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45.jpg" ContentType="image/jpg"/>
  <Override PartName="/ppt/media/image55.jpg" ContentType="image/jpg"/>
  <Override PartName="/ppt/media/image59.jpg" ContentType="image/jp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256" r:id="rId2"/>
    <p:sldId id="270" r:id="rId3"/>
    <p:sldId id="271" r:id="rId4"/>
    <p:sldId id="272" r:id="rId5"/>
    <p:sldId id="273" r:id="rId6"/>
    <p:sldId id="264" r:id="rId7"/>
    <p:sldId id="265" r:id="rId8"/>
    <p:sldId id="266" r:id="rId9"/>
    <p:sldId id="267" r:id="rId10"/>
    <p:sldId id="269" r:id="rId11"/>
    <p:sldId id="274" r:id="rId12"/>
  </p:sldIdLst>
  <p:sldSz cx="12192000" cy="6858000"/>
  <p:notesSz cx="10018713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Число учеников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explosion val="21"/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760</c:v>
                </c:pt>
                <c:pt idx="1">
                  <c:v>196</c:v>
                </c:pt>
                <c:pt idx="2">
                  <c:v>169</c:v>
                </c:pt>
                <c:pt idx="3">
                  <c:v>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Процент выполнения</a:t>
            </a:r>
          </a:p>
        </c:rich>
      </c:tx>
      <c:layout>
        <c:manualLayout>
          <c:xMode val="edge"/>
          <c:yMode val="edge"/>
          <c:x val="0.17789521502119926"/>
          <c:y val="1.7935421185827909E-2"/>
        </c:manualLayout>
      </c:layout>
      <c:overlay val="0"/>
    </c:title>
    <c:autoTitleDeleted val="0"/>
    <c:view3D>
      <c:rotX val="40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выполнения</c:v>
                </c:pt>
              </c:strCache>
            </c:strRef>
          </c:tx>
          <c:explosion val="23"/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14</c:v>
                </c:pt>
                <c:pt idx="2">
                  <c:v>12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662" y="0"/>
            <a:ext cx="4341442" cy="344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DC271-D5FC-4B89-9574-A6A3F7960BFB}" type="datetimeFigureOut">
              <a:rPr lang="ru-RU" smtClean="0"/>
              <a:t>22.09.23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161"/>
            <a:ext cx="4341442" cy="344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662" y="6542161"/>
            <a:ext cx="4341442" cy="344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DBC22-D0E4-4044-8496-966476E1F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3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653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653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653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8331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768350"/>
          </a:xfrm>
          <a:custGeom>
            <a:avLst/>
            <a:gdLst/>
            <a:ahLst/>
            <a:cxnLst/>
            <a:rect l="l" t="t" r="r" b="b"/>
            <a:pathLst>
              <a:path w="12192000" h="768350">
                <a:moveTo>
                  <a:pt x="12192000" y="0"/>
                </a:moveTo>
                <a:lnTo>
                  <a:pt x="0" y="0"/>
                </a:lnTo>
                <a:lnTo>
                  <a:pt x="0" y="768096"/>
                </a:lnTo>
                <a:lnTo>
                  <a:pt x="12192000" y="7680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681365"/>
            <a:ext cx="12191999" cy="17663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714744"/>
            <a:ext cx="12176760" cy="143510"/>
          </a:xfrm>
          <a:custGeom>
            <a:avLst/>
            <a:gdLst/>
            <a:ahLst/>
            <a:cxnLst/>
            <a:rect l="l" t="t" r="r" b="b"/>
            <a:pathLst>
              <a:path w="12176760" h="143509">
                <a:moveTo>
                  <a:pt x="12176760" y="0"/>
                </a:moveTo>
                <a:lnTo>
                  <a:pt x="0" y="0"/>
                </a:lnTo>
                <a:lnTo>
                  <a:pt x="0" y="143255"/>
                </a:lnTo>
                <a:lnTo>
                  <a:pt x="12176760" y="143255"/>
                </a:lnTo>
                <a:lnTo>
                  <a:pt x="12176760" y="0"/>
                </a:lnTo>
                <a:close/>
              </a:path>
            </a:pathLst>
          </a:custGeom>
          <a:solidFill>
            <a:srgbClr val="6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25328" y="0"/>
            <a:ext cx="1335024" cy="649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97934" y="49530"/>
            <a:ext cx="3596131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653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1386" y="2169033"/>
            <a:ext cx="11749227" cy="438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6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3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10" Type="http://schemas.openxmlformats.org/officeDocument/2006/relationships/image" Target="../media/image59.jp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4522" y="1658458"/>
            <a:ext cx="7297568" cy="17746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15967" y="1691639"/>
            <a:ext cx="7199630" cy="1741502"/>
          </a:xfrm>
          <a:prstGeom prst="rect">
            <a:avLst/>
          </a:prstGeom>
          <a:solidFill>
            <a:srgbClr val="A7CED4"/>
          </a:solidFill>
        </p:spPr>
        <p:txBody>
          <a:bodyPr vert="horz" wrap="square" lIns="0" tIns="261620" rIns="0" bIns="0" rtlCol="0">
            <a:spAutoFit/>
          </a:bodyPr>
          <a:lstStyle/>
          <a:p>
            <a:pPr marL="506095" marR="843915" algn="ctr">
              <a:lnSpc>
                <a:spcPct val="100000"/>
              </a:lnSpc>
              <a:spcBef>
                <a:spcPts val="2060"/>
              </a:spcBef>
            </a:pPr>
            <a:r>
              <a:rPr lang="ru-RU" sz="3200" dirty="0" smtClean="0"/>
              <a:t>Анализ выполнения 17 задания на ОГЭ по физике. Проблемы. Пути решения.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816" y="149352"/>
            <a:ext cx="661416" cy="533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" y="798576"/>
            <a:ext cx="1347216" cy="42565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46888" y="2569464"/>
            <a:ext cx="11537315" cy="3837940"/>
            <a:chOff x="246888" y="2569464"/>
            <a:chExt cx="11537315" cy="383794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888" y="2569464"/>
              <a:ext cx="4069079" cy="38374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58484" y="5213604"/>
              <a:ext cx="5605780" cy="25400"/>
            </a:xfrm>
            <a:custGeom>
              <a:avLst/>
              <a:gdLst/>
              <a:ahLst/>
              <a:cxnLst/>
              <a:rect l="l" t="t" r="r" b="b"/>
              <a:pathLst>
                <a:path w="5605780" h="25400">
                  <a:moveTo>
                    <a:pt x="0" y="0"/>
                  </a:moveTo>
                  <a:lnTo>
                    <a:pt x="5605525" y="24892"/>
                  </a:lnTo>
                </a:path>
              </a:pathLst>
            </a:custGeom>
            <a:ln w="39624">
              <a:solidFill>
                <a:srgbClr val="6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6681365"/>
            <a:ext cx="12192000" cy="177165"/>
            <a:chOff x="0" y="6681365"/>
            <a:chExt cx="12192000" cy="17716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681365"/>
              <a:ext cx="12191999" cy="1766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6714744"/>
              <a:ext cx="12176760" cy="143510"/>
            </a:xfrm>
            <a:custGeom>
              <a:avLst/>
              <a:gdLst/>
              <a:ahLst/>
              <a:cxnLst/>
              <a:rect l="l" t="t" r="r" b="b"/>
              <a:pathLst>
                <a:path w="12176760" h="143509">
                  <a:moveTo>
                    <a:pt x="12176760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12176760" y="143255"/>
                  </a:lnTo>
                  <a:lnTo>
                    <a:pt x="12176760" y="0"/>
                  </a:lnTo>
                  <a:close/>
                </a:path>
              </a:pathLst>
            </a:custGeom>
            <a:solidFill>
              <a:srgbClr val="6A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58485" y="5471871"/>
            <a:ext cx="5637276" cy="9605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63930" marR="5080" indent="-951865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 smtClean="0">
                <a:solidFill>
                  <a:srgbClr val="0A4460"/>
                </a:solidFill>
                <a:latin typeface="Calibri"/>
                <a:cs typeface="Calibri"/>
              </a:rPr>
              <a:t>Атаманова Галина Анатольевна</a:t>
            </a:r>
            <a:r>
              <a:rPr sz="2000" spc="-10" dirty="0" smtClean="0">
                <a:solidFill>
                  <a:srgbClr val="0A4460"/>
                </a:solidFill>
                <a:latin typeface="Calibri"/>
                <a:cs typeface="Calibri"/>
              </a:rPr>
              <a:t>,</a:t>
            </a:r>
            <a:endParaRPr lang="ru-RU" sz="2000" spc="-10" dirty="0" smtClean="0">
              <a:solidFill>
                <a:srgbClr val="0A4460"/>
              </a:solidFill>
              <a:latin typeface="Calibri"/>
              <a:cs typeface="Calibri"/>
            </a:endParaRPr>
          </a:p>
          <a:p>
            <a:pPr marL="963930" marR="5080" indent="-951865">
              <a:spcBef>
                <a:spcPts val="90"/>
              </a:spcBef>
            </a:pPr>
            <a:r>
              <a:rPr lang="ru-RU" sz="2000" spc="-15" dirty="0" smtClean="0">
                <a:solidFill>
                  <a:srgbClr val="0A4460"/>
                </a:solidFill>
                <a:latin typeface="Calibri"/>
                <a:cs typeface="Calibri"/>
              </a:rPr>
              <a:t>учитель физики МБОУ СОШ № </a:t>
            </a:r>
            <a:r>
              <a:rPr lang="ru-RU" sz="2000" spc="-15" dirty="0">
                <a:solidFill>
                  <a:srgbClr val="0A4460"/>
                </a:solidFill>
                <a:cs typeface="Calibri"/>
              </a:rPr>
              <a:t>7 им. Л.И. Севрюкова</a:t>
            </a:r>
            <a:endParaRPr lang="ru-RU" sz="2000" dirty="0">
              <a:cs typeface="Calibri"/>
            </a:endParaRPr>
          </a:p>
          <a:p>
            <a:pPr marL="963930" marR="5080" indent="-951865">
              <a:lnSpc>
                <a:spcPct val="100000"/>
              </a:lnSpc>
              <a:spcBef>
                <a:spcPts val="90"/>
              </a:spcBef>
            </a:pPr>
            <a:r>
              <a:rPr lang="ru-RU" sz="2000" spc="-15" dirty="0" smtClean="0">
                <a:solidFill>
                  <a:srgbClr val="0A4460"/>
                </a:solidFill>
                <a:latin typeface="Calibri"/>
                <a:cs typeface="Calibri"/>
              </a:rPr>
              <a:t>Тьютор МО г-к Анапа</a:t>
            </a:r>
          </a:p>
        </p:txBody>
      </p:sp>
      <p:sp>
        <p:nvSpPr>
          <p:cNvPr id="15" name="object 15"/>
          <p:cNvSpPr/>
          <p:nvPr/>
        </p:nvSpPr>
        <p:spPr>
          <a:xfrm>
            <a:off x="1592580" y="1123188"/>
            <a:ext cx="9065895" cy="0"/>
          </a:xfrm>
          <a:custGeom>
            <a:avLst/>
            <a:gdLst/>
            <a:ahLst/>
            <a:cxnLst/>
            <a:rect l="l" t="t" r="r" b="b"/>
            <a:pathLst>
              <a:path w="9065895">
                <a:moveTo>
                  <a:pt x="0" y="0"/>
                </a:moveTo>
                <a:lnTo>
                  <a:pt x="9065895" y="0"/>
                </a:lnTo>
              </a:path>
            </a:pathLst>
          </a:custGeom>
          <a:ln w="39624">
            <a:solidFill>
              <a:srgbClr val="6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27982721"/>
              </p:ext>
            </p:extLst>
          </p:nvPr>
        </p:nvGraphicFramePr>
        <p:xfrm>
          <a:off x="0" y="0"/>
          <a:ext cx="6248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504986"/>
              </p:ext>
            </p:extLst>
          </p:nvPr>
        </p:nvGraphicFramePr>
        <p:xfrm>
          <a:off x="5791200" y="0"/>
          <a:ext cx="636503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44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56E-6 0.02778 L 0.24369 0.02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331" y="152400"/>
            <a:ext cx="6477000" cy="615553"/>
          </a:xfrm>
        </p:spPr>
        <p:txBody>
          <a:bodyPr/>
          <a:lstStyle/>
          <a:p>
            <a:pPr algn="r"/>
            <a:r>
              <a:rPr lang="ru-RU" sz="4000" dirty="0" smtClean="0"/>
              <a:t>Выводы и рекомендации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070" y="762000"/>
            <a:ext cx="11887200" cy="5493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</a:rPr>
              <a:t>Учителям: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Проводить фронтальные лабораторные работы;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При подготовке ГИА ориентироваться на КИМ ОГЭ;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Формировать у учащихся умения собирать установки;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Формировать у учащихся умения проводить измерения по всему спектру возможных заданий с комплектами оборудования ОГЭ.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ОСОБОЕ ВНИМАНИЕ !!!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Уделить работе учащихся с погрешностями измерений;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Запись измерений обязательно должна в форме прямых измерений с погрешностями.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Уделять внимание в работе с БЛАНКАМИ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i="1" u="sng" dirty="0" smtClean="0"/>
              <a:t>Администрации 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Обеспечить оборудование кабинеты физики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Организовать дополнительные занятия для подготовки к ОГЭ по физике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1277600" cy="738664"/>
          </a:xfrm>
        </p:spPr>
        <p:txBody>
          <a:bodyPr/>
          <a:lstStyle/>
          <a:p>
            <a:pPr algn="ctr"/>
            <a:r>
              <a:rPr lang="ru-RU" sz="2400" dirty="0"/>
              <a:t>В экзаменационной работе по физике используется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три </a:t>
            </a:r>
            <a:r>
              <a:rPr lang="ru-RU" sz="2400" dirty="0"/>
              <a:t>типа заданий с развёрнутым ответом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143000"/>
            <a:ext cx="1196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1. Экспериментальное задание (задание 17),       Максимальный балл за выполнение задания – 3 балла.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273" y="5867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 Качественные задачи (задания 20, 21 и 22</a:t>
            </a:r>
            <a:r>
              <a:rPr lang="ru-RU" dirty="0" smtClean="0"/>
              <a:t>)..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72200" y="5896947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Качественные задачи (задания </a:t>
            </a:r>
            <a:r>
              <a:rPr lang="ru-RU" dirty="0" smtClean="0"/>
              <a:t>23, 24 </a:t>
            </a:r>
            <a:r>
              <a:rPr lang="ru-RU" dirty="0" smtClean="0"/>
              <a:t>и </a:t>
            </a:r>
            <a:r>
              <a:rPr lang="ru-RU" dirty="0" smtClean="0"/>
              <a:t>25).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 t="32653" r="5659" b="31231"/>
          <a:stretch/>
        </p:blipFill>
        <p:spPr>
          <a:xfrm>
            <a:off x="2171700" y="1571102"/>
            <a:ext cx="8001000" cy="39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1277600" cy="430887"/>
          </a:xfrm>
        </p:spPr>
        <p:txBody>
          <a:bodyPr/>
          <a:lstStyle/>
          <a:p>
            <a:pPr marL="342900" indent="-342900"/>
            <a:r>
              <a:rPr lang="ru-RU" dirty="0"/>
              <a:t>Экспериментальное задание (задание 17), которое в 2023 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359" y="1453877"/>
            <a:ext cx="1148909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200" dirty="0" smtClean="0"/>
              <a:t>умение проводить косвенные измерения физических величин;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200" dirty="0" smtClean="0"/>
              <a:t>умение представлять экспериментальные результаты в виде таблиц,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200" dirty="0" smtClean="0"/>
              <a:t>умение представлять экспериментальные результаты в виде графиков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200" dirty="0" smtClean="0"/>
              <a:t>умение представлять экспериментальные результаты в виде схематических рисунков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200" dirty="0" smtClean="0"/>
              <a:t>умение делать выводы на основании полученных экспериментальных данных.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914400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Проверяло:</a:t>
            </a:r>
            <a:endParaRPr lang="ru-RU" sz="28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10744200" cy="861774"/>
          </a:xfrm>
        </p:spPr>
        <p:txBody>
          <a:bodyPr/>
          <a:lstStyle/>
          <a:p>
            <a:pPr algn="ctr"/>
            <a:r>
              <a:rPr lang="ru-RU" dirty="0"/>
              <a:t>Задание рассчитано на проведение прямых измерений с использованием стандартных измерительных приборов: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95400"/>
            <a:ext cx="5562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3200" dirty="0" smtClean="0"/>
              <a:t>линейка,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3200" dirty="0" smtClean="0"/>
              <a:t>весы,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3200" dirty="0" smtClean="0"/>
              <a:t>динамометр,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3200" dirty="0" smtClean="0"/>
              <a:t>мензурка (измерительный цилиндр),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3200" dirty="0" smtClean="0"/>
              <a:t>амперметр,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3200" dirty="0" smtClean="0"/>
              <a:t>вольтметр,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3200" dirty="0" smtClean="0"/>
              <a:t>секундомер (часы).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2" r="41997"/>
          <a:stretch/>
        </p:blipFill>
        <p:spPr>
          <a:xfrm>
            <a:off x="6096000" y="1436136"/>
            <a:ext cx="2578432" cy="5006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t="3382" r="21020" b="1686"/>
          <a:stretch/>
        </p:blipFill>
        <p:spPr>
          <a:xfrm>
            <a:off x="8991600" y="1439570"/>
            <a:ext cx="2771191" cy="50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11588620" cy="1477328"/>
          </a:xfrm>
        </p:spPr>
        <p:txBody>
          <a:bodyPr/>
          <a:lstStyle/>
          <a:p>
            <a:pPr algn="r"/>
            <a:r>
              <a:rPr lang="ru-RU" sz="3200" dirty="0"/>
              <a:t>При этом объектом оценки становятся прямые измерения: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990600"/>
            <a:ext cx="6781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3200" dirty="0" smtClean="0"/>
              <a:t>правильное включение – амперметр и вольтметр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3200" dirty="0" smtClean="0"/>
              <a:t>правильная установка прибора – штатив, рычаги, блоки, динамометр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3200" dirty="0" smtClean="0"/>
              <a:t>определение его цены деления  -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3200" dirty="0" smtClean="0"/>
              <a:t>выполнение правил снятия показания прибора или измерительного инструмента.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929743"/>
            <a:ext cx="3453418" cy="2723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" r="7655" b="3652"/>
          <a:stretch/>
        </p:blipFill>
        <p:spPr>
          <a:xfrm>
            <a:off x="9355494" y="1524000"/>
            <a:ext cx="2819400" cy="2854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5" y="1066800"/>
            <a:ext cx="2514600" cy="25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046" y="492632"/>
            <a:ext cx="58559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70" dirty="0" smtClean="0"/>
              <a:t>ПОД</a:t>
            </a:r>
            <a:r>
              <a:rPr spc="-254" dirty="0" smtClean="0"/>
              <a:t>Г</a:t>
            </a:r>
            <a:r>
              <a:rPr spc="-330" dirty="0" smtClean="0"/>
              <a:t>О</a:t>
            </a:r>
            <a:r>
              <a:rPr spc="-305" dirty="0" smtClean="0"/>
              <a:t>Т</a:t>
            </a:r>
            <a:r>
              <a:rPr spc="-375" dirty="0" smtClean="0"/>
              <a:t>О</a:t>
            </a:r>
            <a:r>
              <a:rPr spc="-340" dirty="0" smtClean="0"/>
              <a:t>ВКА</a:t>
            </a:r>
            <a:r>
              <a:rPr spc="-210" dirty="0" smtClean="0"/>
              <a:t> </a:t>
            </a:r>
            <a:r>
              <a:rPr spc="-305" dirty="0" smtClean="0"/>
              <a:t>К</a:t>
            </a:r>
            <a:r>
              <a:rPr spc="-150" dirty="0" smtClean="0"/>
              <a:t> </a:t>
            </a:r>
            <a:r>
              <a:rPr spc="-350" dirty="0" smtClean="0"/>
              <a:t>ЭКЗАМ</a:t>
            </a:r>
            <a:r>
              <a:rPr spc="-345" dirty="0" smtClean="0"/>
              <a:t>Е</a:t>
            </a:r>
            <a:r>
              <a:rPr spc="-335" dirty="0" smtClean="0"/>
              <a:t>НУ</a:t>
            </a:r>
            <a:r>
              <a:rPr spc="-155" dirty="0" smtClean="0"/>
              <a:t> </a:t>
            </a:r>
            <a:r>
              <a:rPr spc="-370" dirty="0" smtClean="0"/>
              <a:t>ПО</a:t>
            </a:r>
            <a:r>
              <a:rPr spc="-155" dirty="0" smtClean="0"/>
              <a:t> </a:t>
            </a:r>
            <a:r>
              <a:rPr spc="-355" dirty="0" smtClean="0"/>
              <a:t>ФИЗИКЕ</a:t>
            </a:r>
            <a:endParaRPr spc="-355" dirty="0"/>
          </a:p>
        </p:txBody>
      </p:sp>
      <p:grpSp>
        <p:nvGrpSpPr>
          <p:cNvPr id="5" name="object 5"/>
          <p:cNvGrpSpPr/>
          <p:nvPr/>
        </p:nvGrpSpPr>
        <p:grpSpPr>
          <a:xfrm>
            <a:off x="450927" y="1295400"/>
            <a:ext cx="11175662" cy="5326428"/>
            <a:chOff x="1005840" y="1904972"/>
            <a:chExt cx="10620756" cy="4420542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40" y="1904972"/>
              <a:ext cx="8985600" cy="40978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848" y="2587726"/>
              <a:ext cx="1921637" cy="659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11056" y="4773167"/>
              <a:ext cx="998220" cy="4251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3880" y="2703563"/>
              <a:ext cx="857846" cy="6140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2919" y="3508273"/>
              <a:ext cx="702424" cy="9980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2704" y="2889504"/>
              <a:ext cx="96011" cy="19095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97111" y="2218994"/>
              <a:ext cx="702424" cy="4707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0328" y="2243328"/>
              <a:ext cx="568452" cy="31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5304" y="5617463"/>
              <a:ext cx="565403" cy="3185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62671" y="4596396"/>
              <a:ext cx="1625980" cy="9096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0704" y="5169407"/>
              <a:ext cx="815200" cy="8213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3952" y="2240330"/>
              <a:ext cx="1921636" cy="9066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20184" y="4715268"/>
              <a:ext cx="897509" cy="7481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8832" y="4700041"/>
              <a:ext cx="897509" cy="7511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48711" y="4687836"/>
              <a:ext cx="897458" cy="7481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3352" y="4733569"/>
              <a:ext cx="897509" cy="7511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16040" y="4748796"/>
              <a:ext cx="897509" cy="7481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86655" y="3822217"/>
              <a:ext cx="897458" cy="7511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75304" y="3809936"/>
              <a:ext cx="897509" cy="74809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18232" y="3794785"/>
              <a:ext cx="897508" cy="7511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52872" y="3843540"/>
              <a:ext cx="897509" cy="7481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82511" y="3855681"/>
              <a:ext cx="897458" cy="7512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86655" y="2941332"/>
              <a:ext cx="897458" cy="7481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75304" y="2926105"/>
              <a:ext cx="897509" cy="7511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18232" y="2910865"/>
              <a:ext cx="897508" cy="7511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62016" y="2941332"/>
              <a:ext cx="1808810" cy="7511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23032" y="2310384"/>
              <a:ext cx="3799332" cy="31851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31264" y="2407919"/>
              <a:ext cx="7240270" cy="3674110"/>
            </a:xfrm>
            <a:custGeom>
              <a:avLst/>
              <a:gdLst/>
              <a:ahLst/>
              <a:cxnLst/>
              <a:rect l="l" t="t" r="r" b="b"/>
              <a:pathLst>
                <a:path w="7240270" h="3674110">
                  <a:moveTo>
                    <a:pt x="298323" y="175895"/>
                  </a:moveTo>
                  <a:lnTo>
                    <a:pt x="68249" y="34493"/>
                  </a:lnTo>
                  <a:lnTo>
                    <a:pt x="72339" y="27813"/>
                  </a:lnTo>
                  <a:lnTo>
                    <a:pt x="84836" y="7493"/>
                  </a:lnTo>
                  <a:lnTo>
                    <a:pt x="0" y="0"/>
                  </a:lnTo>
                  <a:lnTo>
                    <a:pt x="44958" y="72390"/>
                  </a:lnTo>
                  <a:lnTo>
                    <a:pt x="61620" y="45275"/>
                  </a:lnTo>
                  <a:lnTo>
                    <a:pt x="291592" y="186817"/>
                  </a:lnTo>
                  <a:lnTo>
                    <a:pt x="298323" y="175895"/>
                  </a:lnTo>
                  <a:close/>
                </a:path>
                <a:path w="7240270" h="3674110">
                  <a:moveTo>
                    <a:pt x="5661025" y="3368040"/>
                  </a:moveTo>
                  <a:lnTo>
                    <a:pt x="5578221" y="3387915"/>
                  </a:lnTo>
                  <a:lnTo>
                    <a:pt x="5598617" y="3412198"/>
                  </a:lnTo>
                  <a:lnTo>
                    <a:pt x="5299456" y="3663772"/>
                  </a:lnTo>
                  <a:lnTo>
                    <a:pt x="5307584" y="3673500"/>
                  </a:lnTo>
                  <a:lnTo>
                    <a:pt x="5606821" y="3421951"/>
                  </a:lnTo>
                  <a:lnTo>
                    <a:pt x="5627243" y="3446234"/>
                  </a:lnTo>
                  <a:lnTo>
                    <a:pt x="5645467" y="3404044"/>
                  </a:lnTo>
                  <a:lnTo>
                    <a:pt x="5661025" y="3368040"/>
                  </a:lnTo>
                  <a:close/>
                </a:path>
                <a:path w="7240270" h="3674110">
                  <a:moveTo>
                    <a:pt x="6360795" y="519938"/>
                  </a:moveTo>
                  <a:lnTo>
                    <a:pt x="6343599" y="496316"/>
                  </a:lnTo>
                  <a:lnTo>
                    <a:pt x="6310630" y="450977"/>
                  </a:lnTo>
                  <a:lnTo>
                    <a:pt x="6296025" y="479171"/>
                  </a:lnTo>
                  <a:lnTo>
                    <a:pt x="5912993" y="280924"/>
                  </a:lnTo>
                  <a:lnTo>
                    <a:pt x="5907151" y="292100"/>
                  </a:lnTo>
                  <a:lnTo>
                    <a:pt x="6290183" y="490474"/>
                  </a:lnTo>
                  <a:lnTo>
                    <a:pt x="6275578" y="518668"/>
                  </a:lnTo>
                  <a:lnTo>
                    <a:pt x="6360795" y="519938"/>
                  </a:lnTo>
                  <a:close/>
                </a:path>
                <a:path w="7240270" h="3674110">
                  <a:moveTo>
                    <a:pt x="7239889" y="2344801"/>
                  </a:moveTo>
                  <a:lnTo>
                    <a:pt x="7032828" y="2142617"/>
                  </a:lnTo>
                  <a:lnTo>
                    <a:pt x="7041477" y="2133727"/>
                  </a:lnTo>
                  <a:lnTo>
                    <a:pt x="7054977" y="2119884"/>
                  </a:lnTo>
                  <a:lnTo>
                    <a:pt x="6973824" y="2093976"/>
                  </a:lnTo>
                  <a:lnTo>
                    <a:pt x="7001764" y="2174494"/>
                  </a:lnTo>
                  <a:lnTo>
                    <a:pt x="7023925" y="2151748"/>
                  </a:lnTo>
                  <a:lnTo>
                    <a:pt x="7230999" y="2353945"/>
                  </a:lnTo>
                  <a:lnTo>
                    <a:pt x="7239889" y="2344801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9848" y="4047794"/>
              <a:ext cx="607936" cy="56522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4984" y="4568964"/>
              <a:ext cx="1629028" cy="59879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46504" y="4251960"/>
              <a:ext cx="266065" cy="260350"/>
            </a:xfrm>
            <a:custGeom>
              <a:avLst/>
              <a:gdLst/>
              <a:ahLst/>
              <a:cxnLst/>
              <a:rect l="l" t="t" r="r" b="b"/>
              <a:pathLst>
                <a:path w="266064" h="260350">
                  <a:moveTo>
                    <a:pt x="59008" y="48634"/>
                  </a:moveTo>
                  <a:lnTo>
                    <a:pt x="50107" y="57768"/>
                  </a:lnTo>
                  <a:lnTo>
                    <a:pt x="257175" y="259969"/>
                  </a:lnTo>
                  <a:lnTo>
                    <a:pt x="266064" y="250825"/>
                  </a:lnTo>
                  <a:lnTo>
                    <a:pt x="59008" y="48634"/>
                  </a:lnTo>
                  <a:close/>
                </a:path>
                <a:path w="266064" h="260350">
                  <a:moveTo>
                    <a:pt x="0" y="0"/>
                  </a:moveTo>
                  <a:lnTo>
                    <a:pt x="27939" y="80517"/>
                  </a:lnTo>
                  <a:lnTo>
                    <a:pt x="50107" y="57768"/>
                  </a:lnTo>
                  <a:lnTo>
                    <a:pt x="41020" y="48894"/>
                  </a:lnTo>
                  <a:lnTo>
                    <a:pt x="49910" y="39750"/>
                  </a:lnTo>
                  <a:lnTo>
                    <a:pt x="67664" y="39750"/>
                  </a:lnTo>
                  <a:lnTo>
                    <a:pt x="81152" y="25907"/>
                  </a:lnTo>
                  <a:lnTo>
                    <a:pt x="0" y="0"/>
                  </a:lnTo>
                  <a:close/>
                </a:path>
                <a:path w="266064" h="260350">
                  <a:moveTo>
                    <a:pt x="49910" y="39750"/>
                  </a:moveTo>
                  <a:lnTo>
                    <a:pt x="41020" y="48894"/>
                  </a:lnTo>
                  <a:lnTo>
                    <a:pt x="50107" y="57768"/>
                  </a:lnTo>
                  <a:lnTo>
                    <a:pt x="59008" y="48634"/>
                  </a:lnTo>
                  <a:lnTo>
                    <a:pt x="49910" y="39750"/>
                  </a:lnTo>
                  <a:close/>
                </a:path>
                <a:path w="266064" h="260350">
                  <a:moveTo>
                    <a:pt x="67664" y="39750"/>
                  </a:moveTo>
                  <a:lnTo>
                    <a:pt x="49910" y="39750"/>
                  </a:lnTo>
                  <a:lnTo>
                    <a:pt x="59008" y="48634"/>
                  </a:lnTo>
                  <a:lnTo>
                    <a:pt x="67664" y="3975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3752" y="3477793"/>
              <a:ext cx="611035" cy="5622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64536" y="5580887"/>
              <a:ext cx="574548" cy="33680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892552" y="5599430"/>
              <a:ext cx="320040" cy="298450"/>
            </a:xfrm>
            <a:custGeom>
              <a:avLst/>
              <a:gdLst/>
              <a:ahLst/>
              <a:cxnLst/>
              <a:rect l="l" t="t" r="r" b="b"/>
              <a:pathLst>
                <a:path w="320039" h="298450">
                  <a:moveTo>
                    <a:pt x="320040" y="74930"/>
                  </a:moveTo>
                  <a:lnTo>
                    <a:pt x="245364" y="74930"/>
                  </a:lnTo>
                  <a:lnTo>
                    <a:pt x="245364" y="0"/>
                  </a:lnTo>
                  <a:lnTo>
                    <a:pt x="74676" y="0"/>
                  </a:lnTo>
                  <a:lnTo>
                    <a:pt x="74676" y="74930"/>
                  </a:lnTo>
                  <a:lnTo>
                    <a:pt x="0" y="74930"/>
                  </a:lnTo>
                  <a:lnTo>
                    <a:pt x="0" y="223520"/>
                  </a:lnTo>
                  <a:lnTo>
                    <a:pt x="74676" y="223520"/>
                  </a:lnTo>
                  <a:lnTo>
                    <a:pt x="74676" y="298450"/>
                  </a:lnTo>
                  <a:lnTo>
                    <a:pt x="245364" y="298450"/>
                  </a:lnTo>
                  <a:lnTo>
                    <a:pt x="245364" y="223520"/>
                  </a:lnTo>
                  <a:lnTo>
                    <a:pt x="320040" y="223520"/>
                  </a:lnTo>
                  <a:lnTo>
                    <a:pt x="320040" y="7493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92552" y="5599175"/>
              <a:ext cx="320040" cy="299085"/>
            </a:xfrm>
            <a:custGeom>
              <a:avLst/>
              <a:gdLst/>
              <a:ahLst/>
              <a:cxnLst/>
              <a:rect l="l" t="t" r="r" b="b"/>
              <a:pathLst>
                <a:path w="320039" h="299085">
                  <a:moveTo>
                    <a:pt x="0" y="74676"/>
                  </a:moveTo>
                  <a:lnTo>
                    <a:pt x="74675" y="74676"/>
                  </a:lnTo>
                  <a:lnTo>
                    <a:pt x="74675" y="0"/>
                  </a:lnTo>
                  <a:lnTo>
                    <a:pt x="245364" y="0"/>
                  </a:lnTo>
                  <a:lnTo>
                    <a:pt x="245364" y="74676"/>
                  </a:lnTo>
                  <a:lnTo>
                    <a:pt x="320040" y="74676"/>
                  </a:lnTo>
                  <a:lnTo>
                    <a:pt x="320040" y="224028"/>
                  </a:lnTo>
                  <a:lnTo>
                    <a:pt x="245364" y="224028"/>
                  </a:lnTo>
                  <a:lnTo>
                    <a:pt x="245364" y="298704"/>
                  </a:lnTo>
                  <a:lnTo>
                    <a:pt x="74675" y="298704"/>
                  </a:lnTo>
                  <a:lnTo>
                    <a:pt x="74675" y="224028"/>
                  </a:lnTo>
                  <a:lnTo>
                    <a:pt x="0" y="224028"/>
                  </a:lnTo>
                  <a:lnTo>
                    <a:pt x="0" y="7467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27335" y="6238189"/>
              <a:ext cx="439397" cy="873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69108" y="5995416"/>
              <a:ext cx="215137" cy="2198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23831" y="5355336"/>
              <a:ext cx="246888" cy="7086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329928" y="5390769"/>
              <a:ext cx="234950" cy="434340"/>
            </a:xfrm>
            <a:custGeom>
              <a:avLst/>
              <a:gdLst/>
              <a:ahLst/>
              <a:cxnLst/>
              <a:rect l="l" t="t" r="r" b="b"/>
              <a:pathLst>
                <a:path w="234950" h="434339">
                  <a:moveTo>
                    <a:pt x="234696" y="0"/>
                  </a:moveTo>
                  <a:lnTo>
                    <a:pt x="234696" y="404621"/>
                  </a:lnTo>
                  <a:lnTo>
                    <a:pt x="225468" y="416042"/>
                  </a:lnTo>
                  <a:lnTo>
                    <a:pt x="200310" y="425367"/>
                  </a:lnTo>
                  <a:lnTo>
                    <a:pt x="163008" y="431653"/>
                  </a:lnTo>
                  <a:lnTo>
                    <a:pt x="117348" y="433958"/>
                  </a:lnTo>
                  <a:lnTo>
                    <a:pt x="71687" y="431653"/>
                  </a:lnTo>
                  <a:lnTo>
                    <a:pt x="34385" y="425367"/>
                  </a:lnTo>
                  <a:lnTo>
                    <a:pt x="9227" y="416042"/>
                  </a:lnTo>
                  <a:lnTo>
                    <a:pt x="0" y="404621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456039" y="5257419"/>
              <a:ext cx="243204" cy="185420"/>
            </a:xfrm>
            <a:custGeom>
              <a:avLst/>
              <a:gdLst/>
              <a:ahLst/>
              <a:cxnLst/>
              <a:rect l="l" t="t" r="r" b="b"/>
              <a:pathLst>
                <a:path w="243204" h="185420">
                  <a:moveTo>
                    <a:pt x="243077" y="0"/>
                  </a:moveTo>
                  <a:lnTo>
                    <a:pt x="0" y="26415"/>
                  </a:lnTo>
                  <a:lnTo>
                    <a:pt x="186181" y="184911"/>
                  </a:lnTo>
                  <a:lnTo>
                    <a:pt x="24307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456039" y="5257419"/>
              <a:ext cx="243204" cy="185420"/>
            </a:xfrm>
            <a:custGeom>
              <a:avLst/>
              <a:gdLst/>
              <a:ahLst/>
              <a:cxnLst/>
              <a:rect l="l" t="t" r="r" b="b"/>
              <a:pathLst>
                <a:path w="243204" h="185420">
                  <a:moveTo>
                    <a:pt x="186181" y="184911"/>
                  </a:moveTo>
                  <a:lnTo>
                    <a:pt x="0" y="26415"/>
                  </a:lnTo>
                  <a:lnTo>
                    <a:pt x="243077" y="0"/>
                  </a:lnTo>
                  <a:lnTo>
                    <a:pt x="186181" y="184911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381744" y="5181600"/>
              <a:ext cx="134111" cy="21335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509759" y="5800343"/>
              <a:ext cx="300355" cy="260985"/>
            </a:xfrm>
            <a:custGeom>
              <a:avLst/>
              <a:gdLst/>
              <a:ahLst/>
              <a:cxnLst/>
              <a:rect l="l" t="t" r="r" b="b"/>
              <a:pathLst>
                <a:path w="300354" h="260985">
                  <a:moveTo>
                    <a:pt x="61776" y="45046"/>
                  </a:moveTo>
                  <a:lnTo>
                    <a:pt x="53424" y="54685"/>
                  </a:lnTo>
                  <a:lnTo>
                    <a:pt x="291719" y="260959"/>
                  </a:lnTo>
                  <a:lnTo>
                    <a:pt x="300100" y="251358"/>
                  </a:lnTo>
                  <a:lnTo>
                    <a:pt x="61776" y="45046"/>
                  </a:lnTo>
                  <a:close/>
                </a:path>
                <a:path w="300354" h="260985">
                  <a:moveTo>
                    <a:pt x="0" y="0"/>
                  </a:moveTo>
                  <a:lnTo>
                    <a:pt x="32639" y="78676"/>
                  </a:lnTo>
                  <a:lnTo>
                    <a:pt x="53424" y="54685"/>
                  </a:lnTo>
                  <a:lnTo>
                    <a:pt x="43815" y="46367"/>
                  </a:lnTo>
                  <a:lnTo>
                    <a:pt x="52197" y="36753"/>
                  </a:lnTo>
                  <a:lnTo>
                    <a:pt x="68960" y="36753"/>
                  </a:lnTo>
                  <a:lnTo>
                    <a:pt x="82550" y="21069"/>
                  </a:lnTo>
                  <a:lnTo>
                    <a:pt x="0" y="0"/>
                  </a:lnTo>
                  <a:close/>
                </a:path>
                <a:path w="300354" h="260985">
                  <a:moveTo>
                    <a:pt x="52197" y="36753"/>
                  </a:moveTo>
                  <a:lnTo>
                    <a:pt x="43815" y="46367"/>
                  </a:lnTo>
                  <a:lnTo>
                    <a:pt x="53424" y="54685"/>
                  </a:lnTo>
                  <a:lnTo>
                    <a:pt x="61776" y="45046"/>
                  </a:lnTo>
                  <a:lnTo>
                    <a:pt x="52197" y="36753"/>
                  </a:lnTo>
                  <a:close/>
                </a:path>
                <a:path w="300354" h="260985">
                  <a:moveTo>
                    <a:pt x="68960" y="36753"/>
                  </a:moveTo>
                  <a:lnTo>
                    <a:pt x="52197" y="36753"/>
                  </a:lnTo>
                  <a:lnTo>
                    <a:pt x="61776" y="45046"/>
                  </a:lnTo>
                  <a:lnTo>
                    <a:pt x="68960" y="3675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99254" y="6196981"/>
              <a:ext cx="2174079" cy="1244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11768" y="5907024"/>
              <a:ext cx="2814828" cy="2575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25128" y="3578313"/>
              <a:ext cx="464693" cy="46168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06343" y="3206239"/>
              <a:ext cx="1280323" cy="1339725"/>
            </a:xfrm>
            <a:prstGeom prst="rect">
              <a:avLst/>
            </a:prstGeom>
          </p:spPr>
        </p:pic>
      </p:grpSp>
      <p:pic>
        <p:nvPicPr>
          <p:cNvPr id="54" name="object 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36672" y="108204"/>
            <a:ext cx="661416" cy="533400"/>
          </a:xfrm>
          <a:prstGeom prst="rect">
            <a:avLst/>
          </a:prstGeom>
        </p:spPr>
      </p:pic>
      <p:pic>
        <p:nvPicPr>
          <p:cNvPr id="55" name="object 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93772" y="733828"/>
            <a:ext cx="1347216" cy="42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2192000" cy="842644"/>
            <a:chOff x="0" y="0"/>
            <a:chExt cx="12192000" cy="84264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8421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144"/>
              <a:ext cx="12192000" cy="768350"/>
            </a:xfrm>
            <a:custGeom>
              <a:avLst/>
              <a:gdLst/>
              <a:ahLst/>
              <a:cxnLst/>
              <a:rect l="l" t="t" r="r" b="b"/>
              <a:pathLst>
                <a:path w="12192000" h="768350">
                  <a:moveTo>
                    <a:pt x="121920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12192000" y="76809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A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6681365"/>
            <a:ext cx="12192000" cy="177165"/>
            <a:chOff x="0" y="6681365"/>
            <a:chExt cx="12192000" cy="1771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681365"/>
              <a:ext cx="12191999" cy="1766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714744"/>
              <a:ext cx="12176760" cy="143510"/>
            </a:xfrm>
            <a:custGeom>
              <a:avLst/>
              <a:gdLst/>
              <a:ahLst/>
              <a:cxnLst/>
              <a:rect l="l" t="t" r="r" b="b"/>
              <a:pathLst>
                <a:path w="12176760" h="143509">
                  <a:moveTo>
                    <a:pt x="12176760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12176760" y="143255"/>
                  </a:lnTo>
                  <a:lnTo>
                    <a:pt x="12176760" y="0"/>
                  </a:lnTo>
                  <a:close/>
                </a:path>
              </a:pathLst>
            </a:custGeom>
            <a:solidFill>
              <a:srgbClr val="6A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25328" y="0"/>
            <a:ext cx="1335024" cy="6492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09392" y="149174"/>
            <a:ext cx="58559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70" dirty="0"/>
              <a:t>ПОД</a:t>
            </a:r>
            <a:r>
              <a:rPr spc="-254" dirty="0"/>
              <a:t>Г</a:t>
            </a:r>
            <a:r>
              <a:rPr spc="-330" dirty="0"/>
              <a:t>О</a:t>
            </a:r>
            <a:r>
              <a:rPr spc="-305" dirty="0"/>
              <a:t>Т</a:t>
            </a:r>
            <a:r>
              <a:rPr spc="-375" dirty="0"/>
              <a:t>О</a:t>
            </a:r>
            <a:r>
              <a:rPr spc="-340" dirty="0"/>
              <a:t>ВКА</a:t>
            </a:r>
            <a:r>
              <a:rPr spc="-210" dirty="0"/>
              <a:t> </a:t>
            </a:r>
            <a:r>
              <a:rPr spc="-305" dirty="0"/>
              <a:t>К</a:t>
            </a:r>
            <a:r>
              <a:rPr spc="-150" dirty="0"/>
              <a:t> </a:t>
            </a:r>
            <a:r>
              <a:rPr spc="-350" dirty="0"/>
              <a:t>ЭКЗАМ</a:t>
            </a:r>
            <a:r>
              <a:rPr spc="-345" dirty="0"/>
              <a:t>Е</a:t>
            </a:r>
            <a:r>
              <a:rPr spc="-335" dirty="0"/>
              <a:t>НУ</a:t>
            </a:r>
            <a:r>
              <a:rPr spc="-155" dirty="0"/>
              <a:t> </a:t>
            </a:r>
            <a:r>
              <a:rPr spc="-370" dirty="0"/>
              <a:t>ПО</a:t>
            </a:r>
            <a:r>
              <a:rPr spc="-155" dirty="0"/>
              <a:t> </a:t>
            </a:r>
            <a:r>
              <a:rPr spc="-355" dirty="0"/>
              <a:t>ФИЗИКЕ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52600" y="1263202"/>
            <a:ext cx="10058400" cy="586058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31750" rIns="0" bIns="0" rtlCol="0">
            <a:spAutoFit/>
          </a:bodyPr>
          <a:lstStyle/>
          <a:p>
            <a:pPr marL="619760" marR="614045" indent="14922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НАКАНУНЕ</a:t>
            </a:r>
            <a:r>
              <a:rPr sz="1800" b="1" spc="3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ЭКЗАМЕНА</a:t>
            </a:r>
            <a:r>
              <a:rPr sz="1800" b="1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7385"/>
                </a:solidFill>
                <a:latin typeface="Calibri"/>
                <a:cs typeface="Calibri"/>
              </a:rPr>
              <a:t>ГОТОВИТ </a:t>
            </a:r>
            <a:r>
              <a:rPr sz="1800" b="1" spc="-20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7385"/>
                </a:solidFill>
                <a:latin typeface="Calibri"/>
                <a:cs typeface="Calibri"/>
              </a:rPr>
              <a:t>ЛАБОРАТОРНОЕ</a:t>
            </a:r>
            <a:r>
              <a:rPr sz="1800" b="1" spc="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7385"/>
                </a:solidFill>
                <a:latin typeface="Calibri"/>
                <a:cs typeface="Calibri"/>
              </a:rPr>
              <a:t>ОБОРУДОВАНИЕ</a:t>
            </a:r>
            <a:r>
              <a:rPr sz="1800" b="1" spc="10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dirty="0" smtClean="0">
                <a:solidFill>
                  <a:srgbClr val="007385"/>
                </a:solidFill>
                <a:latin typeface="Calibri"/>
                <a:cs typeface="Calibri"/>
              </a:rPr>
              <a:t>В</a:t>
            </a:r>
            <a:r>
              <a:rPr lang="ru-RU" sz="1800" b="1" dirty="0" smtClean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007385"/>
                </a:solidFill>
                <a:latin typeface="Calibri"/>
                <a:cs typeface="Calibri"/>
              </a:rPr>
              <a:t>СООТВЕТСТВИИ</a:t>
            </a:r>
            <a:r>
              <a:rPr sz="1800" b="1" spc="-60" dirty="0" smtClean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385"/>
                </a:solidFill>
                <a:latin typeface="Calibri"/>
                <a:cs typeface="Calibri"/>
              </a:rPr>
              <a:t>СО</a:t>
            </a:r>
            <a:r>
              <a:rPr sz="1800" b="1" spc="-1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СПЕЦИФИКАЦИЕЙ</a:t>
            </a:r>
            <a:r>
              <a:rPr sz="1800" b="1" spc="-1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dirty="0" smtClean="0">
                <a:solidFill>
                  <a:srgbClr val="007385"/>
                </a:solidFill>
                <a:latin typeface="Calibri"/>
                <a:cs typeface="Calibri"/>
              </a:rPr>
              <a:t>КИМ</a:t>
            </a:r>
            <a:r>
              <a:rPr lang="ru-RU" sz="1800" b="1" dirty="0" smtClean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5" dirty="0" smtClean="0">
                <a:solidFill>
                  <a:srgbClr val="007385"/>
                </a:solidFill>
                <a:latin typeface="Calibri"/>
                <a:cs typeface="Calibri"/>
              </a:rPr>
              <a:t>ПО</a:t>
            </a:r>
            <a:r>
              <a:rPr sz="1800" b="1" spc="-35" dirty="0" smtClean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ФИЗИКЕ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241" y="2078130"/>
            <a:ext cx="3301365" cy="1139413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11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4"/>
              </a:spcBef>
            </a:pPr>
            <a:r>
              <a:rPr sz="1800" b="1" spc="-5" dirty="0">
                <a:solidFill>
                  <a:srgbClr val="34666D"/>
                </a:solidFill>
                <a:latin typeface="Calibri"/>
                <a:cs typeface="Calibri"/>
              </a:rPr>
              <a:t>Проверяет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34666D"/>
                </a:solidFill>
                <a:latin typeface="Calibri"/>
                <a:cs typeface="Calibri"/>
              </a:rPr>
              <a:t>работоспособность</a:t>
            </a:r>
            <a:r>
              <a:rPr sz="1800" b="1" spc="30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666D"/>
                </a:solidFill>
                <a:latin typeface="Calibri"/>
                <a:cs typeface="Calibri"/>
              </a:rPr>
              <a:t>всех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34666D"/>
                </a:solidFill>
                <a:latin typeface="Calibri"/>
                <a:cs typeface="Calibri"/>
              </a:rPr>
              <a:t>комплектов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 err="1" smtClean="0">
                <a:solidFill>
                  <a:srgbClr val="34666D"/>
                </a:solidFill>
                <a:latin typeface="Calibri"/>
                <a:cs typeface="Calibri"/>
              </a:rPr>
              <a:t>оборудования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96839" y="2104577"/>
            <a:ext cx="2456815" cy="14782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175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Заполняет</a:t>
            </a:r>
            <a:r>
              <a:rPr sz="1800" b="1" spc="-1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бланк</a:t>
            </a:r>
            <a:endParaRPr sz="1800" dirty="0">
              <a:latin typeface="Calibri"/>
              <a:cs typeface="Calibri"/>
            </a:endParaRPr>
          </a:p>
          <a:p>
            <a:pPr marL="306070" marR="296545" indent="1905" algn="ctr">
              <a:lnSpc>
                <a:spcPct val="100000"/>
              </a:lnSpc>
            </a:pP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«Характеристика </a:t>
            </a:r>
            <a:r>
              <a:rPr sz="1800" b="1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комплектов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7385"/>
                </a:solidFill>
                <a:latin typeface="Calibri"/>
                <a:cs typeface="Calibri"/>
              </a:rPr>
              <a:t>оборудования»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на </a:t>
            </a:r>
            <a:r>
              <a:rPr sz="1800" b="1" spc="-39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каждый</a:t>
            </a:r>
            <a:r>
              <a:rPr sz="1800" b="1" spc="-2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комплект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10000" y="2573430"/>
            <a:ext cx="1186180" cy="485140"/>
            <a:chOff x="3959352" y="3252215"/>
            <a:chExt cx="1186180" cy="485140"/>
          </a:xfrm>
        </p:grpSpPr>
        <p:sp>
          <p:nvSpPr>
            <p:cNvPr id="15" name="object 15"/>
            <p:cNvSpPr/>
            <p:nvPr/>
          </p:nvSpPr>
          <p:spPr>
            <a:xfrm>
              <a:off x="3965448" y="3258311"/>
              <a:ext cx="1173480" cy="472440"/>
            </a:xfrm>
            <a:custGeom>
              <a:avLst/>
              <a:gdLst/>
              <a:ahLst/>
              <a:cxnLst/>
              <a:rect l="l" t="t" r="r" b="b"/>
              <a:pathLst>
                <a:path w="1173479" h="472439">
                  <a:moveTo>
                    <a:pt x="937260" y="0"/>
                  </a:moveTo>
                  <a:lnTo>
                    <a:pt x="937260" y="118110"/>
                  </a:lnTo>
                  <a:lnTo>
                    <a:pt x="0" y="118110"/>
                  </a:lnTo>
                  <a:lnTo>
                    <a:pt x="0" y="354330"/>
                  </a:lnTo>
                  <a:lnTo>
                    <a:pt x="937260" y="354330"/>
                  </a:lnTo>
                  <a:lnTo>
                    <a:pt x="937260" y="472439"/>
                  </a:lnTo>
                  <a:lnTo>
                    <a:pt x="1173479" y="236220"/>
                  </a:lnTo>
                  <a:lnTo>
                    <a:pt x="937260" y="0"/>
                  </a:lnTo>
                  <a:close/>
                </a:path>
              </a:pathLst>
            </a:custGeom>
            <a:solidFill>
              <a:srgbClr val="6A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5448" y="3258311"/>
              <a:ext cx="1173480" cy="472440"/>
            </a:xfrm>
            <a:custGeom>
              <a:avLst/>
              <a:gdLst/>
              <a:ahLst/>
              <a:cxnLst/>
              <a:rect l="l" t="t" r="r" b="b"/>
              <a:pathLst>
                <a:path w="1173479" h="472439">
                  <a:moveTo>
                    <a:pt x="0" y="118110"/>
                  </a:moveTo>
                  <a:lnTo>
                    <a:pt x="937260" y="118110"/>
                  </a:lnTo>
                  <a:lnTo>
                    <a:pt x="937260" y="0"/>
                  </a:lnTo>
                  <a:lnTo>
                    <a:pt x="1173479" y="236220"/>
                  </a:lnTo>
                  <a:lnTo>
                    <a:pt x="937260" y="472439"/>
                  </a:lnTo>
                  <a:lnTo>
                    <a:pt x="937260" y="354330"/>
                  </a:lnTo>
                  <a:lnTo>
                    <a:pt x="0" y="354330"/>
                  </a:lnTo>
                  <a:lnTo>
                    <a:pt x="0" y="11811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33147" y="2078130"/>
            <a:ext cx="2810510" cy="120142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710" marR="137160">
              <a:lnSpc>
                <a:spcPct val="100000"/>
              </a:lnSpc>
              <a:spcBef>
                <a:spcPts val="265"/>
              </a:spcBef>
            </a:pP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Передает </a:t>
            </a:r>
            <a:r>
              <a:rPr sz="1800" b="1" spc="-15" dirty="0">
                <a:solidFill>
                  <a:srgbClr val="007385"/>
                </a:solidFill>
                <a:latin typeface="Calibri"/>
                <a:cs typeface="Calibri"/>
              </a:rPr>
              <a:t>руководителю </a:t>
            </a: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 ППЭ</a:t>
            </a:r>
            <a:r>
              <a:rPr sz="1800" b="1" spc="2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заполненные бланки </a:t>
            </a:r>
            <a:r>
              <a:rPr sz="1800" b="1" spc="-390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для хранения </a:t>
            </a:r>
            <a:r>
              <a:rPr sz="1800" b="1" dirty="0">
                <a:solidFill>
                  <a:srgbClr val="007385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сейфе </a:t>
            </a:r>
            <a:r>
              <a:rPr sz="1800" b="1" dirty="0">
                <a:solidFill>
                  <a:srgbClr val="007385"/>
                </a:solidFill>
                <a:latin typeface="Calibri"/>
                <a:cs typeface="Calibri"/>
              </a:rPr>
              <a:t>в </a:t>
            </a:r>
            <a:r>
              <a:rPr sz="1800" b="1" spc="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штабе </a:t>
            </a:r>
            <a:r>
              <a:rPr sz="1800" b="1" spc="-20" dirty="0">
                <a:solidFill>
                  <a:srgbClr val="007385"/>
                </a:solidFill>
                <a:latin typeface="Calibri"/>
                <a:cs typeface="Calibri"/>
              </a:rPr>
              <a:t>ППЭ.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89421" y="2573176"/>
            <a:ext cx="1286510" cy="485140"/>
            <a:chOff x="7711440" y="3252215"/>
            <a:chExt cx="1286510" cy="485140"/>
          </a:xfrm>
        </p:grpSpPr>
        <p:sp>
          <p:nvSpPr>
            <p:cNvPr id="19" name="object 19"/>
            <p:cNvSpPr/>
            <p:nvPr/>
          </p:nvSpPr>
          <p:spPr>
            <a:xfrm>
              <a:off x="7717536" y="3258311"/>
              <a:ext cx="1274445" cy="472440"/>
            </a:xfrm>
            <a:custGeom>
              <a:avLst/>
              <a:gdLst/>
              <a:ahLst/>
              <a:cxnLst/>
              <a:rect l="l" t="t" r="r" b="b"/>
              <a:pathLst>
                <a:path w="1274445" h="472439">
                  <a:moveTo>
                    <a:pt x="1037844" y="0"/>
                  </a:moveTo>
                  <a:lnTo>
                    <a:pt x="1037844" y="118110"/>
                  </a:lnTo>
                  <a:lnTo>
                    <a:pt x="0" y="118110"/>
                  </a:lnTo>
                  <a:lnTo>
                    <a:pt x="0" y="354330"/>
                  </a:lnTo>
                  <a:lnTo>
                    <a:pt x="1037844" y="354330"/>
                  </a:lnTo>
                  <a:lnTo>
                    <a:pt x="1037844" y="472439"/>
                  </a:lnTo>
                  <a:lnTo>
                    <a:pt x="1274064" y="236220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6A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17536" y="3258311"/>
              <a:ext cx="1274445" cy="472440"/>
            </a:xfrm>
            <a:custGeom>
              <a:avLst/>
              <a:gdLst/>
              <a:ahLst/>
              <a:cxnLst/>
              <a:rect l="l" t="t" r="r" b="b"/>
              <a:pathLst>
                <a:path w="1274445" h="472439">
                  <a:moveTo>
                    <a:pt x="0" y="118110"/>
                  </a:moveTo>
                  <a:lnTo>
                    <a:pt x="1037844" y="118110"/>
                  </a:lnTo>
                  <a:lnTo>
                    <a:pt x="1037844" y="0"/>
                  </a:lnTo>
                  <a:lnTo>
                    <a:pt x="1274064" y="236220"/>
                  </a:lnTo>
                  <a:lnTo>
                    <a:pt x="1037844" y="472439"/>
                  </a:lnTo>
                  <a:lnTo>
                    <a:pt x="1037844" y="354330"/>
                  </a:lnTo>
                  <a:lnTo>
                    <a:pt x="0" y="354330"/>
                  </a:lnTo>
                  <a:lnTo>
                    <a:pt x="0" y="118110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283964" y="842199"/>
            <a:ext cx="4072254" cy="368935"/>
          </a:xfrm>
          <a:prstGeom prst="rect">
            <a:avLst/>
          </a:prstGeom>
          <a:solidFill>
            <a:srgbClr val="C5DFB4"/>
          </a:solidFill>
          <a:ln w="9144">
            <a:solidFill>
              <a:srgbClr val="2E5496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38885">
              <a:lnSpc>
                <a:spcPct val="100000"/>
              </a:lnSpc>
              <a:spcBef>
                <a:spcPts val="229"/>
              </a:spcBef>
            </a:pPr>
            <a:r>
              <a:rPr sz="1800" b="1" spc="-10" dirty="0">
                <a:latin typeface="Calibri"/>
                <a:cs typeface="Calibri"/>
              </a:rPr>
              <a:t>Учитель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физики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" y="3687459"/>
            <a:ext cx="2534564" cy="2793584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3859676" y="3532624"/>
            <a:ext cx="5608012" cy="3075440"/>
            <a:chOff x="4372355" y="4454652"/>
            <a:chExt cx="4240276" cy="2215896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6927" y="4459224"/>
              <a:ext cx="3124200" cy="208178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72355" y="4454652"/>
              <a:ext cx="3133725" cy="2091055"/>
            </a:xfrm>
            <a:custGeom>
              <a:avLst/>
              <a:gdLst/>
              <a:ahLst/>
              <a:cxnLst/>
              <a:rect l="l" t="t" r="r" b="b"/>
              <a:pathLst>
                <a:path w="3133725" h="2091054">
                  <a:moveTo>
                    <a:pt x="0" y="2090928"/>
                  </a:moveTo>
                  <a:lnTo>
                    <a:pt x="3133344" y="2090928"/>
                  </a:lnTo>
                  <a:lnTo>
                    <a:pt x="3133344" y="0"/>
                  </a:lnTo>
                  <a:lnTo>
                    <a:pt x="0" y="0"/>
                  </a:lnTo>
                  <a:lnTo>
                    <a:pt x="0" y="20909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00863" y="5100828"/>
              <a:ext cx="1277620" cy="1569720"/>
            </a:xfrm>
            <a:custGeom>
              <a:avLst/>
              <a:gdLst/>
              <a:ahLst/>
              <a:cxnLst/>
              <a:rect l="l" t="t" r="r" b="b"/>
              <a:pathLst>
                <a:path w="1277620" h="1569720">
                  <a:moveTo>
                    <a:pt x="1277111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1277111" y="1569720"/>
                  </a:lnTo>
                  <a:lnTo>
                    <a:pt x="127711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35011" y="5100828"/>
              <a:ext cx="1277620" cy="1569720"/>
            </a:xfrm>
            <a:custGeom>
              <a:avLst/>
              <a:gdLst/>
              <a:ahLst/>
              <a:cxnLst/>
              <a:rect l="l" t="t" r="r" b="b"/>
              <a:pathLst>
                <a:path w="1277620" h="1569720">
                  <a:moveTo>
                    <a:pt x="0" y="1569720"/>
                  </a:moveTo>
                  <a:lnTo>
                    <a:pt x="1277111" y="1569720"/>
                  </a:lnTo>
                  <a:lnTo>
                    <a:pt x="1277111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2743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06000" y="4154678"/>
            <a:ext cx="2154935" cy="2154936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9107170" y="5794248"/>
            <a:ext cx="189230" cy="814069"/>
            <a:chOff x="8644128" y="5788152"/>
            <a:chExt cx="189230" cy="814069"/>
          </a:xfrm>
        </p:grpSpPr>
        <p:sp>
          <p:nvSpPr>
            <p:cNvPr id="31" name="object 31"/>
            <p:cNvSpPr/>
            <p:nvPr/>
          </p:nvSpPr>
          <p:spPr>
            <a:xfrm>
              <a:off x="8650224" y="5794248"/>
              <a:ext cx="177165" cy="509270"/>
            </a:xfrm>
            <a:custGeom>
              <a:avLst/>
              <a:gdLst/>
              <a:ahLst/>
              <a:cxnLst/>
              <a:rect l="l" t="t" r="r" b="b"/>
              <a:pathLst>
                <a:path w="177165" h="509270">
                  <a:moveTo>
                    <a:pt x="88392" y="0"/>
                  </a:moveTo>
                  <a:lnTo>
                    <a:pt x="43800" y="34747"/>
                  </a:lnTo>
                  <a:lnTo>
                    <a:pt x="25907" y="74542"/>
                  </a:lnTo>
                  <a:lnTo>
                    <a:pt x="12079" y="126051"/>
                  </a:lnTo>
                  <a:lnTo>
                    <a:pt x="3160" y="186848"/>
                  </a:lnTo>
                  <a:lnTo>
                    <a:pt x="0" y="254507"/>
                  </a:lnTo>
                  <a:lnTo>
                    <a:pt x="3160" y="322167"/>
                  </a:lnTo>
                  <a:lnTo>
                    <a:pt x="12079" y="382964"/>
                  </a:lnTo>
                  <a:lnTo>
                    <a:pt x="25907" y="434473"/>
                  </a:lnTo>
                  <a:lnTo>
                    <a:pt x="43800" y="474268"/>
                  </a:lnTo>
                  <a:lnTo>
                    <a:pt x="88392" y="509015"/>
                  </a:lnTo>
                  <a:lnTo>
                    <a:pt x="111872" y="499924"/>
                  </a:lnTo>
                  <a:lnTo>
                    <a:pt x="150875" y="434473"/>
                  </a:lnTo>
                  <a:lnTo>
                    <a:pt x="164704" y="382964"/>
                  </a:lnTo>
                  <a:lnTo>
                    <a:pt x="173623" y="322167"/>
                  </a:lnTo>
                  <a:lnTo>
                    <a:pt x="176783" y="254507"/>
                  </a:lnTo>
                  <a:lnTo>
                    <a:pt x="173623" y="186848"/>
                  </a:lnTo>
                  <a:lnTo>
                    <a:pt x="164704" y="126051"/>
                  </a:lnTo>
                  <a:lnTo>
                    <a:pt x="150875" y="74542"/>
                  </a:lnTo>
                  <a:lnTo>
                    <a:pt x="132983" y="34747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50224" y="5794248"/>
              <a:ext cx="177165" cy="509270"/>
            </a:xfrm>
            <a:custGeom>
              <a:avLst/>
              <a:gdLst/>
              <a:ahLst/>
              <a:cxnLst/>
              <a:rect l="l" t="t" r="r" b="b"/>
              <a:pathLst>
                <a:path w="177165" h="509270">
                  <a:moveTo>
                    <a:pt x="0" y="254507"/>
                  </a:moveTo>
                  <a:lnTo>
                    <a:pt x="3160" y="186848"/>
                  </a:lnTo>
                  <a:lnTo>
                    <a:pt x="12079" y="126051"/>
                  </a:lnTo>
                  <a:lnTo>
                    <a:pt x="25907" y="74542"/>
                  </a:lnTo>
                  <a:lnTo>
                    <a:pt x="43800" y="34747"/>
                  </a:lnTo>
                  <a:lnTo>
                    <a:pt x="88392" y="0"/>
                  </a:lnTo>
                  <a:lnTo>
                    <a:pt x="111872" y="9091"/>
                  </a:lnTo>
                  <a:lnTo>
                    <a:pt x="150875" y="74542"/>
                  </a:lnTo>
                  <a:lnTo>
                    <a:pt x="164704" y="126051"/>
                  </a:lnTo>
                  <a:lnTo>
                    <a:pt x="173623" y="186848"/>
                  </a:lnTo>
                  <a:lnTo>
                    <a:pt x="176783" y="254507"/>
                  </a:lnTo>
                  <a:lnTo>
                    <a:pt x="173623" y="322167"/>
                  </a:lnTo>
                  <a:lnTo>
                    <a:pt x="164704" y="382964"/>
                  </a:lnTo>
                  <a:lnTo>
                    <a:pt x="150875" y="434473"/>
                  </a:lnTo>
                  <a:lnTo>
                    <a:pt x="132983" y="474268"/>
                  </a:lnTo>
                  <a:lnTo>
                    <a:pt x="88392" y="509015"/>
                  </a:lnTo>
                  <a:lnTo>
                    <a:pt x="64911" y="499924"/>
                  </a:lnTo>
                  <a:lnTo>
                    <a:pt x="25907" y="434473"/>
                  </a:lnTo>
                  <a:lnTo>
                    <a:pt x="12079" y="382964"/>
                  </a:lnTo>
                  <a:lnTo>
                    <a:pt x="3160" y="322167"/>
                  </a:lnTo>
                  <a:lnTo>
                    <a:pt x="0" y="254507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44128" y="6412992"/>
              <a:ext cx="188975" cy="18897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960377" y="4648200"/>
            <a:ext cx="133602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3660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latin typeface="Calibri"/>
                <a:cs typeface="Calibri"/>
              </a:rPr>
              <a:t>К</a:t>
            </a:r>
            <a:r>
              <a:rPr sz="1600" b="1" spc="-30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ли</a:t>
            </a:r>
            <a:r>
              <a:rPr sz="1600" b="1" spc="5" dirty="0">
                <a:latin typeface="Calibri"/>
                <a:cs typeface="Calibri"/>
              </a:rPr>
              <a:t>ч</a:t>
            </a:r>
            <a:r>
              <a:rPr sz="1600" b="1" dirty="0">
                <a:latin typeface="Calibri"/>
                <a:cs typeface="Calibri"/>
              </a:rPr>
              <a:t>е</a:t>
            </a:r>
            <a:r>
              <a:rPr sz="1600" b="1" spc="-5" dirty="0">
                <a:latin typeface="Calibri"/>
                <a:cs typeface="Calibri"/>
              </a:rPr>
              <a:t>ст</a:t>
            </a:r>
            <a:r>
              <a:rPr sz="1600" b="1" spc="-10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о  </a:t>
            </a:r>
            <a:r>
              <a:rPr sz="1600" b="1" spc="-5" dirty="0">
                <a:latin typeface="Calibri"/>
                <a:cs typeface="Calibri"/>
              </a:rPr>
              <a:t>бланков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равно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количеству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участников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аудитории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4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6672" y="108204"/>
            <a:ext cx="661416" cy="533400"/>
          </a:xfrm>
          <a:prstGeom prst="rect">
            <a:avLst/>
          </a:prstGeom>
        </p:spPr>
      </p:pic>
      <p:pic>
        <p:nvPicPr>
          <p:cNvPr id="35" name="object 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3772" y="733828"/>
            <a:ext cx="1347216" cy="42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7111" y="3048000"/>
            <a:ext cx="4617720" cy="2240280"/>
            <a:chOff x="1277111" y="3048000"/>
            <a:chExt cx="4617720" cy="2240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4543" y="3075432"/>
              <a:ext cx="4562856" cy="18486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90827" y="3061716"/>
              <a:ext cx="4590415" cy="2212975"/>
            </a:xfrm>
            <a:custGeom>
              <a:avLst/>
              <a:gdLst/>
              <a:ahLst/>
              <a:cxnLst/>
              <a:rect l="l" t="t" r="r" b="b"/>
              <a:pathLst>
                <a:path w="4590415" h="2212975">
                  <a:moveTo>
                    <a:pt x="0" y="2212848"/>
                  </a:moveTo>
                  <a:lnTo>
                    <a:pt x="4590288" y="2212848"/>
                  </a:lnTo>
                  <a:lnTo>
                    <a:pt x="4590288" y="0"/>
                  </a:lnTo>
                  <a:lnTo>
                    <a:pt x="0" y="0"/>
                  </a:lnTo>
                  <a:lnTo>
                    <a:pt x="0" y="2212848"/>
                  </a:lnTo>
                  <a:close/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12192000" cy="833755"/>
            <a:chOff x="0" y="0"/>
            <a:chExt cx="12192000" cy="8337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8331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12192000" cy="768350"/>
            </a:xfrm>
            <a:custGeom>
              <a:avLst/>
              <a:gdLst/>
              <a:ahLst/>
              <a:cxnLst/>
              <a:rect l="l" t="t" r="r" b="b"/>
              <a:pathLst>
                <a:path w="12192000" h="768350">
                  <a:moveTo>
                    <a:pt x="12192000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12192000" y="7680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A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6681365"/>
            <a:ext cx="12192000" cy="177165"/>
            <a:chOff x="0" y="6681365"/>
            <a:chExt cx="12192000" cy="1771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681365"/>
              <a:ext cx="12191999" cy="1766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714744"/>
              <a:ext cx="12176760" cy="143510"/>
            </a:xfrm>
            <a:custGeom>
              <a:avLst/>
              <a:gdLst/>
              <a:ahLst/>
              <a:cxnLst/>
              <a:rect l="l" t="t" r="r" b="b"/>
              <a:pathLst>
                <a:path w="12176760" h="143509">
                  <a:moveTo>
                    <a:pt x="12176760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12176760" y="143255"/>
                  </a:lnTo>
                  <a:lnTo>
                    <a:pt x="12176760" y="0"/>
                  </a:lnTo>
                  <a:close/>
                </a:path>
              </a:pathLst>
            </a:custGeom>
            <a:solidFill>
              <a:srgbClr val="6A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25328" y="0"/>
            <a:ext cx="1335024" cy="6492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57094" y="143332"/>
            <a:ext cx="73501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55" dirty="0"/>
              <a:t>ПРОВЕДЕНИЕ</a:t>
            </a:r>
            <a:r>
              <a:rPr spc="-140" dirty="0"/>
              <a:t> </a:t>
            </a:r>
            <a:r>
              <a:rPr spc="-355" dirty="0"/>
              <a:t>ЭКЗАМЕНА</a:t>
            </a:r>
            <a:r>
              <a:rPr spc="-135" dirty="0"/>
              <a:t> </a:t>
            </a:r>
            <a:r>
              <a:rPr spc="-370" dirty="0"/>
              <a:t>ПО</a:t>
            </a:r>
            <a:r>
              <a:rPr spc="-150" dirty="0"/>
              <a:t> </a:t>
            </a:r>
            <a:r>
              <a:rPr spc="-355" dirty="0"/>
              <a:t>ФИЗИКЕ</a:t>
            </a:r>
            <a:r>
              <a:rPr spc="-170" dirty="0"/>
              <a:t> </a:t>
            </a:r>
            <a:r>
              <a:rPr spc="-254" dirty="0"/>
              <a:t>(180</a:t>
            </a:r>
            <a:r>
              <a:rPr spc="-145" dirty="0"/>
              <a:t> </a:t>
            </a:r>
            <a:r>
              <a:rPr spc="-280" dirty="0"/>
              <a:t>минут)</a:t>
            </a:r>
          </a:p>
        </p:txBody>
      </p:sp>
      <p:sp>
        <p:nvSpPr>
          <p:cNvPr id="13" name="object 13"/>
          <p:cNvSpPr/>
          <p:nvPr/>
        </p:nvSpPr>
        <p:spPr>
          <a:xfrm>
            <a:off x="6736080" y="5727191"/>
            <a:ext cx="5038725" cy="923925"/>
          </a:xfrm>
          <a:custGeom>
            <a:avLst/>
            <a:gdLst/>
            <a:ahLst/>
            <a:cxnLst/>
            <a:rect l="l" t="t" r="r" b="b"/>
            <a:pathLst>
              <a:path w="5038725" h="923925">
                <a:moveTo>
                  <a:pt x="5038344" y="0"/>
                </a:moveTo>
                <a:lnTo>
                  <a:pt x="0" y="0"/>
                </a:lnTo>
                <a:lnTo>
                  <a:pt x="0" y="923543"/>
                </a:lnTo>
                <a:lnTo>
                  <a:pt x="5038344" y="923543"/>
                </a:lnTo>
                <a:lnTo>
                  <a:pt x="50383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06969" y="5746800"/>
            <a:ext cx="3499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Участникам</a:t>
            </a:r>
            <a:r>
              <a:rPr sz="1800" b="1" spc="-2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385"/>
                </a:solidFill>
                <a:latin typeface="Calibri"/>
                <a:cs typeface="Calibri"/>
              </a:rPr>
              <a:t>экзамена</a:t>
            </a:r>
            <a:r>
              <a:rPr sz="1800" b="1" spc="-3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разрешается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использовать: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27876" y="1053083"/>
            <a:ext cx="4395470" cy="4526280"/>
          </a:xfrm>
          <a:custGeom>
            <a:avLst/>
            <a:gdLst/>
            <a:ahLst/>
            <a:cxnLst/>
            <a:rect l="l" t="t" r="r" b="b"/>
            <a:pathLst>
              <a:path w="4395470" h="4526280">
                <a:moveTo>
                  <a:pt x="4395216" y="0"/>
                </a:moveTo>
                <a:lnTo>
                  <a:pt x="0" y="0"/>
                </a:lnTo>
                <a:lnTo>
                  <a:pt x="0" y="4526280"/>
                </a:lnTo>
                <a:lnTo>
                  <a:pt x="4395216" y="4526280"/>
                </a:lnTo>
                <a:lnTo>
                  <a:pt x="4395216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27876" y="1053083"/>
            <a:ext cx="4395470" cy="4526280"/>
          </a:xfrm>
          <a:prstGeom prst="rect">
            <a:avLst/>
          </a:prstGeom>
          <a:ln w="39623">
            <a:solidFill>
              <a:srgbClr val="525252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/>
                <a:cs typeface="Calibri"/>
              </a:rPr>
              <a:t>Специалист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по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обеспечению</a:t>
            </a:r>
            <a:endParaRPr sz="18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лабораторных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работ</a:t>
            </a:r>
            <a:endParaRPr sz="18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до</a:t>
            </a:r>
            <a:r>
              <a:rPr sz="1800" b="1" spc="-20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начала</a:t>
            </a:r>
            <a:r>
              <a:rPr sz="1800" b="1" spc="1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385"/>
                </a:solidFill>
                <a:latin typeface="Calibri"/>
                <a:cs typeface="Calibri"/>
              </a:rPr>
              <a:t>экзамена</a:t>
            </a:r>
            <a:r>
              <a:rPr sz="1800" b="1" spc="-30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(без участников</a:t>
            </a:r>
            <a:r>
              <a:rPr sz="1800" b="1" spc="-3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ГИА):</a:t>
            </a:r>
            <a:endParaRPr sz="1800" dirty="0">
              <a:latin typeface="Calibri"/>
              <a:cs typeface="Calibri"/>
            </a:endParaRPr>
          </a:p>
          <a:p>
            <a:pPr marL="376555" marR="20955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77190" algn="l"/>
              </a:tabLst>
            </a:pPr>
            <a:r>
              <a:rPr sz="1800" spc="-5" dirty="0">
                <a:latin typeface="Calibri"/>
                <a:cs typeface="Calibri"/>
              </a:rPr>
              <a:t>получает</a:t>
            </a:r>
            <a:r>
              <a:rPr sz="1800" spc="-10" dirty="0">
                <a:latin typeface="Calibri"/>
                <a:cs typeface="Calibri"/>
              </a:rPr>
              <a:t> бланки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«Характеристика </a:t>
            </a:r>
            <a:r>
              <a:rPr sz="1800" spc="-5" dirty="0">
                <a:latin typeface="Calibri"/>
                <a:cs typeface="Calibri"/>
              </a:rPr>
              <a:t> комплектов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оборудования»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каждому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комплекту;</a:t>
            </a:r>
            <a:endParaRPr sz="1800" dirty="0">
              <a:latin typeface="Calibri"/>
              <a:cs typeface="Calibri"/>
            </a:endParaRPr>
          </a:p>
          <a:p>
            <a:pPr marL="376555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</a:tabLst>
            </a:pPr>
            <a:r>
              <a:rPr sz="1800" spc="-5" dirty="0">
                <a:latin typeface="Calibri"/>
                <a:cs typeface="Calibri"/>
              </a:rPr>
              <a:t>проверяет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готовность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аудитории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</a:p>
          <a:p>
            <a:pPr marR="73025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комплектов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проведению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</a:t>
            </a:r>
            <a:endParaRPr sz="1800" dirty="0">
              <a:latin typeface="Calibri"/>
              <a:cs typeface="Calibri"/>
            </a:endParaRPr>
          </a:p>
          <a:p>
            <a:pPr marR="9207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до</a:t>
            </a:r>
            <a:r>
              <a:rPr sz="1800" b="1" spc="-1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начала</a:t>
            </a:r>
            <a:r>
              <a:rPr sz="1800" b="1" spc="20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385"/>
                </a:solidFill>
                <a:latin typeface="Calibri"/>
                <a:cs typeface="Calibri"/>
              </a:rPr>
              <a:t>экзамена</a:t>
            </a:r>
            <a:r>
              <a:rPr sz="1800" b="1" spc="-20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(с</a:t>
            </a:r>
            <a:r>
              <a:rPr sz="1800" b="1" spc="5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385"/>
                </a:solidFill>
                <a:latin typeface="Calibri"/>
                <a:cs typeface="Calibri"/>
              </a:rPr>
              <a:t>участниками</a:t>
            </a:r>
            <a:r>
              <a:rPr sz="1800" b="1" spc="-40" dirty="0">
                <a:solidFill>
                  <a:srgbClr val="007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7385"/>
                </a:solidFill>
                <a:latin typeface="Calibri"/>
                <a:cs typeface="Calibri"/>
              </a:rPr>
              <a:t>ГИА):</a:t>
            </a:r>
            <a:endParaRPr sz="1800" dirty="0">
              <a:latin typeface="Calibri"/>
              <a:cs typeface="Calibri"/>
            </a:endParaRPr>
          </a:p>
          <a:p>
            <a:pPr marL="434975" indent="-344805">
              <a:lnSpc>
                <a:spcPct val="100000"/>
              </a:lnSpc>
              <a:buFont typeface="Wingdings"/>
              <a:buChar char=""/>
              <a:tabLst>
                <a:tab pos="434340" algn="l"/>
                <a:tab pos="434975" algn="l"/>
              </a:tabLst>
            </a:pPr>
            <a:r>
              <a:rPr sz="1800" spc="-5" dirty="0">
                <a:latin typeface="Calibri"/>
                <a:cs typeface="Calibri"/>
              </a:rPr>
              <a:t>проводит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инструктаж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 </a:t>
            </a:r>
            <a:r>
              <a:rPr sz="1800" dirty="0">
                <a:latin typeface="Calibri"/>
                <a:cs typeface="Calibri"/>
              </a:rPr>
              <a:t>ТБ;</a:t>
            </a:r>
          </a:p>
          <a:p>
            <a:pPr marL="90170">
              <a:lnSpc>
                <a:spcPct val="100000"/>
              </a:lnSpc>
            </a:pPr>
            <a:r>
              <a:rPr sz="1800" b="1" spc="-10" dirty="0">
                <a:solidFill>
                  <a:srgbClr val="34666D"/>
                </a:solidFill>
                <a:latin typeface="Calibri"/>
                <a:cs typeface="Calibri"/>
              </a:rPr>
              <a:t>после</a:t>
            </a:r>
            <a:r>
              <a:rPr sz="1800" b="1" spc="30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666D"/>
                </a:solidFill>
                <a:latin typeface="Calibri"/>
                <a:cs typeface="Calibri"/>
              </a:rPr>
              <a:t>заполнения</a:t>
            </a:r>
            <a:r>
              <a:rPr sz="1800" b="1" spc="10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4666D"/>
                </a:solidFill>
                <a:latin typeface="Calibri"/>
                <a:cs typeface="Calibri"/>
              </a:rPr>
              <a:t>участниками</a:t>
            </a:r>
            <a:r>
              <a:rPr sz="1800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4666D"/>
                </a:solidFill>
                <a:latin typeface="Calibri"/>
                <a:cs typeface="Calibri"/>
              </a:rPr>
              <a:t>бланков</a:t>
            </a:r>
            <a:endParaRPr sz="18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solidFill>
                  <a:srgbClr val="34666D"/>
                </a:solidFill>
                <a:latin typeface="Calibri"/>
                <a:cs typeface="Calibri"/>
              </a:rPr>
              <a:t>«Номер комплекта</a:t>
            </a:r>
            <a:r>
              <a:rPr sz="1800" spc="-10" dirty="0">
                <a:solidFill>
                  <a:srgbClr val="34666D"/>
                </a:solidFill>
                <a:latin typeface="Calibri"/>
                <a:cs typeface="Calibri"/>
              </a:rPr>
              <a:t> оборудования,</a:t>
            </a:r>
            <a:endParaRPr sz="18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10" dirty="0">
                <a:solidFill>
                  <a:srgbClr val="34666D"/>
                </a:solidFill>
                <a:latin typeface="Calibri"/>
                <a:cs typeface="Calibri"/>
              </a:rPr>
              <a:t>используемого</a:t>
            </a:r>
            <a:r>
              <a:rPr sz="1800" spc="-35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4666D"/>
                </a:solidFill>
                <a:latin typeface="Calibri"/>
                <a:cs typeface="Calibri"/>
              </a:rPr>
              <a:t>при</a:t>
            </a:r>
            <a:r>
              <a:rPr sz="1800" spc="10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4666D"/>
                </a:solidFill>
                <a:latin typeface="Calibri"/>
                <a:cs typeface="Calibri"/>
              </a:rPr>
              <a:t>проведении</a:t>
            </a:r>
            <a:r>
              <a:rPr sz="1800" spc="40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4666D"/>
                </a:solidFill>
                <a:latin typeface="Calibri"/>
                <a:cs typeface="Calibri"/>
              </a:rPr>
              <a:t>экзамена</a:t>
            </a:r>
            <a:endParaRPr sz="1800" dirty="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dirty="0">
                <a:solidFill>
                  <a:srgbClr val="34666D"/>
                </a:solidFill>
                <a:latin typeface="Calibri"/>
                <a:cs typeface="Calibri"/>
              </a:rPr>
              <a:t>по</a:t>
            </a:r>
            <a:r>
              <a:rPr sz="1800" spc="-30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4666D"/>
                </a:solidFill>
                <a:latin typeface="Calibri"/>
                <a:cs typeface="Calibri"/>
              </a:rPr>
              <a:t>физике»:</a:t>
            </a:r>
            <a:endParaRPr sz="1800" dirty="0">
              <a:latin typeface="Calibri"/>
              <a:cs typeface="Calibri"/>
            </a:endParaRPr>
          </a:p>
          <a:p>
            <a:pPr marL="428625" indent="-339090">
              <a:lnSpc>
                <a:spcPct val="100000"/>
              </a:lnSpc>
              <a:spcBef>
                <a:spcPts val="5"/>
              </a:spcBef>
              <a:buClr>
                <a:srgbClr val="34666D"/>
              </a:buClr>
              <a:buFont typeface="Wingdings"/>
              <a:buChar char=""/>
              <a:tabLst>
                <a:tab pos="428625" algn="l"/>
                <a:tab pos="429259" algn="l"/>
              </a:tabLst>
            </a:pPr>
            <a:r>
              <a:rPr sz="1800" spc="-5" dirty="0">
                <a:latin typeface="Calibri"/>
                <a:cs typeface="Calibri"/>
              </a:rPr>
              <a:t>собирает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приступает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подготовке</a:t>
            </a:r>
            <a:endParaRPr sz="1800" dirty="0">
              <a:latin typeface="Calibri"/>
              <a:cs typeface="Calibri"/>
            </a:endParaRPr>
          </a:p>
          <a:p>
            <a:pPr marL="37655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комплектов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spc="-10" dirty="0">
                <a:latin typeface="Calibri"/>
                <a:cs typeface="Calibri"/>
              </a:rPr>
              <a:t> каждого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участника.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65873" y="804672"/>
            <a:ext cx="5252975" cy="6053325"/>
            <a:chOff x="6865873" y="804672"/>
            <a:chExt cx="5252975" cy="605332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5873" y="5940424"/>
              <a:ext cx="802639" cy="8437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8154" y="5805398"/>
              <a:ext cx="1615351" cy="10525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42903" y="5422390"/>
              <a:ext cx="984503" cy="13167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2800" y="804672"/>
              <a:ext cx="1146048" cy="114604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248155" y="5472684"/>
            <a:ext cx="4688205" cy="1198245"/>
          </a:xfrm>
          <a:prstGeom prst="rect">
            <a:avLst/>
          </a:prstGeom>
          <a:solidFill>
            <a:srgbClr val="F1F1F1"/>
          </a:solidFill>
          <a:ln w="39624">
            <a:solidFill>
              <a:srgbClr val="525252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9535" marR="81915" algn="just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latin typeface="Calibri"/>
                <a:cs typeface="Calibri"/>
              </a:rPr>
              <a:t>Участник экзамена </a:t>
            </a:r>
            <a:r>
              <a:rPr sz="1800" b="1" spc="-10" dirty="0">
                <a:latin typeface="Calibri"/>
                <a:cs typeface="Calibri"/>
              </a:rPr>
              <a:t>заполняет бланк </a:t>
            </a:r>
            <a:r>
              <a:rPr sz="1800" spc="-5" dirty="0">
                <a:latin typeface="Calibri"/>
                <a:cs typeface="Calibri"/>
              </a:rPr>
              <a:t>«Номер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комплекта </a:t>
            </a:r>
            <a:r>
              <a:rPr sz="1800" spc="-10" dirty="0">
                <a:latin typeface="Calibri"/>
                <a:cs typeface="Calibri"/>
              </a:rPr>
              <a:t>оборудования, используемого </a:t>
            </a:r>
            <a:r>
              <a:rPr sz="1800" spc="-5" dirty="0">
                <a:latin typeface="Calibri"/>
                <a:cs typeface="Calibri"/>
              </a:rPr>
              <a:t>при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проведении </a:t>
            </a:r>
            <a:r>
              <a:rPr sz="1800" spc="-5" dirty="0">
                <a:latin typeface="Calibri"/>
                <a:cs typeface="Calibri"/>
              </a:rPr>
              <a:t>экзамена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 физике» (указывает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номер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КИМ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№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места рассадки</a:t>
            </a:r>
            <a:r>
              <a:rPr sz="1800" spc="-5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7971" y="4411979"/>
            <a:ext cx="1100455" cy="368935"/>
          </a:xfrm>
          <a:prstGeom prst="rect">
            <a:avLst/>
          </a:prstGeom>
          <a:ln w="39624">
            <a:solidFill>
              <a:srgbClr val="C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 Light"/>
                <a:cs typeface="Calibri Light"/>
              </a:rPr>
              <a:t>3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spc="5" dirty="0">
                <a:latin typeface="Calibri Light"/>
                <a:cs typeface="Calibri Light"/>
              </a:rPr>
              <a:t>«А»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75460" y="4439411"/>
            <a:ext cx="847725" cy="368935"/>
          </a:xfrm>
          <a:prstGeom prst="rect">
            <a:avLst/>
          </a:prstGeom>
          <a:ln w="39624">
            <a:solidFill>
              <a:srgbClr val="C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 Light"/>
                <a:cs typeface="Calibri Light"/>
              </a:rPr>
              <a:t>№…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59679" y="4879847"/>
            <a:ext cx="393700" cy="597535"/>
            <a:chOff x="5059679" y="4879847"/>
            <a:chExt cx="393700" cy="597535"/>
          </a:xfrm>
        </p:grpSpPr>
        <p:sp>
          <p:nvSpPr>
            <p:cNvPr id="26" name="object 26"/>
            <p:cNvSpPr/>
            <p:nvPr/>
          </p:nvSpPr>
          <p:spPr>
            <a:xfrm>
              <a:off x="5065775" y="4885943"/>
              <a:ext cx="381000" cy="585470"/>
            </a:xfrm>
            <a:custGeom>
              <a:avLst/>
              <a:gdLst/>
              <a:ahLst/>
              <a:cxnLst/>
              <a:rect l="l" t="t" r="r" b="b"/>
              <a:pathLst>
                <a:path w="381000" h="585470">
                  <a:moveTo>
                    <a:pt x="190500" y="0"/>
                  </a:moveTo>
                  <a:lnTo>
                    <a:pt x="0" y="190499"/>
                  </a:lnTo>
                  <a:lnTo>
                    <a:pt x="95250" y="190499"/>
                  </a:lnTo>
                  <a:lnTo>
                    <a:pt x="95250" y="585215"/>
                  </a:lnTo>
                  <a:lnTo>
                    <a:pt x="285750" y="585215"/>
                  </a:lnTo>
                  <a:lnTo>
                    <a:pt x="285750" y="190499"/>
                  </a:lnTo>
                  <a:lnTo>
                    <a:pt x="381000" y="190499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5775" y="4885943"/>
              <a:ext cx="381000" cy="585470"/>
            </a:xfrm>
            <a:custGeom>
              <a:avLst/>
              <a:gdLst/>
              <a:ahLst/>
              <a:cxnLst/>
              <a:rect l="l" t="t" r="r" b="b"/>
              <a:pathLst>
                <a:path w="381000" h="585470">
                  <a:moveTo>
                    <a:pt x="95250" y="585215"/>
                  </a:moveTo>
                  <a:lnTo>
                    <a:pt x="95250" y="190499"/>
                  </a:lnTo>
                  <a:lnTo>
                    <a:pt x="0" y="190499"/>
                  </a:lnTo>
                  <a:lnTo>
                    <a:pt x="190500" y="0"/>
                  </a:lnTo>
                  <a:lnTo>
                    <a:pt x="381000" y="190499"/>
                  </a:lnTo>
                  <a:lnTo>
                    <a:pt x="285750" y="190499"/>
                  </a:lnTo>
                  <a:lnTo>
                    <a:pt x="285750" y="585215"/>
                  </a:lnTo>
                  <a:lnTo>
                    <a:pt x="95250" y="58521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44" y="4437888"/>
            <a:ext cx="1246632" cy="1246632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1216088" y="941768"/>
            <a:ext cx="4737100" cy="1774189"/>
            <a:chOff x="1216088" y="941768"/>
            <a:chExt cx="4737100" cy="1774189"/>
          </a:xfrm>
        </p:grpSpPr>
        <p:sp>
          <p:nvSpPr>
            <p:cNvPr id="30" name="object 30"/>
            <p:cNvSpPr/>
            <p:nvPr/>
          </p:nvSpPr>
          <p:spPr>
            <a:xfrm>
              <a:off x="1225295" y="950975"/>
              <a:ext cx="4718685" cy="1755775"/>
            </a:xfrm>
            <a:custGeom>
              <a:avLst/>
              <a:gdLst/>
              <a:ahLst/>
              <a:cxnLst/>
              <a:rect l="l" t="t" r="r" b="b"/>
              <a:pathLst>
                <a:path w="4718685" h="1755775">
                  <a:moveTo>
                    <a:pt x="4718304" y="0"/>
                  </a:moveTo>
                  <a:lnTo>
                    <a:pt x="0" y="0"/>
                  </a:lnTo>
                  <a:lnTo>
                    <a:pt x="0" y="1755648"/>
                  </a:lnTo>
                  <a:lnTo>
                    <a:pt x="4718304" y="1755648"/>
                  </a:lnTo>
                  <a:lnTo>
                    <a:pt x="471830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25295" y="950975"/>
              <a:ext cx="4718685" cy="1755775"/>
            </a:xfrm>
            <a:custGeom>
              <a:avLst/>
              <a:gdLst/>
              <a:ahLst/>
              <a:cxnLst/>
              <a:rect l="l" t="t" r="r" b="b"/>
              <a:pathLst>
                <a:path w="4718685" h="1755775">
                  <a:moveTo>
                    <a:pt x="0" y="1755648"/>
                  </a:moveTo>
                  <a:lnTo>
                    <a:pt x="4718304" y="1755648"/>
                  </a:lnTo>
                  <a:lnTo>
                    <a:pt x="4718304" y="0"/>
                  </a:lnTo>
                  <a:lnTo>
                    <a:pt x="0" y="0"/>
                  </a:lnTo>
                  <a:lnTo>
                    <a:pt x="0" y="1755648"/>
                  </a:lnTo>
                  <a:close/>
                </a:path>
              </a:pathLst>
            </a:custGeom>
            <a:ln w="1828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04036" y="969340"/>
            <a:ext cx="45624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Организатор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10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аудитории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после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проведения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02715" algn="l"/>
                <a:tab pos="1780539" algn="l"/>
                <a:tab pos="3152775" algn="l"/>
                <a:tab pos="4107179" algn="l"/>
              </a:tabLst>
            </a:pP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нс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spc="-30" dirty="0">
                <a:latin typeface="Calibri"/>
                <a:cs typeface="Calibri"/>
              </a:rPr>
              <a:t>р</a:t>
            </a:r>
            <a:r>
              <a:rPr sz="1800" b="1" spc="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30" dirty="0">
                <a:latin typeface="Calibri"/>
                <a:cs typeface="Calibri"/>
              </a:rPr>
              <a:t>ж</a:t>
            </a:r>
            <a:r>
              <a:rPr sz="1800" b="1" dirty="0">
                <a:latin typeface="Calibri"/>
                <a:cs typeface="Calibri"/>
              </a:rPr>
              <a:t>а	</a:t>
            </a:r>
            <a:r>
              <a:rPr sz="1800" b="1" spc="-5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	зап</a:t>
            </a:r>
            <a:r>
              <a:rPr sz="1800" b="1" spc="-40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ю	</a:t>
            </a:r>
            <a:r>
              <a:rPr sz="1800" b="1" spc="-25" dirty="0">
                <a:latin typeface="Calibri"/>
                <a:cs typeface="Calibri"/>
              </a:rPr>
              <a:t>б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ан</a:t>
            </a:r>
            <a:r>
              <a:rPr sz="1800" b="1" spc="-25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	</a:t>
            </a:r>
            <a:r>
              <a:rPr sz="1800" spc="-5" dirty="0">
                <a:latin typeface="Calibri"/>
                <a:cs typeface="Calibri"/>
              </a:rPr>
              <a:t>дает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04036" y="1518361"/>
            <a:ext cx="4559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1420" algn="l"/>
                <a:tab pos="2628265" algn="l"/>
                <a:tab pos="3954779" algn="l"/>
              </a:tabLst>
            </a:pPr>
            <a:r>
              <a:rPr sz="1800" dirty="0">
                <a:latin typeface="Calibri"/>
                <a:cs typeface="Calibri"/>
              </a:rPr>
              <a:t>у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азан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е	у</a:t>
            </a:r>
            <a:r>
              <a:rPr sz="1800" spc="-5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ас</a:t>
            </a:r>
            <a:r>
              <a:rPr sz="1800" spc="-5" dirty="0">
                <a:latin typeface="Calibri"/>
                <a:cs typeface="Calibri"/>
              </a:rPr>
              <a:t>тн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ам	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spc="-60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ь	</a:t>
            </a:r>
            <a:r>
              <a:rPr sz="1800" b="1" spc="-25" dirty="0">
                <a:latin typeface="Calibri"/>
                <a:cs typeface="Calibri"/>
              </a:rPr>
              <a:t>б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spc="20" dirty="0">
                <a:latin typeface="Calibri"/>
                <a:cs typeface="Calibri"/>
              </a:rPr>
              <a:t>а</a:t>
            </a:r>
            <a:r>
              <a:rPr sz="1800" b="1" spc="-5" dirty="0">
                <a:latin typeface="Calibri"/>
                <a:cs typeface="Calibri"/>
              </a:rPr>
              <a:t>нк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21130" algn="l"/>
              </a:tabLst>
            </a:pPr>
            <a:r>
              <a:rPr sz="1800" dirty="0">
                <a:latin typeface="Calibri"/>
                <a:cs typeface="Calibri"/>
              </a:rPr>
              <a:t>«Номер	</a:t>
            </a:r>
            <a:r>
              <a:rPr sz="1800" spc="-5" dirty="0">
                <a:latin typeface="Calibri"/>
                <a:cs typeface="Calibri"/>
              </a:rPr>
              <a:t>комплекта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86453" y="1793240"/>
            <a:ext cx="1480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оборудования,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04036" y="2067559"/>
            <a:ext cx="4563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015" algn="l"/>
              </a:tabLst>
            </a:pPr>
            <a:r>
              <a:rPr sz="1800" spc="1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10" dirty="0">
                <a:latin typeface="Calibri"/>
                <a:cs typeface="Calibri"/>
              </a:rPr>
              <a:t>ол</a:t>
            </a:r>
            <a:r>
              <a:rPr sz="1800" spc="-35" dirty="0">
                <a:latin typeface="Calibri"/>
                <a:cs typeface="Calibri"/>
              </a:rPr>
              <a:t>ь</a:t>
            </a:r>
            <a:r>
              <a:rPr sz="1800" spc="5" dirty="0">
                <a:latin typeface="Calibri"/>
                <a:cs typeface="Calibri"/>
              </a:rPr>
              <a:t>з</a:t>
            </a:r>
            <a:r>
              <a:rPr sz="1800" spc="-2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м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д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экза</a:t>
            </a:r>
            <a:r>
              <a:rPr sz="1800" spc="5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на	</a:t>
            </a:r>
            <a:r>
              <a:rPr sz="1800" spc="-5" dirty="0">
                <a:latin typeface="Calibri"/>
                <a:cs typeface="Calibri"/>
              </a:rPr>
              <a:t>по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физике».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978151" y="4879847"/>
            <a:ext cx="393700" cy="597535"/>
            <a:chOff x="1978151" y="4879847"/>
            <a:chExt cx="393700" cy="597535"/>
          </a:xfrm>
        </p:grpSpPr>
        <p:sp>
          <p:nvSpPr>
            <p:cNvPr id="37" name="object 37"/>
            <p:cNvSpPr/>
            <p:nvPr/>
          </p:nvSpPr>
          <p:spPr>
            <a:xfrm>
              <a:off x="1984247" y="4885943"/>
              <a:ext cx="381000" cy="585470"/>
            </a:xfrm>
            <a:custGeom>
              <a:avLst/>
              <a:gdLst/>
              <a:ahLst/>
              <a:cxnLst/>
              <a:rect l="l" t="t" r="r" b="b"/>
              <a:pathLst>
                <a:path w="381000" h="585470">
                  <a:moveTo>
                    <a:pt x="190500" y="0"/>
                  </a:moveTo>
                  <a:lnTo>
                    <a:pt x="0" y="190499"/>
                  </a:lnTo>
                  <a:lnTo>
                    <a:pt x="95250" y="190499"/>
                  </a:lnTo>
                  <a:lnTo>
                    <a:pt x="95250" y="585215"/>
                  </a:lnTo>
                  <a:lnTo>
                    <a:pt x="285750" y="585215"/>
                  </a:lnTo>
                  <a:lnTo>
                    <a:pt x="285750" y="190499"/>
                  </a:lnTo>
                  <a:lnTo>
                    <a:pt x="381000" y="190499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84247" y="4885943"/>
              <a:ext cx="381000" cy="585470"/>
            </a:xfrm>
            <a:custGeom>
              <a:avLst/>
              <a:gdLst/>
              <a:ahLst/>
              <a:cxnLst/>
              <a:rect l="l" t="t" r="r" b="b"/>
              <a:pathLst>
                <a:path w="381000" h="585470">
                  <a:moveTo>
                    <a:pt x="95250" y="585215"/>
                  </a:moveTo>
                  <a:lnTo>
                    <a:pt x="95250" y="190499"/>
                  </a:lnTo>
                  <a:lnTo>
                    <a:pt x="0" y="190499"/>
                  </a:lnTo>
                  <a:lnTo>
                    <a:pt x="190500" y="0"/>
                  </a:lnTo>
                  <a:lnTo>
                    <a:pt x="381000" y="190499"/>
                  </a:lnTo>
                  <a:lnTo>
                    <a:pt x="285750" y="190499"/>
                  </a:lnTo>
                  <a:lnTo>
                    <a:pt x="285750" y="585215"/>
                  </a:lnTo>
                  <a:lnTo>
                    <a:pt x="95250" y="58521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97535" y="1377696"/>
            <a:ext cx="4660265" cy="1680210"/>
            <a:chOff x="97535" y="1377696"/>
            <a:chExt cx="4660265" cy="1680210"/>
          </a:xfrm>
        </p:grpSpPr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535" y="1377696"/>
              <a:ext cx="1146047" cy="11430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88027" y="2518663"/>
              <a:ext cx="463550" cy="532765"/>
            </a:xfrm>
            <a:custGeom>
              <a:avLst/>
              <a:gdLst/>
              <a:ahLst/>
              <a:cxnLst/>
              <a:rect l="l" t="t" r="r" b="b"/>
              <a:pathLst>
                <a:path w="463550" h="532764">
                  <a:moveTo>
                    <a:pt x="308863" y="0"/>
                  </a:moveTo>
                  <a:lnTo>
                    <a:pt x="77216" y="322199"/>
                  </a:lnTo>
                  <a:lnTo>
                    <a:pt x="0" y="266700"/>
                  </a:lnTo>
                  <a:lnTo>
                    <a:pt x="43434" y="532384"/>
                  </a:lnTo>
                  <a:lnTo>
                    <a:pt x="309118" y="488823"/>
                  </a:lnTo>
                  <a:lnTo>
                    <a:pt x="231901" y="433324"/>
                  </a:lnTo>
                  <a:lnTo>
                    <a:pt x="463423" y="111125"/>
                  </a:lnTo>
                  <a:lnTo>
                    <a:pt x="30886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88027" y="2518663"/>
              <a:ext cx="463550" cy="532765"/>
            </a:xfrm>
            <a:custGeom>
              <a:avLst/>
              <a:gdLst/>
              <a:ahLst/>
              <a:cxnLst/>
              <a:rect l="l" t="t" r="r" b="b"/>
              <a:pathLst>
                <a:path w="463550" h="532764">
                  <a:moveTo>
                    <a:pt x="463423" y="111125"/>
                  </a:moveTo>
                  <a:lnTo>
                    <a:pt x="231901" y="433324"/>
                  </a:lnTo>
                  <a:lnTo>
                    <a:pt x="309118" y="488823"/>
                  </a:lnTo>
                  <a:lnTo>
                    <a:pt x="43434" y="532384"/>
                  </a:lnTo>
                  <a:lnTo>
                    <a:pt x="0" y="266700"/>
                  </a:lnTo>
                  <a:lnTo>
                    <a:pt x="77216" y="322199"/>
                  </a:lnTo>
                  <a:lnTo>
                    <a:pt x="308863" y="0"/>
                  </a:lnTo>
                  <a:lnTo>
                    <a:pt x="463423" y="11112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93750"/>
            <a:chOff x="0" y="0"/>
            <a:chExt cx="12192000" cy="793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7936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728980"/>
            </a:xfrm>
            <a:custGeom>
              <a:avLst/>
              <a:gdLst/>
              <a:ahLst/>
              <a:cxnLst/>
              <a:rect l="l" t="t" r="r" b="b"/>
              <a:pathLst>
                <a:path w="12192000" h="728980">
                  <a:moveTo>
                    <a:pt x="0" y="728472"/>
                  </a:moveTo>
                  <a:lnTo>
                    <a:pt x="12192000" y="72847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28472"/>
                  </a:lnTo>
                  <a:close/>
                </a:path>
              </a:pathLst>
            </a:custGeom>
            <a:solidFill>
              <a:srgbClr val="6A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6681365"/>
            <a:ext cx="12192000" cy="177165"/>
            <a:chOff x="0" y="6681365"/>
            <a:chExt cx="12192000" cy="1771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681365"/>
              <a:ext cx="12191999" cy="1766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714744"/>
              <a:ext cx="12176760" cy="143510"/>
            </a:xfrm>
            <a:custGeom>
              <a:avLst/>
              <a:gdLst/>
              <a:ahLst/>
              <a:cxnLst/>
              <a:rect l="l" t="t" r="r" b="b"/>
              <a:pathLst>
                <a:path w="12176760" h="143509">
                  <a:moveTo>
                    <a:pt x="12176760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12176760" y="143255"/>
                  </a:lnTo>
                  <a:lnTo>
                    <a:pt x="12176760" y="0"/>
                  </a:lnTo>
                  <a:close/>
                </a:path>
              </a:pathLst>
            </a:custGeom>
            <a:solidFill>
              <a:srgbClr val="6A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25328" y="0"/>
            <a:ext cx="1335024" cy="6492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5"/>
              </a:spcBef>
            </a:pPr>
            <a:r>
              <a:rPr spc="-350" dirty="0"/>
              <a:t>ЭКЗАМЕН</a:t>
            </a:r>
            <a:r>
              <a:rPr spc="-165" dirty="0"/>
              <a:t> </a:t>
            </a:r>
            <a:r>
              <a:rPr spc="-370" dirty="0"/>
              <a:t>ПО</a:t>
            </a:r>
            <a:r>
              <a:rPr spc="-130" dirty="0"/>
              <a:t> </a:t>
            </a:r>
            <a:r>
              <a:rPr spc="-370" dirty="0"/>
              <a:t>ФИЗИ</a:t>
            </a:r>
            <a:r>
              <a:rPr spc="-300" dirty="0"/>
              <a:t>К</a:t>
            </a:r>
            <a:r>
              <a:rPr spc="-335" dirty="0"/>
              <a:t>Е</a:t>
            </a:r>
          </a:p>
        </p:txBody>
      </p:sp>
      <p:sp>
        <p:nvSpPr>
          <p:cNvPr id="10" name="object 10"/>
          <p:cNvSpPr/>
          <p:nvPr/>
        </p:nvSpPr>
        <p:spPr>
          <a:xfrm>
            <a:off x="179832" y="819911"/>
            <a:ext cx="4989830" cy="4526280"/>
          </a:xfrm>
          <a:custGeom>
            <a:avLst/>
            <a:gdLst/>
            <a:ahLst/>
            <a:cxnLst/>
            <a:rect l="l" t="t" r="r" b="b"/>
            <a:pathLst>
              <a:path w="4989830" h="4526280">
                <a:moveTo>
                  <a:pt x="4989576" y="0"/>
                </a:moveTo>
                <a:lnTo>
                  <a:pt x="0" y="0"/>
                </a:lnTo>
                <a:lnTo>
                  <a:pt x="0" y="4454652"/>
                </a:lnTo>
                <a:lnTo>
                  <a:pt x="0" y="4526280"/>
                </a:lnTo>
                <a:lnTo>
                  <a:pt x="4989576" y="4526280"/>
                </a:lnTo>
                <a:lnTo>
                  <a:pt x="4989576" y="4454652"/>
                </a:lnTo>
                <a:lnTo>
                  <a:pt x="49895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7962" y="839165"/>
            <a:ext cx="482409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4666D"/>
                </a:solidFill>
                <a:latin typeface="Calibri"/>
                <a:cs typeface="Calibri"/>
              </a:rPr>
              <a:t>Специалист</a:t>
            </a:r>
            <a:r>
              <a:rPr sz="1800" b="1" spc="-20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4666D"/>
                </a:solidFill>
                <a:latin typeface="Calibri"/>
                <a:cs typeface="Calibri"/>
              </a:rPr>
              <a:t>по</a:t>
            </a:r>
            <a:r>
              <a:rPr sz="1800" b="1" spc="-15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4666D"/>
                </a:solidFill>
                <a:latin typeface="Calibri"/>
                <a:cs typeface="Calibri"/>
              </a:rPr>
              <a:t>обеспечению</a:t>
            </a:r>
            <a:r>
              <a:rPr sz="1800" b="1" spc="-35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4666D"/>
                </a:solidFill>
                <a:latin typeface="Calibri"/>
                <a:cs typeface="Calibri"/>
              </a:rPr>
              <a:t>лабораторных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34666D"/>
                </a:solidFill>
                <a:latin typeface="Calibri"/>
                <a:cs typeface="Calibri"/>
              </a:rPr>
              <a:t>работ</a:t>
            </a:r>
            <a:r>
              <a:rPr sz="1800" b="1" spc="-15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666D"/>
                </a:solidFill>
                <a:latin typeface="Calibri"/>
                <a:cs typeface="Calibri"/>
              </a:rPr>
              <a:t>во </a:t>
            </a:r>
            <a:r>
              <a:rPr sz="1800" b="1" spc="-5" dirty="0">
                <a:solidFill>
                  <a:srgbClr val="34666D"/>
                </a:solidFill>
                <a:latin typeface="Calibri"/>
                <a:cs typeface="Calibri"/>
              </a:rPr>
              <a:t>время</a:t>
            </a:r>
            <a:r>
              <a:rPr sz="1800" b="1" spc="-20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666D"/>
                </a:solidFill>
                <a:latin typeface="Calibri"/>
                <a:cs typeface="Calibri"/>
              </a:rPr>
              <a:t>экзамена</a:t>
            </a:r>
            <a:r>
              <a:rPr sz="1800" b="1" spc="-35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4666D"/>
                </a:solidFill>
                <a:latin typeface="Calibri"/>
                <a:cs typeface="Calibri"/>
              </a:rPr>
              <a:t>выдает</a:t>
            </a:r>
            <a:r>
              <a:rPr sz="1800" b="1" spc="-15" dirty="0">
                <a:solidFill>
                  <a:srgbClr val="34666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4666D"/>
                </a:solidFill>
                <a:latin typeface="Calibri"/>
                <a:cs typeface="Calibri"/>
              </a:rPr>
              <a:t>участнику: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лоток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лабораторным </a:t>
            </a:r>
            <a:r>
              <a:rPr sz="1800" spc="-10" dirty="0">
                <a:latin typeface="Calibri"/>
                <a:cs typeface="Calibri"/>
              </a:rPr>
              <a:t>оборудованием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соответствии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b="1" spc="-5" dirty="0">
                <a:latin typeface="Calibri"/>
                <a:cs typeface="Calibri"/>
              </a:rPr>
              <a:t>номером комплекта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10" dirty="0">
                <a:latin typeface="Calibri"/>
                <a:cs typeface="Calibri"/>
              </a:rPr>
              <a:t>местом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рассадки участника</a:t>
            </a:r>
            <a:r>
              <a:rPr sz="1800" spc="-5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299085" marR="27432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после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выполнения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всей экзаменационной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работы </a:t>
            </a:r>
            <a:r>
              <a:rPr sz="1800" spc="-5" dirty="0">
                <a:latin typeface="Calibri"/>
                <a:cs typeface="Calibri"/>
              </a:rPr>
              <a:t>совместно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организатором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аудитории </a:t>
            </a:r>
            <a:r>
              <a:rPr sz="1800" spc="-10" dirty="0">
                <a:latin typeface="Calibri"/>
                <a:cs typeface="Calibri"/>
              </a:rPr>
              <a:t>следит </a:t>
            </a:r>
            <a:r>
              <a:rPr sz="1800" dirty="0">
                <a:latin typeface="Calibri"/>
                <a:cs typeface="Calibri"/>
              </a:rPr>
              <a:t>за </a:t>
            </a:r>
            <a:r>
              <a:rPr sz="1800" spc="-10" dirty="0">
                <a:latin typeface="Calibri"/>
                <a:cs typeface="Calibri"/>
              </a:rPr>
              <a:t>тем, </a:t>
            </a:r>
            <a:r>
              <a:rPr sz="1800" spc="-5" dirty="0">
                <a:latin typeface="Calibri"/>
                <a:cs typeface="Calibri"/>
              </a:rPr>
              <a:t>чтобы </a:t>
            </a:r>
            <a:r>
              <a:rPr sz="1800" dirty="0">
                <a:latin typeface="Calibri"/>
                <a:cs typeface="Calibri"/>
              </a:rPr>
              <a:t>участник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перенес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технические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характеристики</a:t>
            </a:r>
            <a:endParaRPr sz="1800">
              <a:latin typeface="Calibri"/>
              <a:cs typeface="Calibri"/>
            </a:endParaRPr>
          </a:p>
          <a:p>
            <a:pPr marL="299085" marR="889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используемого </a:t>
            </a:r>
            <a:r>
              <a:rPr sz="1800" spc="-5" dirty="0">
                <a:latin typeface="Calibri"/>
                <a:cs typeface="Calibri"/>
              </a:rPr>
              <a:t>лабораторного </a:t>
            </a:r>
            <a:r>
              <a:rPr sz="1800" spc="-10" dirty="0">
                <a:latin typeface="Calibri"/>
                <a:cs typeface="Calibri"/>
              </a:rPr>
              <a:t>оборудования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дополнительный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бланк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ответов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№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marR="42354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после</a:t>
            </a:r>
            <a:r>
              <a:rPr sz="18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проведения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экзамена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аудитории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убирает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комплекты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оборудование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столов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66225" y="813625"/>
            <a:ext cx="9090025" cy="5727700"/>
            <a:chOff x="2566225" y="813625"/>
            <a:chExt cx="9090025" cy="57277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1674" y="822960"/>
              <a:ext cx="3854733" cy="5562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70291" y="818388"/>
              <a:ext cx="3980815" cy="5572125"/>
            </a:xfrm>
            <a:custGeom>
              <a:avLst/>
              <a:gdLst/>
              <a:ahLst/>
              <a:cxnLst/>
              <a:rect l="l" t="t" r="r" b="b"/>
              <a:pathLst>
                <a:path w="3980815" h="5572125">
                  <a:moveTo>
                    <a:pt x="0" y="5571744"/>
                  </a:moveTo>
                  <a:lnTo>
                    <a:pt x="3980688" y="5571744"/>
                  </a:lnTo>
                  <a:lnTo>
                    <a:pt x="3980688" y="0"/>
                  </a:lnTo>
                  <a:lnTo>
                    <a:pt x="0" y="0"/>
                  </a:lnTo>
                  <a:lnTo>
                    <a:pt x="0" y="557174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70988" y="5274564"/>
              <a:ext cx="5133340" cy="1262380"/>
            </a:xfrm>
            <a:custGeom>
              <a:avLst/>
              <a:gdLst/>
              <a:ahLst/>
              <a:cxnLst/>
              <a:rect l="l" t="t" r="r" b="b"/>
              <a:pathLst>
                <a:path w="5133340" h="1262379">
                  <a:moveTo>
                    <a:pt x="5132832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5132832" y="1261872"/>
                  </a:lnTo>
                  <a:lnTo>
                    <a:pt x="513283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70988" y="5274564"/>
              <a:ext cx="5133340" cy="1262380"/>
            </a:xfrm>
            <a:custGeom>
              <a:avLst/>
              <a:gdLst/>
              <a:ahLst/>
              <a:cxnLst/>
              <a:rect l="l" t="t" r="r" b="b"/>
              <a:pathLst>
                <a:path w="5133340" h="1262379">
                  <a:moveTo>
                    <a:pt x="0" y="1261872"/>
                  </a:moveTo>
                  <a:lnTo>
                    <a:pt x="5132832" y="1261872"/>
                  </a:lnTo>
                  <a:lnTo>
                    <a:pt x="5132832" y="0"/>
                  </a:lnTo>
                  <a:lnTo>
                    <a:pt x="0" y="0"/>
                  </a:lnTo>
                  <a:lnTo>
                    <a:pt x="0" y="1261872"/>
                  </a:lnTo>
                  <a:close/>
                </a:path>
              </a:pathLst>
            </a:custGeom>
            <a:ln w="9143">
              <a:solidFill>
                <a:srgbClr val="FFE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1412" y="3142314"/>
              <a:ext cx="1897271" cy="158264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648839" y="5277233"/>
            <a:ext cx="4900930" cy="12020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latin typeface="Calibri"/>
                <a:cs typeface="Calibri"/>
              </a:rPr>
              <a:t>Участник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ГИА-9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переносит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 </a:t>
            </a:r>
            <a:r>
              <a:rPr sz="1800" spc="-10" dirty="0">
                <a:latin typeface="Calibri"/>
                <a:cs typeface="Calibri"/>
              </a:rPr>
              <a:t>бланка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800" spc="-5" dirty="0">
                <a:latin typeface="Calibri"/>
                <a:cs typeface="Calibri"/>
              </a:rPr>
              <a:t>«Х</a:t>
            </a:r>
            <a:r>
              <a:rPr sz="1800" b="1" spc="-5" dirty="0">
                <a:latin typeface="Calibri"/>
                <a:cs typeface="Calibri"/>
              </a:rPr>
              <a:t>арактеристики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комплекта»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0" dirty="0">
                <a:latin typeface="Calibri"/>
                <a:cs typeface="Calibri"/>
              </a:rPr>
              <a:t> дополнительный</a:t>
            </a:r>
            <a:endParaRPr sz="1800" dirty="0">
              <a:latin typeface="Calibri"/>
              <a:cs typeface="Calibri"/>
            </a:endParaRPr>
          </a:p>
          <a:p>
            <a:pPr marL="12700" marR="574675">
              <a:lnSpc>
                <a:spcPct val="1067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бланк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ответов</a:t>
            </a:r>
            <a:r>
              <a:rPr sz="1800" b="1" dirty="0">
                <a:latin typeface="Calibri"/>
                <a:cs typeface="Calibri"/>
              </a:rPr>
              <a:t> №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специальном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поле </a:t>
            </a:r>
            <a:r>
              <a:rPr sz="1800" spc="-5" dirty="0">
                <a:latin typeface="Calibri"/>
                <a:cs typeface="Calibri"/>
              </a:rPr>
              <a:t>для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конкретного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комплекта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84466" y="4910073"/>
            <a:ext cx="4892675" cy="1856739"/>
            <a:chOff x="7284466" y="4910073"/>
            <a:chExt cx="4892675" cy="1856739"/>
          </a:xfrm>
        </p:grpSpPr>
        <p:sp>
          <p:nvSpPr>
            <p:cNvPr id="20" name="object 20"/>
            <p:cNvSpPr/>
            <p:nvPr/>
          </p:nvSpPr>
          <p:spPr>
            <a:xfrm>
              <a:off x="7290816" y="4916423"/>
              <a:ext cx="685800" cy="472440"/>
            </a:xfrm>
            <a:custGeom>
              <a:avLst/>
              <a:gdLst/>
              <a:ahLst/>
              <a:cxnLst/>
              <a:rect l="l" t="t" r="r" b="b"/>
              <a:pathLst>
                <a:path w="685800" h="472439">
                  <a:moveTo>
                    <a:pt x="449579" y="0"/>
                  </a:moveTo>
                  <a:lnTo>
                    <a:pt x="449579" y="118109"/>
                  </a:lnTo>
                  <a:lnTo>
                    <a:pt x="0" y="118109"/>
                  </a:lnTo>
                  <a:lnTo>
                    <a:pt x="0" y="354329"/>
                  </a:lnTo>
                  <a:lnTo>
                    <a:pt x="449579" y="354329"/>
                  </a:lnTo>
                  <a:lnTo>
                    <a:pt x="449579" y="472439"/>
                  </a:lnTo>
                  <a:lnTo>
                    <a:pt x="685800" y="236219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90816" y="4916423"/>
              <a:ext cx="685800" cy="472440"/>
            </a:xfrm>
            <a:custGeom>
              <a:avLst/>
              <a:gdLst/>
              <a:ahLst/>
              <a:cxnLst/>
              <a:rect l="l" t="t" r="r" b="b"/>
              <a:pathLst>
                <a:path w="685800" h="472439">
                  <a:moveTo>
                    <a:pt x="0" y="118109"/>
                  </a:moveTo>
                  <a:lnTo>
                    <a:pt x="449579" y="118109"/>
                  </a:lnTo>
                  <a:lnTo>
                    <a:pt x="449579" y="0"/>
                  </a:lnTo>
                  <a:lnTo>
                    <a:pt x="685800" y="236219"/>
                  </a:lnTo>
                  <a:lnTo>
                    <a:pt x="449579" y="472439"/>
                  </a:lnTo>
                  <a:lnTo>
                    <a:pt x="449579" y="354329"/>
                  </a:lnTo>
                  <a:lnTo>
                    <a:pt x="0" y="354329"/>
                  </a:lnTo>
                  <a:lnTo>
                    <a:pt x="0" y="11810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35440" y="5687566"/>
              <a:ext cx="2941320" cy="1079500"/>
            </a:xfrm>
            <a:custGeom>
              <a:avLst/>
              <a:gdLst/>
              <a:ahLst/>
              <a:cxnLst/>
              <a:rect l="l" t="t" r="r" b="b"/>
              <a:pathLst>
                <a:path w="2941320" h="1079500">
                  <a:moveTo>
                    <a:pt x="2941320" y="0"/>
                  </a:moveTo>
                  <a:lnTo>
                    <a:pt x="0" y="0"/>
                  </a:lnTo>
                  <a:lnTo>
                    <a:pt x="0" y="1078992"/>
                  </a:lnTo>
                  <a:lnTo>
                    <a:pt x="2941320" y="1078992"/>
                  </a:lnTo>
                  <a:lnTo>
                    <a:pt x="2941320" y="0"/>
                  </a:lnTo>
                  <a:close/>
                </a:path>
              </a:pathLst>
            </a:custGeom>
            <a:solidFill>
              <a:srgbClr val="FF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315068" y="5709005"/>
            <a:ext cx="27355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На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этом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заключительном</a:t>
            </a:r>
            <a:r>
              <a:rPr sz="1600" dirty="0">
                <a:latin typeface="Calibri"/>
                <a:cs typeface="Calibri"/>
              </a:rPr>
              <a:t> этапе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15068" y="5952540"/>
            <a:ext cx="228854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другим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бланкам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ответов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15068" y="6196990"/>
            <a:ext cx="24085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Calibri"/>
                <a:cs typeface="Calibri"/>
              </a:rPr>
              <a:t>участник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ОГЭ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возвращаться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15068" y="6440525"/>
            <a:ext cx="139065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latin typeface="Calibri"/>
                <a:cs typeface="Calibri"/>
              </a:rPr>
              <a:t>не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имеет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права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513438" y="888696"/>
            <a:ext cx="6669416" cy="5073191"/>
            <a:chOff x="5245199" y="888696"/>
            <a:chExt cx="6937655" cy="5073191"/>
          </a:xfrm>
        </p:grpSpPr>
        <p:sp>
          <p:nvSpPr>
            <p:cNvPr id="28" name="object 28"/>
            <p:cNvSpPr/>
            <p:nvPr/>
          </p:nvSpPr>
          <p:spPr>
            <a:xfrm>
              <a:off x="11999976" y="5154168"/>
              <a:ext cx="177165" cy="509270"/>
            </a:xfrm>
            <a:custGeom>
              <a:avLst/>
              <a:gdLst/>
              <a:ahLst/>
              <a:cxnLst/>
              <a:rect l="l" t="t" r="r" b="b"/>
              <a:pathLst>
                <a:path w="177165" h="509270">
                  <a:moveTo>
                    <a:pt x="88392" y="0"/>
                  </a:moveTo>
                  <a:lnTo>
                    <a:pt x="43800" y="34741"/>
                  </a:lnTo>
                  <a:lnTo>
                    <a:pt x="25907" y="74533"/>
                  </a:lnTo>
                  <a:lnTo>
                    <a:pt x="12079" y="126040"/>
                  </a:lnTo>
                  <a:lnTo>
                    <a:pt x="3160" y="186839"/>
                  </a:lnTo>
                  <a:lnTo>
                    <a:pt x="0" y="254507"/>
                  </a:lnTo>
                  <a:lnTo>
                    <a:pt x="3160" y="322176"/>
                  </a:lnTo>
                  <a:lnTo>
                    <a:pt x="12079" y="382975"/>
                  </a:lnTo>
                  <a:lnTo>
                    <a:pt x="25907" y="434482"/>
                  </a:lnTo>
                  <a:lnTo>
                    <a:pt x="43800" y="474274"/>
                  </a:lnTo>
                  <a:lnTo>
                    <a:pt x="88392" y="509015"/>
                  </a:lnTo>
                  <a:lnTo>
                    <a:pt x="111872" y="499926"/>
                  </a:lnTo>
                  <a:lnTo>
                    <a:pt x="150875" y="434482"/>
                  </a:lnTo>
                  <a:lnTo>
                    <a:pt x="164704" y="382975"/>
                  </a:lnTo>
                  <a:lnTo>
                    <a:pt x="173623" y="322176"/>
                  </a:lnTo>
                  <a:lnTo>
                    <a:pt x="176783" y="254507"/>
                  </a:lnTo>
                  <a:lnTo>
                    <a:pt x="173623" y="186839"/>
                  </a:lnTo>
                  <a:lnTo>
                    <a:pt x="164704" y="126040"/>
                  </a:lnTo>
                  <a:lnTo>
                    <a:pt x="150875" y="74533"/>
                  </a:lnTo>
                  <a:lnTo>
                    <a:pt x="132983" y="34741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999976" y="5154168"/>
              <a:ext cx="177165" cy="509270"/>
            </a:xfrm>
            <a:custGeom>
              <a:avLst/>
              <a:gdLst/>
              <a:ahLst/>
              <a:cxnLst/>
              <a:rect l="l" t="t" r="r" b="b"/>
              <a:pathLst>
                <a:path w="177165" h="509270">
                  <a:moveTo>
                    <a:pt x="0" y="254507"/>
                  </a:moveTo>
                  <a:lnTo>
                    <a:pt x="3160" y="186839"/>
                  </a:lnTo>
                  <a:lnTo>
                    <a:pt x="12079" y="126040"/>
                  </a:lnTo>
                  <a:lnTo>
                    <a:pt x="25907" y="74533"/>
                  </a:lnTo>
                  <a:lnTo>
                    <a:pt x="43800" y="34741"/>
                  </a:lnTo>
                  <a:lnTo>
                    <a:pt x="88392" y="0"/>
                  </a:lnTo>
                  <a:lnTo>
                    <a:pt x="111872" y="9089"/>
                  </a:lnTo>
                  <a:lnTo>
                    <a:pt x="150875" y="74533"/>
                  </a:lnTo>
                  <a:lnTo>
                    <a:pt x="164704" y="126040"/>
                  </a:lnTo>
                  <a:lnTo>
                    <a:pt x="173623" y="186839"/>
                  </a:lnTo>
                  <a:lnTo>
                    <a:pt x="176783" y="254507"/>
                  </a:lnTo>
                  <a:lnTo>
                    <a:pt x="173623" y="322176"/>
                  </a:lnTo>
                  <a:lnTo>
                    <a:pt x="164704" y="382975"/>
                  </a:lnTo>
                  <a:lnTo>
                    <a:pt x="150875" y="434482"/>
                  </a:lnTo>
                  <a:lnTo>
                    <a:pt x="132983" y="474274"/>
                  </a:lnTo>
                  <a:lnTo>
                    <a:pt x="88392" y="509015"/>
                  </a:lnTo>
                  <a:lnTo>
                    <a:pt x="64911" y="499926"/>
                  </a:lnTo>
                  <a:lnTo>
                    <a:pt x="25907" y="434482"/>
                  </a:lnTo>
                  <a:lnTo>
                    <a:pt x="12079" y="382975"/>
                  </a:lnTo>
                  <a:lnTo>
                    <a:pt x="3160" y="322176"/>
                  </a:lnTo>
                  <a:lnTo>
                    <a:pt x="0" y="254507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93879" y="5772912"/>
              <a:ext cx="188975" cy="1889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3965" y="888696"/>
              <a:ext cx="1203732" cy="12065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15912" y="3709416"/>
              <a:ext cx="777240" cy="10911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74808" y="1984247"/>
              <a:ext cx="350520" cy="2712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7712" y="3956304"/>
              <a:ext cx="774191" cy="10728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5199" y="3688328"/>
              <a:ext cx="774192" cy="10366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580</Words>
  <Application>Microsoft Office PowerPoint</Application>
  <PresentationFormat>Произвольный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В экзаменационной работе по физике используется  три типа заданий с развёрнутым ответом</vt:lpstr>
      <vt:lpstr>Экспериментальное задание (задание 17), которое в 2023 г. </vt:lpstr>
      <vt:lpstr>Задание рассчитано на проведение прямых измерений с использованием стандартных измерительных приборов:</vt:lpstr>
      <vt:lpstr>При этом объектом оценки становятся прямые измерения:  </vt:lpstr>
      <vt:lpstr>ПОДГОТОВКА К ЭКЗАМЕНУ ПО ФИЗИКЕ</vt:lpstr>
      <vt:lpstr>ПОДГОТОВКА К ЭКЗАМЕНУ ПО ФИЗИКЕ</vt:lpstr>
      <vt:lpstr>ПРОВЕДЕНИЕ ЭКЗАМЕНА ПО ФИЗИКЕ (180 минут)</vt:lpstr>
      <vt:lpstr>ЭКЗАМЕН ПО ФИЗИКЕ</vt:lpstr>
      <vt:lpstr>Презентация PowerPoint</vt:lpstr>
      <vt:lpstr>Выводы и рекомендации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17</cp:revision>
  <cp:lastPrinted>2023-09-22T04:20:41Z</cp:lastPrinted>
  <dcterms:created xsi:type="dcterms:W3CDTF">2023-09-21T17:26:21Z</dcterms:created>
  <dcterms:modified xsi:type="dcterms:W3CDTF">2023-09-22T04:22:47Z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2023-09-21T00:00:00Z</vt:filetime>
  </property>
</Properties>
</file>