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58" r:id="rId5"/>
    <p:sldId id="263" r:id="rId6"/>
    <p:sldId id="266" r:id="rId7"/>
    <p:sldId id="264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6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D29FCE5-EDC1-4BF0-814F-90E2B80E0F30}">
          <p14:sldIdLst>
            <p14:sldId id="256"/>
            <p14:sldId id="257"/>
            <p14:sldId id="276"/>
            <p14:sldId id="258"/>
            <p14:sldId id="263"/>
            <p14:sldId id="266"/>
            <p14:sldId id="264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BBC3D2"/>
    <a:srgbClr val="F5E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DF6-807A-40BF-8F47-714B92225137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7A79-F924-49DC-9AD6-05207232C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61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DF6-807A-40BF-8F47-714B92225137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7A79-F924-49DC-9AD6-05207232C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57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DF6-807A-40BF-8F47-714B92225137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7A79-F924-49DC-9AD6-05207232C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887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DF6-807A-40BF-8F47-714B92225137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7A79-F924-49DC-9AD6-05207232C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67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DF6-807A-40BF-8F47-714B92225137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7A79-F924-49DC-9AD6-05207232C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31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DF6-807A-40BF-8F47-714B92225137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7A79-F924-49DC-9AD6-05207232C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40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DF6-807A-40BF-8F47-714B92225137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7A79-F924-49DC-9AD6-05207232C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80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DF6-807A-40BF-8F47-714B92225137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7A79-F924-49DC-9AD6-05207232C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2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DF6-807A-40BF-8F47-714B92225137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7A79-F924-49DC-9AD6-05207232C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5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DF6-807A-40BF-8F47-714B92225137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7A79-F924-49DC-9AD6-05207232C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185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8EDF6-807A-40BF-8F47-714B92225137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77A79-F924-49DC-9AD6-05207232C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74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8EDF6-807A-40BF-8F47-714B92225137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77A79-F924-49DC-9AD6-05207232C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53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8938" y="15795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 по теории вероятностей на тему: 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Описательная статистика</a:t>
            </a:r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9925396" y="4879571"/>
            <a:ext cx="1881447" cy="144225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accent4"/>
                </a:solidFill>
              </a:rPr>
              <a:t>Выполнили</a:t>
            </a:r>
          </a:p>
          <a:p>
            <a:r>
              <a:rPr lang="ru-RU" dirty="0" smtClean="0">
                <a:solidFill>
                  <a:schemeClr val="accent4"/>
                </a:solidFill>
              </a:rPr>
              <a:t>Ученицы 11 «А» класса</a:t>
            </a:r>
          </a:p>
          <a:p>
            <a:r>
              <a:rPr lang="ru-RU" dirty="0" smtClean="0">
                <a:solidFill>
                  <a:schemeClr val="accent4"/>
                </a:solidFill>
              </a:rPr>
              <a:t>Смирнова Л.</a:t>
            </a:r>
          </a:p>
          <a:p>
            <a:r>
              <a:rPr lang="ru-RU" dirty="0" smtClean="0">
                <a:solidFill>
                  <a:schemeClr val="accent4"/>
                </a:solidFill>
              </a:rPr>
              <a:t>Корчуганова Ю.</a:t>
            </a:r>
            <a:endParaRPr lang="ru-RU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53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/>
                </a:solidFill>
              </a:rPr>
              <a:t>Решение </a:t>
            </a:r>
            <a:endParaRPr lang="ru-RU" dirty="0">
              <a:solidFill>
                <a:schemeClr val="accent4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циферблате между десятью часами и одним часом три часовых деления. Всего на циферблате 12 часовых делений. Поэтому искомая вероятность равна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ar-BH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3600" i="0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ru-RU" sz="3600" b="0" i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3600" b="0" i="0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0,25</m:t>
                    </m:r>
                  </m:oMath>
                </a14:m>
                <a:endParaRPr lang="ru-RU" sz="36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0,25</a:t>
                </a: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97" t="-30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476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/>
                </a:solidFill>
              </a:rPr>
              <a:t>Пример 2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1785939"/>
            <a:ext cx="10515600" cy="3586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классе учится 21 человек. Среди них две подруги: Аня и Нина. Класс случайным образом делят на 7 групп, по 3 человека в каждой. Найти вероятность того. что Аня и Нина окажутся в одной группе.</a:t>
            </a:r>
          </a:p>
        </p:txBody>
      </p:sp>
    </p:spTree>
    <p:extLst>
      <p:ext uri="{BB962C8B-B14F-4D97-AF65-F5344CB8AC3E}">
        <p14:creationId xmlns:p14="http://schemas.microsoft.com/office/powerpoint/2010/main" val="4109766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/>
                </a:solidFill>
              </a:rPr>
              <a:t>Решение </a:t>
            </a:r>
            <a:endParaRPr lang="ru-RU" dirty="0">
              <a:solidFill>
                <a:schemeClr val="accent4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Рассмотрим первую группу. Вероятность того, что Аня окажется в ней,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3600" i="0" dirty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 Если Аня уже находится в первой группе, то вероятность того, что Нина окажется в этой же группе,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dirty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3600" i="0" dirty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ru-RU" sz="3600" b="0" i="0" dirty="0" smtClean="0">
                        <a:latin typeface="Cambria Math" panose="02040503050406030204" pitchFamily="18" charset="0"/>
                      </a:rPr>
                      <m:t> .</m:t>
                    </m:r>
                  </m:oMath>
                </a14:m>
                <a:r>
                  <a:rPr lang="ru-RU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Поскольку все семь групп равноправны, вероятность того, что подруги окажутся в одной группе, равна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dirty="0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ru-RU" sz="3600" i="0" dirty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ru-RU" sz="36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i="0" dirty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3600" i="0" dirty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  <m:r>
                        <a:rPr lang="ru-RU" sz="3600" i="0" dirty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ru-RU" sz="36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i="0" dirty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ru-RU" sz="3600" i="0" dirty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ru-RU" sz="3600" i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i="0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3600" i="0" dirty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ru-RU" sz="3600" i="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3600" i="0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0,1</m:t>
                      </m:r>
                    </m:oMath>
                  </m:oMathPara>
                </a14:m>
                <a:endParaRPr lang="ru-RU" sz="36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 t="-30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1792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Пример 3 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коробке вперемешку лежат чайные пакетики с черным и зеленым чаем, одинаковые на вид, причем пакетиков с черным чаем в 19 раз больше, чем пакетиков с зеленым. Найдите вероятность того, что случайно выбранный из этой коробки пакетик окажется пакетиком с зеленым чаем.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719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Решение 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Пусть количество пакетиков с зеленым чаем равно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</a:t>
                </a: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тогда пакетиков с черным чаем 19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Общее число пакетиков будет равно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19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20x</a:t>
                </a: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Значит, вероятность того, что случайно выбранный пакетик окажется пакетиком с зеленым чаем равна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ru-RU" sz="3200" i="0" dirty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ru-RU" sz="32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ru-RU" sz="3200" i="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3200" i="0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0,05</m:t>
                      </m:r>
                    </m:oMath>
                  </m:oMathPara>
                </a14:m>
                <a:endParaRPr lang="ru-RU" sz="3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0,05</a:t>
                </a:r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 t="-3081" r="-23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1309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Пример 4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бабушки 10 чашек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с красными цветами, остальные с синими. Бабушка наливает чай в случайно выбранную чашку. Найдите вероятность того, что это будет чашка с синими цветами.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404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Решение 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Поскольку из 10 чашек 4 чашки – красные, то синих чашек 6. Значит, вероятность того, что случайно выбранная чашка окажется синей, равна </a:t>
                </a:r>
              </a:p>
              <a:p>
                <a:pPr marL="0" indent="0">
                  <a:buNone/>
                </a:pPr>
                <a:endParaRPr lang="ru-RU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dirty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ru-RU" sz="3200" i="0" dirty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ru-RU" sz="3200" i="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3200" i="0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0,6</m:t>
                      </m:r>
                    </m:oMath>
                  </m:oMathPara>
                </a14:m>
                <a:endParaRPr lang="ru-RU" sz="3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32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0,6</a:t>
                </a:r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7" t="-3081" r="-17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7321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Заключение 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30350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Описательная статистика — это раздел математики, который занимается сбором, организацией, обобщением, анализом и интерпретацией данных. Он используется для описания характеристик группы данных, таких как среднее значение, медиана и мода. Описательная статистика также может использоваться для выявления взаимосвязей и тенденций в данных. Примеры описательной статистики включают меры центральной тенденции, меры изменчивости, меры положения и меры ассоциации. Хорошо понимая описательную статистику, мы можем лучше понимать и интерпретировать данные.</a:t>
            </a:r>
          </a:p>
        </p:txBody>
      </p:sp>
    </p:spTree>
    <p:extLst>
      <p:ext uri="{BB962C8B-B14F-4D97-AF65-F5344CB8AC3E}">
        <p14:creationId xmlns:p14="http://schemas.microsoft.com/office/powerpoint/2010/main" val="8721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описательной статистики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Описательная статистика 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статистики, который занимается организацией и обобщением данных. Она используется для описания характеристик 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абора данных, таких как среднее значение, медиана, мода, диапазон, дисперсия и стандартное отклонение. Описательную статистику также можно использовать для визуального представления данных, например, с помощью гистограмм и диаграмм рассеяния.</a:t>
            </a: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58370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Цель описательной статистики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описательной статистики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сделать данные более значимыми и простыми для интерпретации.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Используя описательную статистику, исследователи могут обобщить большие и сложные наборы данных в управляемую информацию. Эту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затем можно использовать для принятия решений, проверки гипотез и выявления тенденций или закономерностей.</a:t>
            </a:r>
            <a:r>
              <a:rPr lang="ru-RU" sz="3200" dirty="0"/>
              <a:t> </a:t>
            </a: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8042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описательной статистики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Переменная,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не является постоянным показателем. Ее можно не только измерять, но и подвергать изменениям в ходе определенных манипуляций.</a:t>
            </a:r>
          </a:p>
          <a:p>
            <a:pPr fontAlgn="base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Экстремумы,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так называемые максимумы и минимумы значений самой переменной.</a:t>
            </a:r>
          </a:p>
          <a:p>
            <a:pPr fontAlgn="base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</a:t>
            </a:r>
          </a:p>
          <a:p>
            <a:pPr fontAlgn="base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Мода</a:t>
            </a:r>
          </a:p>
          <a:p>
            <a:pPr fontAlgn="base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Медиана</a:t>
            </a:r>
          </a:p>
          <a:p>
            <a:pPr fontAlgn="base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Дисперсия и др.</a:t>
            </a:r>
          </a:p>
          <a:p>
            <a:pPr fontAlgn="base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4838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арифметическое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Средним арифметическим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числового массива называется отношение суммы всех чисел массива к их количеству. Среднее арифметическое - первая статистическая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Вычислите среднее арифметическое чисел </a:t>
            </a:r>
          </a:p>
          <a:p>
            <a:pPr marL="0" indent="0">
              <a:buNone/>
            </a:pP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9; 5; 7; 1; 5; 3</a:t>
            </a:r>
          </a:p>
          <a:p>
            <a:pPr marL="0" indent="0">
              <a:buNone/>
            </a:pP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(9+5+7+1+5+3):6=5</a:t>
            </a:r>
          </a:p>
          <a:p>
            <a:pPr marL="0" indent="0">
              <a:buNone/>
            </a:pP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5.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742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Модой называется число, которое</a:t>
            </a:r>
            <a:b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встречается в наборе чаще всего.</a:t>
            </a:r>
            <a:b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моду набора чисел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9; 5; 7; 1; 5; 3</a:t>
            </a:r>
          </a:p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наборе дважды встречается число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5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327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Вычислите медиану набора: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9; 5; 7; 1; 5; 3</a:t>
            </a:r>
          </a:p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Упорядочим набор: 1; 3; 5; 5; 7; 9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Медиана данного набора : (5+5):2=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5</a:t>
            </a:r>
          </a:p>
          <a:p>
            <a:pPr marL="0" indent="0">
              <a:buNone/>
            </a:pPr>
            <a:endParaRPr lang="ru-RU" sz="3200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93700"/>
            <a:ext cx="10515600" cy="132556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Медианой называется значение чаще всего встречающихся значений выборки.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541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ru-RU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Пример. </a:t>
                </a: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Найдите дисперсию набора чисел</a:t>
                </a:r>
              </a:p>
              <a:p>
                <a:pPr marL="0" indent="0">
                  <a:buNone/>
                </a:pP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9; 5; 7; 1; 5; 3</a:t>
                </a:r>
              </a:p>
              <a:p>
                <a:pPr marL="0" indent="0">
                  <a:buNone/>
                </a:pPr>
                <a:r>
                  <a:rPr lang="ru-RU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Решение</a:t>
                </a:r>
              </a:p>
              <a:p>
                <a:pPr marL="0" indent="0">
                  <a:buNone/>
                </a:pP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Упорядочим набор: 1; 3; 5; 5; 7; 9.</a:t>
                </a:r>
              </a:p>
              <a:p>
                <a:pPr marL="0" indent="0">
                  <a:buNone/>
                </a:pP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Среднее арифметическое этого набора=5.</a:t>
                </a:r>
              </a:p>
              <a:p>
                <a:pPr marL="0" indent="0">
                  <a:buNone/>
                </a:pP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Найдем отклонения: 1-5=-4; 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3-5=-2; 5-5= 0; 5-5= 0; 7-5= 2; 9-5= 4.</a:t>
                </a:r>
                <a:endParaRPr lang="ru-RU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14:m>
                  <m:oMath xmlns:m="http://schemas.openxmlformats.org/officeDocument/2006/math">
                    <m:r>
                      <a:rPr lang="ru-RU" sz="320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32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u-RU" sz="3200" i="0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d>
                          </m:e>
                          <m:sup>
                            <m:r>
                              <a:rPr lang="ru-RU" sz="320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3200" i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3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32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ru-RU" sz="320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3200" i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3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3200" i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ru-RU" sz="320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3200" i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3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320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ru-RU" sz="320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3200" i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3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3200" i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ru-RU" sz="320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sz="3200" i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ru-RU" sz="320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320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6</m:t>
                    </m:r>
                    <m:f>
                      <m:fPr>
                        <m:ctrlPr>
                          <a:rPr lang="ru-RU" sz="32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320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ru-RU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200" i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ru-RU" sz="3200" i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4762" r="-15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Дисперсией называется среднее</a:t>
            </a:r>
            <a:b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арифметическое квадратов отклонений от</a:t>
            </a:r>
            <a:b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среднего значения.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0255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/>
                </a:solidFill>
              </a:rPr>
              <a:t>Пример 1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23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Механические часы с двенадцатичасовым циферблатом в какой-то момент сломались и перестали идти. Найдите вероятность того, что часовая стрелка остановилась, достигнув отметки 10, но не дойдя до отметки 1. </a:t>
            </a:r>
          </a:p>
        </p:txBody>
      </p:sp>
    </p:spTree>
    <p:extLst>
      <p:ext uri="{BB962C8B-B14F-4D97-AF65-F5344CB8AC3E}">
        <p14:creationId xmlns:p14="http://schemas.microsoft.com/office/powerpoint/2010/main" val="273974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633</Words>
  <Application>Microsoft Office PowerPoint</Application>
  <PresentationFormat>Широкоэкранный</PresentationFormat>
  <Paragraphs>75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по теории вероятностей на тему: “Описательная статистика”</vt:lpstr>
      <vt:lpstr>Определение описательной статистики</vt:lpstr>
      <vt:lpstr>Цель описательной статистики</vt:lpstr>
      <vt:lpstr>Основные показатели описательной статистики</vt:lpstr>
      <vt:lpstr>Среднее арифметическое</vt:lpstr>
      <vt:lpstr>Модой называется число, которое встречается в наборе чаще всего. </vt:lpstr>
      <vt:lpstr>Медианой называется значение чаще всего встречающихся значений выборки.</vt:lpstr>
      <vt:lpstr> Дисперсией называется среднее арифметическое квадратов отклонений от среднего значения. </vt:lpstr>
      <vt:lpstr>Пример 1</vt:lpstr>
      <vt:lpstr>Решение </vt:lpstr>
      <vt:lpstr>Пример 2</vt:lpstr>
      <vt:lpstr>Решение </vt:lpstr>
      <vt:lpstr>Пример 3 </vt:lpstr>
      <vt:lpstr>Решение </vt:lpstr>
      <vt:lpstr>Пример 4</vt:lpstr>
      <vt:lpstr>Решение </vt:lpstr>
      <vt:lpstr>Заключение 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32</cp:revision>
  <dcterms:created xsi:type="dcterms:W3CDTF">2025-02-17T18:08:59Z</dcterms:created>
  <dcterms:modified xsi:type="dcterms:W3CDTF">2025-02-24T17:05:35Z</dcterms:modified>
</cp:coreProperties>
</file>