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0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altLang="zh-CN"/>
              <a:t>Образец подзаголовка</a:t>
            </a:r>
            <a:endParaRPr lang="en-US" dirty="0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2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4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5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5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5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5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104866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10486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3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/>
              <a:t>Вставка рисунка</a:t>
            </a:r>
            <a:endParaRPr lang="en-US" dirty="0"/>
          </a:p>
        </p:txBody>
      </p:sp>
      <p:sp>
        <p:nvSpPr>
          <p:cNvPr id="104863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Заголовок 1"/>
          <p:cNvSpPr>
            <a:spLocks noGrp="1"/>
          </p:cNvSpPr>
          <p:nvPr>
            <p:ph type="ctrTitle"/>
          </p:nvPr>
        </p:nvSpPr>
        <p:spPr>
          <a:xfrm>
            <a:off x="173376" y="279861"/>
            <a:ext cx="8594378" cy="3283126"/>
          </a:xfrm>
          <a:solidFill>
            <a:srgbClr val="FFCC99"/>
          </a:solidFill>
          <a:ln w="50800">
            <a:solidFill>
              <a:srgbClr val="FFCC00"/>
            </a:solidFill>
            <a:prstDash val="solid"/>
          </a:ln>
        </p:spPr>
        <p:txBody>
          <a:bodyPr>
            <a:noAutofit/>
          </a:bodyPr>
          <a:lstStyle/>
          <a:p>
            <a:r>
              <a:rPr lang="ru" altLang="en-US" sz="4800" dirty="0">
                <a:solidFill>
                  <a:srgbClr val="000000"/>
                </a:solidFill>
              </a:rPr>
              <a:t>Применение</a:t>
            </a:r>
            <a:r>
              <a:rPr lang="en-US" altLang="ru" sz="4800" dirty="0">
                <a:solidFill>
                  <a:srgbClr val="000000"/>
                </a:solidFill>
              </a:rPr>
              <a:t> </a:t>
            </a:r>
            <a:r>
              <a:rPr lang="ru" altLang="ru" sz="4800" dirty="0">
                <a:solidFill>
                  <a:srgbClr val="000000"/>
                </a:solidFill>
              </a:rPr>
              <a:t>поэтического</a:t>
            </a:r>
            <a:r>
              <a:rPr lang="en-US" altLang="ru" sz="4800" dirty="0">
                <a:solidFill>
                  <a:srgbClr val="000000"/>
                </a:solidFill>
              </a:rPr>
              <a:t> </a:t>
            </a:r>
            <a:r>
              <a:rPr lang="ru" altLang="ru" sz="4800" dirty="0">
                <a:solidFill>
                  <a:srgbClr val="000000"/>
                </a:solidFill>
              </a:rPr>
              <a:t>жанра</a:t>
            </a:r>
            <a:r>
              <a:rPr lang="en-US" altLang="ru" sz="4800" dirty="0">
                <a:solidFill>
                  <a:srgbClr val="000000"/>
                </a:solidFill>
              </a:rPr>
              <a:t> </a:t>
            </a:r>
            <a:r>
              <a:rPr lang="ru" altLang="ru" sz="4800" dirty="0">
                <a:solidFill>
                  <a:srgbClr val="000000"/>
                </a:solidFill>
              </a:rPr>
              <a:t>лимерик</a:t>
            </a:r>
            <a:r>
              <a:rPr lang="en-US" altLang="ru" sz="4800" dirty="0">
                <a:solidFill>
                  <a:srgbClr val="000000"/>
                </a:solidFill>
              </a:rPr>
              <a:t> </a:t>
            </a:r>
            <a:r>
              <a:rPr lang="ru" altLang="ru" sz="4800" dirty="0">
                <a:solidFill>
                  <a:srgbClr val="000000"/>
                </a:solidFill>
              </a:rPr>
              <a:t>на</a:t>
            </a:r>
            <a:r>
              <a:rPr lang="en-US" altLang="ru" sz="4800" dirty="0">
                <a:solidFill>
                  <a:srgbClr val="000000"/>
                </a:solidFill>
              </a:rPr>
              <a:t> </a:t>
            </a:r>
            <a:r>
              <a:rPr lang="ru" altLang="ru" sz="4800" dirty="0">
                <a:solidFill>
                  <a:srgbClr val="000000"/>
                </a:solidFill>
              </a:rPr>
              <a:t>уроках</a:t>
            </a:r>
            <a:r>
              <a:rPr lang="en-US" altLang="ru" sz="4800" dirty="0">
                <a:solidFill>
                  <a:srgbClr val="000000"/>
                </a:solidFill>
              </a:rPr>
              <a:t> </a:t>
            </a:r>
            <a:r>
              <a:rPr lang="ru" altLang="ru" sz="4800" dirty="0">
                <a:solidFill>
                  <a:srgbClr val="000000"/>
                </a:solidFill>
              </a:rPr>
              <a:t>английского</a:t>
            </a:r>
            <a:r>
              <a:rPr lang="en-US" altLang="ru" sz="4800" dirty="0">
                <a:solidFill>
                  <a:srgbClr val="000000"/>
                </a:solidFill>
              </a:rPr>
              <a:t> </a:t>
            </a:r>
            <a:r>
              <a:rPr lang="ru" altLang="ru" sz="4800" dirty="0">
                <a:solidFill>
                  <a:srgbClr val="000000"/>
                </a:solidFill>
              </a:rPr>
              <a:t>языка</a:t>
            </a:r>
            <a:r>
              <a:rPr lang="en-US" altLang="ru" sz="4800" dirty="0">
                <a:solidFill>
                  <a:srgbClr val="000000"/>
                </a:solidFill>
              </a:rPr>
              <a:t> </a:t>
            </a:r>
            <a:r>
              <a:rPr lang="ru" altLang="ru" sz="4800" dirty="0">
                <a:solidFill>
                  <a:srgbClr val="000000"/>
                </a:solidFill>
              </a:rPr>
              <a:t>для</a:t>
            </a:r>
            <a:r>
              <a:rPr lang="en-US" altLang="ru" sz="4800" dirty="0">
                <a:solidFill>
                  <a:srgbClr val="000000"/>
                </a:solidFill>
              </a:rPr>
              <a:t> </a:t>
            </a:r>
            <a:r>
              <a:rPr lang="ru" altLang="ru" sz="4800" dirty="0">
                <a:solidFill>
                  <a:srgbClr val="000000"/>
                </a:solidFill>
              </a:rPr>
              <a:t>знакомства</a:t>
            </a:r>
            <a:r>
              <a:rPr lang="en-US" altLang="ru" sz="4800" dirty="0">
                <a:solidFill>
                  <a:srgbClr val="000000"/>
                </a:solidFill>
              </a:rPr>
              <a:t> </a:t>
            </a:r>
            <a:r>
              <a:rPr lang="ru" altLang="ru" sz="4800" dirty="0">
                <a:solidFill>
                  <a:srgbClr val="000000"/>
                </a:solidFill>
              </a:rPr>
              <a:t>с</a:t>
            </a:r>
            <a:r>
              <a:rPr lang="en-US" altLang="ru" sz="4800" dirty="0">
                <a:solidFill>
                  <a:srgbClr val="000000"/>
                </a:solidFill>
              </a:rPr>
              <a:t> </a:t>
            </a:r>
            <a:r>
              <a:rPr lang="ru" altLang="ru" sz="4800" dirty="0">
                <a:solidFill>
                  <a:srgbClr val="000000"/>
                </a:solidFill>
              </a:rPr>
              <a:t>народной</a:t>
            </a:r>
            <a:r>
              <a:rPr lang="en-US" altLang="ru" sz="4800" dirty="0">
                <a:solidFill>
                  <a:srgbClr val="000000"/>
                </a:solidFill>
              </a:rPr>
              <a:t> </a:t>
            </a:r>
            <a:r>
              <a:rPr lang="ru" altLang="ru" sz="4800" dirty="0">
                <a:solidFill>
                  <a:srgbClr val="000000"/>
                </a:solidFill>
              </a:rPr>
              <a:t>культурой</a:t>
            </a:r>
            <a:r>
              <a:rPr lang="en-US" altLang="ru" sz="4800" dirty="0">
                <a:solidFill>
                  <a:srgbClr val="000000"/>
                </a:solidFill>
              </a:rPr>
              <a:t> </a:t>
            </a:r>
            <a:r>
              <a:rPr lang="ru" altLang="ru" sz="4800" dirty="0">
                <a:solidFill>
                  <a:srgbClr val="000000"/>
                </a:solidFill>
              </a:rPr>
              <a:t>Великобритании</a:t>
            </a:r>
            <a:endParaRPr lang="ru-RU" altLang="en-US" dirty="0">
              <a:solidFill>
                <a:srgbClr val="000000"/>
              </a:solidFill>
            </a:endParaRPr>
          </a:p>
        </p:txBody>
      </p:sp>
      <p:sp>
        <p:nvSpPr>
          <p:cNvPr id="104860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5496" y="4882134"/>
            <a:ext cx="5030021" cy="1655762"/>
          </a:xfrm>
          <a:solidFill>
            <a:srgbClr val="FFFFCC"/>
          </a:solidFill>
          <a:ln w="38100">
            <a:solidFill>
              <a:srgbClr val="FFCC00"/>
            </a:solidFill>
            <a:prstDash val="solid"/>
          </a:ln>
        </p:spPr>
        <p:txBody>
          <a:bodyPr>
            <a:normAutofit fontScale="88333"/>
          </a:bodyPr>
          <a:lstStyle/>
          <a:p>
            <a:pPr algn="l"/>
            <a:r>
              <a:rPr lang="ru" altLang="en-US" dirty="0"/>
              <a:t>Бобылева</a:t>
            </a:r>
            <a:r>
              <a:rPr lang="en-US" altLang="ru" dirty="0"/>
              <a:t> </a:t>
            </a:r>
            <a:r>
              <a:rPr lang="ru" altLang="ru" dirty="0"/>
              <a:t>Е</a:t>
            </a:r>
            <a:r>
              <a:rPr lang="en-US" altLang="ru" dirty="0"/>
              <a:t>.</a:t>
            </a:r>
            <a:r>
              <a:rPr lang="ru" altLang="ru" dirty="0"/>
              <a:t>С</a:t>
            </a:r>
            <a:r>
              <a:rPr lang="en-US" altLang="ru" dirty="0"/>
              <a:t>. </a:t>
            </a:r>
            <a:r>
              <a:rPr lang="ru" altLang="ru" dirty="0"/>
              <a:t>учитель</a:t>
            </a:r>
            <a:r>
              <a:rPr lang="en-US" altLang="ru" dirty="0"/>
              <a:t> </a:t>
            </a:r>
            <a:r>
              <a:rPr lang="ru" altLang="ru" dirty="0"/>
              <a:t>английского</a:t>
            </a:r>
            <a:r>
              <a:rPr lang="en-US" altLang="ru" dirty="0"/>
              <a:t> </a:t>
            </a:r>
            <a:r>
              <a:rPr lang="ru" altLang="ru" dirty="0"/>
              <a:t>языка</a:t>
            </a:r>
            <a:r>
              <a:rPr lang="en-US" altLang="ru" dirty="0"/>
              <a:t> </a:t>
            </a:r>
            <a:r>
              <a:rPr lang="ru" altLang="ru" dirty="0"/>
              <a:t>МБОУ СОШ</a:t>
            </a:r>
            <a:r>
              <a:rPr lang="en-US" altLang="ru" dirty="0"/>
              <a:t> </a:t>
            </a:r>
            <a:r>
              <a:rPr lang="ru" altLang="ru" dirty="0"/>
              <a:t>№</a:t>
            </a:r>
            <a:r>
              <a:rPr lang="en-US" altLang="ru" dirty="0"/>
              <a:t>7  </a:t>
            </a:r>
            <a:r>
              <a:rPr lang="ru" altLang="ru" dirty="0"/>
              <a:t>им</a:t>
            </a:r>
            <a:r>
              <a:rPr lang="en-US" altLang="ru" dirty="0"/>
              <a:t>. </a:t>
            </a:r>
            <a:r>
              <a:rPr lang="ru" altLang="ru" dirty="0"/>
              <a:t>Л</a:t>
            </a:r>
            <a:r>
              <a:rPr lang="en-US" altLang="ru" dirty="0"/>
              <a:t>.</a:t>
            </a:r>
            <a:r>
              <a:rPr lang="ru" altLang="ru" dirty="0"/>
              <a:t>И</a:t>
            </a:r>
            <a:r>
              <a:rPr lang="en-US" altLang="ru" dirty="0"/>
              <a:t>.</a:t>
            </a:r>
            <a:r>
              <a:rPr lang="ru" altLang="ru" dirty="0"/>
              <a:t>Севрюкова</a:t>
            </a:r>
            <a:endParaRPr lang="ru-RU" altLang="en-US" dirty="0"/>
          </a:p>
          <a:p>
            <a:pPr algn="l"/>
            <a:r>
              <a:rPr lang="ru" altLang="en-US" dirty="0"/>
              <a:t>Чепурная</a:t>
            </a:r>
            <a:r>
              <a:rPr lang="en-US" altLang="ru" dirty="0"/>
              <a:t> </a:t>
            </a:r>
            <a:r>
              <a:rPr lang="ru" altLang="ru" dirty="0"/>
              <a:t>И.С</a:t>
            </a:r>
            <a:r>
              <a:rPr lang="en-US" altLang="ru" dirty="0"/>
              <a:t>. </a:t>
            </a:r>
            <a:r>
              <a:rPr lang="ru" altLang="ru" dirty="0"/>
              <a:t>учитель</a:t>
            </a:r>
            <a:r>
              <a:rPr lang="en-US" altLang="ru" dirty="0"/>
              <a:t> </a:t>
            </a:r>
            <a:r>
              <a:rPr lang="ru" altLang="ru" dirty="0"/>
              <a:t>английского</a:t>
            </a:r>
            <a:r>
              <a:rPr lang="en-US" altLang="ru" dirty="0"/>
              <a:t> </a:t>
            </a:r>
            <a:r>
              <a:rPr lang="ru" altLang="ru" dirty="0"/>
              <a:t>языка</a:t>
            </a:r>
            <a:r>
              <a:rPr lang="en-US" altLang="ru" dirty="0"/>
              <a:t> </a:t>
            </a:r>
            <a:r>
              <a:rPr lang="ru" altLang="ru" dirty="0"/>
              <a:t>МБОУ СОШ</a:t>
            </a:r>
            <a:r>
              <a:rPr lang="en-US" altLang="ru" dirty="0"/>
              <a:t> </a:t>
            </a:r>
            <a:r>
              <a:rPr lang="ru" altLang="ru" dirty="0"/>
              <a:t>№</a:t>
            </a:r>
            <a:r>
              <a:rPr lang="en-US" altLang="ru" dirty="0"/>
              <a:t>7 </a:t>
            </a:r>
            <a:r>
              <a:rPr lang="ru" altLang="ru" dirty="0"/>
              <a:t>им</a:t>
            </a:r>
            <a:r>
              <a:rPr lang="en-US" altLang="ru" dirty="0"/>
              <a:t>. </a:t>
            </a:r>
            <a:r>
              <a:rPr lang="ru" altLang="ru" dirty="0"/>
              <a:t>Л</a:t>
            </a:r>
            <a:r>
              <a:rPr lang="en-US" altLang="ru" dirty="0"/>
              <a:t>.</a:t>
            </a:r>
            <a:r>
              <a:rPr lang="ru" altLang="ru" dirty="0"/>
              <a:t>И</a:t>
            </a:r>
            <a:r>
              <a:rPr lang="en-US" altLang="ru" dirty="0"/>
              <a:t>.</a:t>
            </a:r>
            <a:r>
              <a:rPr lang="ru" altLang="ru" dirty="0"/>
              <a:t>Севрюкова</a:t>
            </a:r>
            <a:endParaRPr lang="ru-RU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Овал 1048608"/>
          <p:cNvSpPr/>
          <p:nvPr/>
        </p:nvSpPr>
        <p:spPr>
          <a:xfrm rot="21600000">
            <a:off x="3646036" y="364078"/>
            <a:ext cx="2417490" cy="705946"/>
          </a:xfrm>
          <a:prstGeom prst="ellipse">
            <a:avLst/>
          </a:prstGeom>
          <a:solidFill>
            <a:srgbClr val="FFE5E5"/>
          </a:solidFill>
          <a:ln w="38100">
            <a:solidFill>
              <a:srgbClr val="800000"/>
            </a:solidFill>
          </a:ln>
        </p:spPr>
        <p:txBody>
          <a:bodyPr anchor="ctr"/>
          <a:lstStyle/>
          <a:p>
            <a:pPr algn="ctr"/>
            <a:r>
              <a:rPr lang="ru" sz="2800" b="1"/>
              <a:t>Зачем</a:t>
            </a:r>
            <a:r>
              <a:rPr lang="en-US" altLang="ru" sz="2800" b="1"/>
              <a:t>???</a:t>
            </a:r>
            <a:endParaRPr lang="ru-RU" b="1"/>
          </a:p>
        </p:txBody>
      </p:sp>
      <p:sp>
        <p:nvSpPr>
          <p:cNvPr id="1048610" name="Овал 1048609"/>
          <p:cNvSpPr/>
          <p:nvPr/>
        </p:nvSpPr>
        <p:spPr>
          <a:xfrm>
            <a:off x="0" y="818445"/>
            <a:ext cx="2681630" cy="72615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"/>
              <a:t>Повышение</a:t>
            </a:r>
            <a:r>
              <a:rPr lang="en-US" altLang="ru"/>
              <a:t> </a:t>
            </a:r>
            <a:r>
              <a:rPr lang="ru" altLang="ru"/>
              <a:t>мотивации</a:t>
            </a:r>
            <a:endParaRPr lang="ru-RU"/>
          </a:p>
        </p:txBody>
      </p:sp>
      <p:sp>
        <p:nvSpPr>
          <p:cNvPr id="1048611" name="Овал 1048610"/>
          <p:cNvSpPr/>
          <p:nvPr/>
        </p:nvSpPr>
        <p:spPr>
          <a:xfrm>
            <a:off x="785036" y="1747932"/>
            <a:ext cx="2784417" cy="70482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"/>
              <a:t>Фонетические</a:t>
            </a:r>
            <a:r>
              <a:rPr lang="en-US" altLang="ru"/>
              <a:t> </a:t>
            </a:r>
            <a:r>
              <a:rPr lang="ru" altLang="ru"/>
              <a:t>навыки</a:t>
            </a:r>
            <a:endParaRPr lang="ru-RU"/>
          </a:p>
        </p:txBody>
      </p:sp>
      <p:sp>
        <p:nvSpPr>
          <p:cNvPr id="1048612" name="Овал 1048611"/>
          <p:cNvSpPr/>
          <p:nvPr/>
        </p:nvSpPr>
        <p:spPr>
          <a:xfrm>
            <a:off x="1504972" y="2656088"/>
            <a:ext cx="2906202" cy="58481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"/>
              <a:t>Лексиче</a:t>
            </a:r>
            <a:r>
              <a:rPr lang="ru" altLang="ru"/>
              <a:t>ские</a:t>
            </a:r>
            <a:r>
              <a:rPr lang="en-US" altLang="ru"/>
              <a:t> </a:t>
            </a:r>
            <a:r>
              <a:rPr lang="ru" altLang="ru"/>
              <a:t>навыки</a:t>
            </a:r>
            <a:endParaRPr lang="ru-RU"/>
          </a:p>
        </p:txBody>
      </p:sp>
      <p:sp>
        <p:nvSpPr>
          <p:cNvPr id="1048613" name="Овал 1048612"/>
          <p:cNvSpPr/>
          <p:nvPr/>
        </p:nvSpPr>
        <p:spPr>
          <a:xfrm>
            <a:off x="2732041" y="3463750"/>
            <a:ext cx="3048000" cy="64072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"/>
              <a:t>Грамматические</a:t>
            </a:r>
            <a:r>
              <a:rPr lang="en-US" altLang="ru"/>
              <a:t> </a:t>
            </a:r>
            <a:r>
              <a:rPr lang="ru" altLang="ru"/>
              <a:t>навыки</a:t>
            </a:r>
            <a:endParaRPr lang="ru-RU"/>
          </a:p>
        </p:txBody>
      </p:sp>
      <p:sp>
        <p:nvSpPr>
          <p:cNvPr id="1048614" name="5-конечная звезда 1048613"/>
          <p:cNvSpPr/>
          <p:nvPr/>
        </p:nvSpPr>
        <p:spPr>
          <a:xfrm>
            <a:off x="8621254" y="178285"/>
            <a:ext cx="371584" cy="371585"/>
          </a:xfrm>
          <a:prstGeom prst="star5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048615" name="Овал 1048614"/>
          <p:cNvSpPr/>
          <p:nvPr/>
        </p:nvSpPr>
        <p:spPr>
          <a:xfrm>
            <a:off x="3772832" y="4327315"/>
            <a:ext cx="3535174" cy="650396"/>
          </a:xfrm>
          <a:prstGeom prst="ellipse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"/>
              <a:t>Культура</a:t>
            </a:r>
            <a:endParaRPr lang="ru-RU"/>
          </a:p>
        </p:txBody>
      </p:sp>
      <p:sp>
        <p:nvSpPr>
          <p:cNvPr id="1048616" name="Овал 1048615"/>
          <p:cNvSpPr/>
          <p:nvPr/>
        </p:nvSpPr>
        <p:spPr>
          <a:xfrm>
            <a:off x="5377740" y="5086754"/>
            <a:ext cx="3310351" cy="68053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"/>
              <a:t>Коммуникативные</a:t>
            </a:r>
            <a:r>
              <a:rPr lang="en-US" altLang="ru"/>
              <a:t> </a:t>
            </a:r>
            <a:r>
              <a:rPr lang="ru" altLang="ru"/>
              <a:t>навыки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  <p:bldP spid="1048611" grpId="0" animBg="1"/>
      <p:bldP spid="1048612" grpId="0" animBg="1"/>
      <p:bldP spid="1048613" grpId="0" animBg="1"/>
      <p:bldP spid="1048615" grpId="0" animBg="1"/>
      <p:bldP spid="10486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Скругленный прямоугольник 1048616"/>
          <p:cNvSpPr/>
          <p:nvPr/>
        </p:nvSpPr>
        <p:spPr>
          <a:xfrm>
            <a:off x="1331514" y="1866590"/>
            <a:ext cx="6296789" cy="3434897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" sz="2000" dirty="0"/>
              <a:t>Кембриджский словарь</a:t>
            </a:r>
            <a:r>
              <a:rPr lang="en-US" altLang="ru" sz="2000" dirty="0"/>
              <a:t>:</a:t>
            </a:r>
            <a:r>
              <a:rPr lang="ru" sz="2000" dirty="0"/>
              <a:t> limerick - a humorous poem with five lines, the first two lines having the same final sound as the last line</a:t>
            </a:r>
            <a:r>
              <a:rPr lang="en-US" altLang="ru" sz="2000" dirty="0"/>
              <a:t>.</a:t>
            </a:r>
            <a:endParaRPr lang="ru-RU" altLang="ru" sz="2000" dirty="0"/>
          </a:p>
          <a:p>
            <a:pPr algn="ctr"/>
            <a:endParaRPr lang="ru-RU" sz="2400" dirty="0"/>
          </a:p>
          <a:p>
            <a:pPr algn="ctr"/>
            <a:r>
              <a:rPr lang="ru" sz="2000" dirty="0"/>
              <a:t> Лимерик – это юмористическое стихотворение из пяти строк, первые две строки имеют тот же конечный звук, что и последняя строка.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2097152"/>
          <p:cNvPicPr>
            <a:picLocks/>
          </p:cNvPicPr>
          <p:nvPr/>
        </p:nvPicPr>
        <p:blipFill>
          <a:blip r:embed="rId4"/>
          <a:srcRect t="19827" b="23075"/>
          <a:stretch>
            <a:fillRect/>
          </a:stretch>
        </p:blipFill>
        <p:spPr>
          <a:xfrm>
            <a:off x="1211711" y="529517"/>
            <a:ext cx="6368296" cy="586121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Скругленный прямоугольник 1048594"/>
          <p:cNvSpPr/>
          <p:nvPr/>
        </p:nvSpPr>
        <p:spPr>
          <a:xfrm>
            <a:off x="3047999" y="208084"/>
            <a:ext cx="3048000" cy="976519"/>
          </a:xfrm>
          <a:prstGeom prst="roundRect">
            <a:avLst/>
          </a:prstGeom>
          <a:solidFill>
            <a:srgbClr val="CCFECC"/>
          </a:solidFill>
          <a:ln w="38100">
            <a:solidFill>
              <a:srgbClr val="99CC00"/>
            </a:solidFill>
          </a:ln>
        </p:spPr>
        <p:txBody>
          <a:bodyPr anchor="ctr"/>
          <a:lstStyle/>
          <a:p>
            <a:pPr algn="ctr"/>
            <a:r>
              <a:rPr lang="ru" sz="2800" b="1"/>
              <a:t>Почему</a:t>
            </a:r>
            <a:r>
              <a:rPr lang="en-US" altLang="ru" sz="2800" b="1"/>
              <a:t> </a:t>
            </a:r>
            <a:r>
              <a:rPr lang="ru" altLang="ru" sz="2800" b="1"/>
              <a:t>лимерик</a:t>
            </a:r>
            <a:r>
              <a:rPr lang="en-US" altLang="ru" sz="2800" b="1"/>
              <a:t>?</a:t>
            </a:r>
            <a:endParaRPr lang="ru-RU" b="1"/>
          </a:p>
        </p:txBody>
      </p:sp>
      <p:sp>
        <p:nvSpPr>
          <p:cNvPr id="1048596" name="Пятиугольник 1048595"/>
          <p:cNvSpPr/>
          <p:nvPr/>
        </p:nvSpPr>
        <p:spPr>
          <a:xfrm>
            <a:off x="333124" y="1760582"/>
            <a:ext cx="3025025" cy="616894"/>
          </a:xfrm>
          <a:prstGeom prst="homePlate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"/>
              <a:t>Легко</a:t>
            </a:r>
            <a:r>
              <a:rPr lang="en-US" altLang="ru"/>
              <a:t> </a:t>
            </a:r>
            <a:r>
              <a:rPr lang="ru" altLang="ru"/>
              <a:t>запомнить</a:t>
            </a:r>
            <a:endParaRPr lang="ru-RU"/>
          </a:p>
        </p:txBody>
      </p:sp>
      <p:sp>
        <p:nvSpPr>
          <p:cNvPr id="1048597" name="Пятиугольник 1048596"/>
          <p:cNvSpPr/>
          <p:nvPr/>
        </p:nvSpPr>
        <p:spPr>
          <a:xfrm>
            <a:off x="4874508" y="1845030"/>
            <a:ext cx="3048000" cy="532446"/>
          </a:xfrm>
          <a:prstGeom prst="homePlate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"/>
              <a:t>Легко</a:t>
            </a:r>
            <a:r>
              <a:rPr lang="en-US" altLang="ru"/>
              <a:t> </a:t>
            </a:r>
            <a:r>
              <a:rPr lang="ru" altLang="ru"/>
              <a:t>придумать</a:t>
            </a:r>
            <a:endParaRPr lang="ru-RU"/>
          </a:p>
        </p:txBody>
      </p:sp>
      <p:sp>
        <p:nvSpPr>
          <p:cNvPr id="1048598" name="Пятиугольник 1048597"/>
          <p:cNvSpPr/>
          <p:nvPr/>
        </p:nvSpPr>
        <p:spPr>
          <a:xfrm>
            <a:off x="333124" y="3429000"/>
            <a:ext cx="3048000" cy="616988"/>
          </a:xfrm>
          <a:prstGeom prst="homePlate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"/>
              <a:t>Нестериотипный</a:t>
            </a:r>
            <a:r>
              <a:rPr lang="en-US" altLang="ru"/>
              <a:t> </a:t>
            </a:r>
            <a:r>
              <a:rPr lang="ru" altLang="ru"/>
              <a:t>юмор</a:t>
            </a:r>
            <a:endParaRPr lang="ru-RU"/>
          </a:p>
        </p:txBody>
      </p:sp>
      <p:sp>
        <p:nvSpPr>
          <p:cNvPr id="1048599" name="Пятиугольник 1048598"/>
          <p:cNvSpPr/>
          <p:nvPr/>
        </p:nvSpPr>
        <p:spPr>
          <a:xfrm>
            <a:off x="4874508" y="3416758"/>
            <a:ext cx="3048000" cy="629230"/>
          </a:xfrm>
          <a:prstGeom prst="homePlate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"/>
              <a:t>Знакомство</a:t>
            </a:r>
            <a:r>
              <a:rPr lang="en-US" altLang="ru"/>
              <a:t> </a:t>
            </a:r>
            <a:r>
              <a:rPr lang="ru" altLang="ru"/>
              <a:t>с</a:t>
            </a:r>
            <a:r>
              <a:rPr lang="en-US" altLang="ru"/>
              <a:t> </a:t>
            </a:r>
            <a:r>
              <a:rPr lang="ru" altLang="ru"/>
              <a:t>классикой</a:t>
            </a:r>
            <a:endParaRPr lang="ru-RU"/>
          </a:p>
        </p:txBody>
      </p:sp>
      <p:sp>
        <p:nvSpPr>
          <p:cNvPr id="1048600" name="Пятиугольник 1048599"/>
          <p:cNvSpPr/>
          <p:nvPr/>
        </p:nvSpPr>
        <p:spPr>
          <a:xfrm>
            <a:off x="2614535" y="4894293"/>
            <a:ext cx="3048000" cy="629230"/>
          </a:xfrm>
          <a:prstGeom prst="homePlate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">
                <a:latin typeface="Calibri"/>
              </a:rPr>
              <a:t>Знакомство</a:t>
            </a:r>
            <a:r>
              <a:rPr lang="en-US" altLang="ru">
                <a:latin typeface="Arial"/>
              </a:rPr>
              <a:t> </a:t>
            </a:r>
            <a:r>
              <a:rPr lang="ru" altLang="ru">
                <a:latin typeface="Calibri"/>
              </a:rPr>
              <a:t>с</a:t>
            </a:r>
            <a:r>
              <a:rPr lang="en-US" altLang="ru">
                <a:latin typeface="Arial"/>
              </a:rPr>
              <a:t> </a:t>
            </a:r>
            <a:r>
              <a:rPr lang="ru" altLang="ru">
                <a:latin typeface="Calibri"/>
              </a:rPr>
              <a:t>культурой</a:t>
            </a:r>
            <a:endParaRPr lang="ru-RU"/>
          </a:p>
        </p:txBody>
      </p:sp>
      <p:sp>
        <p:nvSpPr>
          <p:cNvPr id="1048601" name="5-конечная звезда 1048600"/>
          <p:cNvSpPr/>
          <p:nvPr/>
        </p:nvSpPr>
        <p:spPr>
          <a:xfrm>
            <a:off x="8621254" y="178285"/>
            <a:ext cx="371584" cy="371585"/>
          </a:xfrm>
          <a:prstGeom prst="star5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animBg="1"/>
      <p:bldP spid="1048597" grpId="0" animBg="1"/>
      <p:bldP spid="1048598" grpId="0" animBg="1"/>
      <p:bldP spid="1048599" grpId="0" animBg="1"/>
      <p:bldP spid="10486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Шестиугольник 1048588"/>
          <p:cNvSpPr/>
          <p:nvPr/>
        </p:nvSpPr>
        <p:spPr>
          <a:xfrm>
            <a:off x="2925466" y="173305"/>
            <a:ext cx="3505401" cy="718510"/>
          </a:xfrm>
          <a:prstGeom prst="hexagon">
            <a:avLst/>
          </a:prstGeom>
          <a:solidFill>
            <a:srgbClr val="CCFFFF"/>
          </a:solidFill>
          <a:ln w="38100">
            <a:solidFill>
              <a:srgbClr val="000080"/>
            </a:solidFill>
          </a:ln>
        </p:spPr>
        <p:txBody>
          <a:bodyPr anchor="ctr"/>
          <a:lstStyle/>
          <a:p>
            <a:pPr algn="ctr"/>
            <a:r>
              <a:rPr lang="ru" sz="2400" b="1"/>
              <a:t>Принципы</a:t>
            </a:r>
            <a:r>
              <a:rPr lang="en-US" altLang="ru" sz="2400" b="1"/>
              <a:t> </a:t>
            </a:r>
            <a:r>
              <a:rPr lang="ru" sz="2400" b="1"/>
              <a:t>отбора</a:t>
            </a:r>
            <a:endParaRPr lang="ru-RU" b="1"/>
          </a:p>
        </p:txBody>
      </p:sp>
      <p:sp>
        <p:nvSpPr>
          <p:cNvPr id="1048590" name="Прямоугольник 1048589"/>
          <p:cNvSpPr/>
          <p:nvPr/>
        </p:nvSpPr>
        <p:spPr>
          <a:xfrm>
            <a:off x="2976037" y="1657159"/>
            <a:ext cx="3224959" cy="959698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" sz="2400" b="1"/>
              <a:t>Аутентичность</a:t>
            </a:r>
            <a:endParaRPr lang="ru-RU" b="1"/>
          </a:p>
        </p:txBody>
      </p:sp>
      <p:sp>
        <p:nvSpPr>
          <p:cNvPr id="1048591" name="5-конечная звезда 1048590"/>
          <p:cNvSpPr/>
          <p:nvPr/>
        </p:nvSpPr>
        <p:spPr>
          <a:xfrm>
            <a:off x="8621254" y="178285"/>
            <a:ext cx="371584" cy="371585"/>
          </a:xfrm>
          <a:prstGeom prst="star5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48592" name="Прямоугольник 1048591"/>
          <p:cNvSpPr/>
          <p:nvPr/>
        </p:nvSpPr>
        <p:spPr>
          <a:xfrm>
            <a:off x="3181887" y="3522348"/>
            <a:ext cx="2922320" cy="926512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" sz="2400" b="1"/>
              <a:t>Эмоциональность</a:t>
            </a:r>
            <a:endParaRPr lang="ru-RU" b="1"/>
          </a:p>
        </p:txBody>
      </p:sp>
      <p:sp>
        <p:nvSpPr>
          <p:cNvPr id="1048593" name="Прямоугольник 1048592"/>
          <p:cNvSpPr/>
          <p:nvPr/>
        </p:nvSpPr>
        <p:spPr>
          <a:xfrm>
            <a:off x="3091564" y="5289194"/>
            <a:ext cx="3065318" cy="926512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" sz="2400" b="1"/>
              <a:t>Методичность</a:t>
            </a:r>
            <a:endParaRPr lang="ru-RU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animBg="1"/>
      <p:bldP spid="1048592" grpId="0" animBg="1"/>
      <p:bldP spid="10485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Скругленный прямоугольник 1048583"/>
          <p:cNvSpPr/>
          <p:nvPr/>
        </p:nvSpPr>
        <p:spPr>
          <a:xfrm>
            <a:off x="2879516" y="261064"/>
            <a:ext cx="3048000" cy="577571"/>
          </a:xfrm>
          <a:prstGeom prst="roundRect">
            <a:avLst/>
          </a:prstGeom>
          <a:solidFill>
            <a:srgbClr val="FFCC99"/>
          </a:solidFill>
          <a:ln w="25400">
            <a:solidFill>
              <a:srgbClr val="FF9900"/>
            </a:solidFill>
          </a:ln>
        </p:spPr>
        <p:txBody>
          <a:bodyPr anchor="ctr"/>
          <a:lstStyle/>
          <a:p>
            <a:pPr algn="ctr"/>
            <a:r>
              <a:rPr lang="ru" sz="2400" b="1"/>
              <a:t>Варианты</a:t>
            </a:r>
            <a:r>
              <a:rPr lang="en-US" altLang="ru" sz="2400" b="1"/>
              <a:t> </a:t>
            </a:r>
            <a:r>
              <a:rPr lang="ru" altLang="ru" sz="2400" b="1"/>
              <a:t>работы</a:t>
            </a:r>
            <a:endParaRPr lang="ru-RU" b="1"/>
          </a:p>
        </p:txBody>
      </p:sp>
      <p:sp>
        <p:nvSpPr>
          <p:cNvPr id="1048585" name="5-конечная звезда 1048584"/>
          <p:cNvSpPr/>
          <p:nvPr/>
        </p:nvSpPr>
        <p:spPr>
          <a:xfrm>
            <a:off x="8621254" y="178285"/>
            <a:ext cx="371584" cy="371585"/>
          </a:xfrm>
          <a:prstGeom prst="star5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48586" name="Прямоугольник 1048585"/>
          <p:cNvSpPr/>
          <p:nvPr/>
        </p:nvSpPr>
        <p:spPr>
          <a:xfrm>
            <a:off x="458719" y="1327616"/>
            <a:ext cx="4916880" cy="1915935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" sz="2800" b="1" dirty="0">
                <a:solidFill>
                  <a:srgbClr val="000080"/>
                </a:solidFill>
              </a:rPr>
              <a:t>Традиционно</a:t>
            </a:r>
            <a:r>
              <a:rPr lang="ru" altLang="ru" sz="2800" b="1" dirty="0">
                <a:solidFill>
                  <a:srgbClr val="000080"/>
                </a:solidFill>
              </a:rPr>
              <a:t>е</a:t>
            </a:r>
            <a:r>
              <a:rPr lang="en-US" altLang="ru" sz="2800" b="1" dirty="0"/>
              <a:t>  </a:t>
            </a:r>
            <a:endParaRPr lang="ru-RU" sz="3200" b="1" dirty="0"/>
          </a:p>
          <a:p>
            <a:pPr algn="ctr"/>
            <a:r>
              <a:rPr lang="ru-RU" altLang="ru" sz="2800" dirty="0"/>
              <a:t>а</a:t>
            </a:r>
            <a:r>
              <a:rPr lang="ru" altLang="ru" sz="2800" b="0" dirty="0"/>
              <a:t>удирование</a:t>
            </a:r>
          </a:p>
          <a:p>
            <a:pPr algn="ctr"/>
            <a:r>
              <a:rPr lang="ru" sz="2800" dirty="0"/>
              <a:t>чтение</a:t>
            </a:r>
          </a:p>
          <a:p>
            <a:pPr algn="ctr"/>
            <a:r>
              <a:rPr lang="ru" sz="2800" b="0" dirty="0"/>
              <a:t>говорение</a:t>
            </a:r>
            <a:endParaRPr lang="ru-RU" b="0" dirty="0"/>
          </a:p>
        </p:txBody>
      </p:sp>
      <p:sp>
        <p:nvSpPr>
          <p:cNvPr id="1048587" name="Прямоугольник 1048586"/>
          <p:cNvSpPr/>
          <p:nvPr/>
        </p:nvSpPr>
        <p:spPr>
          <a:xfrm>
            <a:off x="3996117" y="3663391"/>
            <a:ext cx="4625137" cy="1802253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" sz="2800" b="1"/>
              <a:t>Подсказка</a:t>
            </a:r>
            <a:r>
              <a:rPr lang="en-US" altLang="ru" sz="2800" b="1"/>
              <a:t> - </a:t>
            </a:r>
            <a:r>
              <a:rPr lang="ru" altLang="ru" sz="2800" b="1"/>
              <a:t>запоминалка</a:t>
            </a:r>
            <a:endParaRPr lang="ru-RU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Скругленный прямоугольник 1048587"/>
          <p:cNvSpPr/>
          <p:nvPr/>
        </p:nvSpPr>
        <p:spPr>
          <a:xfrm>
            <a:off x="483186" y="242924"/>
            <a:ext cx="7262314" cy="4364958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altLang="ru" sz="2400"/>
              <a:t>In grammar, a form that's quite grand,</a:t>
            </a:r>
            <a:endParaRPr lang="ru-RU" sz="2800"/>
          </a:p>
          <a:p>
            <a:pPr algn="ctr"/>
            <a:r>
              <a:rPr lang="en-US" altLang="ru" sz="2400"/>
              <a:t>Is the gerund, you’ll understand.</a:t>
            </a:r>
            <a:endParaRPr lang="ru-RU" sz="2800"/>
          </a:p>
          <a:p>
            <a:pPr algn="ctr"/>
            <a:r>
              <a:rPr lang="en-US" altLang="ru" sz="2400"/>
              <a:t>With verbs it can blend,</a:t>
            </a:r>
            <a:endParaRPr lang="ru-RU" sz="2800"/>
          </a:p>
          <a:p>
            <a:pPr algn="ctr"/>
            <a:r>
              <a:rPr lang="en-US" altLang="ru" sz="2400"/>
              <a:t>As a noun, it can send,</a:t>
            </a:r>
            <a:endParaRPr lang="ru-RU" sz="2800"/>
          </a:p>
          <a:p>
            <a:pPr algn="ctr"/>
            <a:r>
              <a:rPr lang="en-US" altLang="ru" sz="2400"/>
              <a:t>A message that's perfectly planned!</a:t>
            </a:r>
            <a:endParaRPr lang="ru-RU" sz="2800"/>
          </a:p>
        </p:txBody>
      </p:sp>
      <p:pic>
        <p:nvPicPr>
          <p:cNvPr id="2097152" name="Рисунок 209715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45583" y="3428999"/>
            <a:ext cx="4597386" cy="24448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extBox 1048593"/>
          <p:cNvSpPr txBox="1"/>
          <p:nvPr/>
        </p:nvSpPr>
        <p:spPr>
          <a:xfrm>
            <a:off x="2163337" y="1921200"/>
            <a:ext cx="4657870" cy="1938992"/>
          </a:xfrm>
          <a:prstGeom prst="rect">
            <a:avLst/>
          </a:prstGeom>
          <a:solidFill>
            <a:srgbClr val="FFCC99"/>
          </a:solidFill>
          <a:ln w="50800">
            <a:solidFill>
              <a:srgbClr val="FF99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" sz="6000" b="1" dirty="0">
                <a:solidFill>
                  <a:srgbClr val="000000"/>
                </a:solidFill>
              </a:rPr>
              <a:t>Спасибо</a:t>
            </a:r>
            <a:r>
              <a:rPr lang="en-US" altLang="ru" sz="6000" b="1" dirty="0">
                <a:solidFill>
                  <a:srgbClr val="000000"/>
                </a:solidFill>
              </a:rPr>
              <a:t> </a:t>
            </a:r>
            <a:r>
              <a:rPr lang="ru" altLang="ru" sz="6000" b="1" dirty="0">
                <a:solidFill>
                  <a:srgbClr val="000000"/>
                </a:solidFill>
              </a:rPr>
              <a:t>за</a:t>
            </a:r>
            <a:r>
              <a:rPr lang="en-US" altLang="ru" sz="6000" b="1" dirty="0">
                <a:solidFill>
                  <a:srgbClr val="000000"/>
                </a:solidFill>
              </a:rPr>
              <a:t> </a:t>
            </a:r>
            <a:r>
              <a:rPr lang="ru" altLang="ru" sz="6000" b="1" dirty="0">
                <a:solidFill>
                  <a:srgbClr val="000000"/>
                </a:solidFill>
              </a:rPr>
              <a:t>внимание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184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Применение поэтического жанра лимерик на уроках английского языка для знакомства с народной культурой Великобритании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поэтического жанра лимерик на уроках английского языка для знакомства с народной культурой Великобритании</dc:title>
  <dc:creator>SM-X210</dc:creator>
  <cp:lastModifiedBy>ЦРО</cp:lastModifiedBy>
  <cp:revision>4</cp:revision>
  <dcterms:created xsi:type="dcterms:W3CDTF">2015-05-11T15:36:16Z</dcterms:created>
  <dcterms:modified xsi:type="dcterms:W3CDTF">2025-02-21T12:44:40Z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f6d6937997d64123a747565264722b39</vt:lpwstr>
  </property>
</Properties>
</file>