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10" r:id="rId3"/>
    <p:sldMasterId id="2147483822" r:id="rId4"/>
  </p:sldMasterIdLst>
  <p:notesMasterIdLst>
    <p:notesMasterId r:id="rId46"/>
  </p:notesMasterIdLst>
  <p:sldIdLst>
    <p:sldId id="267" r:id="rId5"/>
    <p:sldId id="293" r:id="rId6"/>
    <p:sldId id="268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70" r:id="rId23"/>
    <p:sldId id="311" r:id="rId24"/>
    <p:sldId id="312" r:id="rId25"/>
    <p:sldId id="313" r:id="rId26"/>
    <p:sldId id="314" r:id="rId27"/>
    <p:sldId id="315" r:id="rId28"/>
    <p:sldId id="317" r:id="rId29"/>
    <p:sldId id="316" r:id="rId30"/>
    <p:sldId id="318" r:id="rId31"/>
    <p:sldId id="319" r:id="rId32"/>
    <p:sldId id="271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27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64F7-D9AF-447C-BADC-99E44C4EE21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49193-CBAA-497D-AB02-4D9F7D9E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1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86CDD5-28F1-403B-A6F4-9CA2916BA52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4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9924-21A5-446B-96FC-BF7695830E7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AB184D-38F6-4725-AD09-9AC6A0A7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9924-21A5-446B-96FC-BF7695830E7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184D-38F6-4725-AD09-9AC6A0A7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9924-21A5-446B-96FC-BF7695830E7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184D-38F6-4725-AD09-9AC6A0A7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DA40A-53E2-4530-8044-F5165CA612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1779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79B78-6A02-4A62-934E-A190524B44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156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ECB1E-8996-4C45-847C-401B87ABBA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44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3A649-A52C-4015-8CCE-419D876D16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145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707B2-15E8-4D72-AAC0-AAF92FDA03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51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689A6-586B-4069-B9C0-2536D11937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361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03B24-1EBA-4D0E-9D3A-1F50EE1CC0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3644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B4CF2-1CE8-42B3-A6BE-7395002617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438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9924-21A5-446B-96FC-BF7695830E7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AB184D-38F6-4725-AD09-9AC6A0A7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37061-4034-41D1-929B-4BB3BCA927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190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8F045-C372-4655-A883-1C677746FB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676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77593-C993-4A66-9A9E-D7C88A2DF5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116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66490-371F-441F-A95C-674A669175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75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7C155-2B71-4121-88D7-FEB566E574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4978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52670-00EB-4E7D-8EFE-81029EDFBF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389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AF0C6-3F9A-4A2B-99DC-F91BFDC5CC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296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6E03E-8783-43C0-B973-58D0358565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863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C86F3-0BDF-49A0-9722-EE605CF44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290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F6AE-DCF9-4BB2-B926-EFC695530CC3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84A70-F6D9-465E-95EE-9D8F55A45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96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9924-21A5-446B-96FC-BF7695830E7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184D-38F6-4725-AD09-9AC6A0A7D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5FF76-4CDE-4CDA-BC0B-59CFA0E8C993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01AC1-573E-460B-8732-42CA24CCB5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403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08472-3A7E-4FF4-B9B3-651B7667A6AA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5175D-2DFD-4F7F-B0E4-9C032E28BC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36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FFF8-F6DD-4FE5-A432-4729984272C7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67F2C-E30D-4E9E-9750-2E2E938A12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837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495B-9999-4633-AF28-09C8FE5347AA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C4CA-8139-4E16-BABF-1D4673FD3E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343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4845-CFC4-42CF-B04F-34695CDAD751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A37E2-9483-4772-B322-A1E8DF80DA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547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CE88-0D3D-4B5A-A827-F2968079EE20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77348-5208-46EA-B04C-453724B161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1919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8748-2D3A-40FA-913F-2C97FB6A26D7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D2C9B-3D06-463A-8ABB-CCC2A38D0E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22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56ED-F9C7-41B6-912D-3C90DE7AB4FA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E63E0-998B-4AEE-9370-89C5ADA8A6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75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EF40-7BE5-4F44-A28B-870AF34C8C7D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FA10-19F2-48E2-A1F4-22CA030382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194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2BDA-4AAF-4223-A54A-1E1D96CFFCD9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8ED81-2B9A-4C37-A0C7-3F64622065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68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9924-21A5-446B-96FC-BF7695830E7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184D-38F6-4725-AD09-9AC6A0A7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30223-FECF-4F10-B696-71D648A9B6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847153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44009-E51B-4A54-96F3-1F4403AF31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011868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6E1D-CC29-4BAE-82F4-E562863DAA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623805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7D771-56ED-4908-8F84-257015069F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874773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82559-375E-4F7D-A0BD-45C95A81A3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050473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2BB5F-18B7-460F-BA07-3008BCBF45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506222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AFA52-DA94-42B7-AA29-D8DC649786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654771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64992-B6FA-4A8C-BE52-4C72FCB7C8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268703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E68CF-21DE-4491-9741-77E4CCEC57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350639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584DD-9C54-4955-9E77-98EA34DC1E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90432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9924-21A5-446B-96FC-BF7695830E7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AB184D-38F6-4725-AD09-9AC6A0A7D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388C9-2999-48D2-A650-656DB343DF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446439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9924-21A5-446B-96FC-BF7695830E7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184D-38F6-4725-AD09-9AC6A0A7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9924-21A5-446B-96FC-BF7695830E7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184D-38F6-4725-AD09-9AC6A0A7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9924-21A5-446B-96FC-BF7695830E7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184D-38F6-4725-AD09-9AC6A0A7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9924-21A5-446B-96FC-BF7695830E7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184D-38F6-4725-AD09-9AC6A0A7D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859924-21A5-446B-96FC-BF7695830E7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AB184D-38F6-4725-AD09-9AC6A0A7D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3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519DEE-A35B-453D-8921-4BD479FE67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9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92B781-A95A-4DA0-905B-C1F3192BB66B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B87B29-A2C0-4D5A-A423-E703AB33C1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89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58E0A7E3-F336-493A-9D98-A1A33508EA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25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0" name="Picture 7" descr="ED000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3071810"/>
            <a:ext cx="3889375" cy="3303588"/>
          </a:xfrm>
          <a:prstGeom prst="rect">
            <a:avLst/>
          </a:prstGeom>
          <a:noFill/>
          <a:ln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27249" y="833206"/>
            <a:ext cx="84296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Научно-исследовательская деятельность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учеников</a:t>
            </a:r>
            <a:r>
              <a:rPr kumimoji="0" lang="ru-RU" sz="4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5 класса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 литературе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43306" y="3500438"/>
            <a:ext cx="50006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 надо исследовать, во всём сомневаться. Для мысли никаких ограничений нет.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Эдит Гамильтон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7525" y="4437063"/>
            <a:ext cx="8447088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добра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«Настя оглаживает его по затылку, и, как только маленькая ручка сестры коснется широкого затылка брата, отцовский задор покидает хозяина».</a:t>
            </a:r>
          </a:p>
        </p:txBody>
      </p:sp>
      <p:pic>
        <p:nvPicPr>
          <p:cNvPr id="11267" name="Picture 5" descr="C:\Users\русскабинет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36385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6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620713"/>
            <a:ext cx="4495800" cy="55054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</a:t>
            </a:r>
            <a:r>
              <a:rPr lang="ru-RU" sz="1800" dirty="0" smtClean="0"/>
              <a:t>  </a:t>
            </a:r>
            <a:r>
              <a:rPr lang="ru-RU" dirty="0" smtClean="0">
                <a:latin typeface="Monotype Corsiva" panose="03010101010201010101" pitchFamily="66" charset="0"/>
              </a:rPr>
              <a:t>слабая </a:t>
            </a:r>
            <a:r>
              <a:rPr lang="ru-RU" dirty="0">
                <a:latin typeface="Monotype Corsiva" panose="03010101010201010101" pitchFamily="66" charset="0"/>
              </a:rPr>
              <a:t>и </a:t>
            </a:r>
            <a:r>
              <a:rPr lang="ru-RU" dirty="0" smtClean="0">
                <a:latin typeface="Monotype Corsiva" panose="03010101010201010101" pitchFamily="66" charset="0"/>
              </a:rPr>
              <a:t>беззащитная</a:t>
            </a:r>
          </a:p>
          <a:p>
            <a:pPr marL="0" indent="0">
              <a:buFontTx/>
              <a:buNone/>
              <a:defRPr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«Маленькой и слабой почувствовала себя Золотая Курочка на высоких ножках перед этой какой-то неминучей силой погибели»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     глубоко  переживает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«…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когда из детдома эвакуированных ленинградских детей обратились в село за посильной помощью детям, Настя отдала им всю свою целебную ягоду. Тут-то вот мы, войдя в доверие девочки, узнали от нее, как мучилась она про себя за свою жадность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ru-RU" sz="2400" b="1" i="1" dirty="0" smtClean="0">
              <a:solidFill>
                <a:srgbClr val="9900FF"/>
              </a:solidFill>
            </a:endParaRPr>
          </a:p>
        </p:txBody>
      </p:sp>
      <p:pic>
        <p:nvPicPr>
          <p:cNvPr id="12291" name="Picture 5" descr="C:\Users\русскабинет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7976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Users\русскабинет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20938"/>
            <a:ext cx="266382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C:\Users\русскабинет\Desktop\images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5389563"/>
            <a:ext cx="2003425" cy="133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А.С.Пушкин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«Барышня-крестьянка» </a:t>
            </a:r>
            <a:endParaRPr lang="ru-RU" altLang="ru-RU" sz="3600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765175"/>
            <a:ext cx="5076825" cy="46799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           умная девушка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«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 помощью Насти скроила себе рубашку и сарафан, засадила за шитье всю девичью, и к вечеру все было готово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«Вдруг мелькнула ей мысль. Она тотчас передала ее Насте; обе обрадовались ей как находке и положили исполнить ее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непременно»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«Настя втайне исправляла должность почтальона. Туда приносил Алексей крупным почерком написанные письма и там же находил на синей простой бумаге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каракульки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своей любезной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316" name="Picture 5" descr="C:\Users\русскабинет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068638"/>
            <a:ext cx="37179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113" y="4832350"/>
            <a:ext cx="81153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13318" name="Picture 7" descr="C:\Users\русскабинет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60425"/>
            <a:ext cx="21605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0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113" y="4195763"/>
            <a:ext cx="81153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добра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и внушала </a:t>
            </a:r>
            <a:r>
              <a:rPr kumimoji="0" lang="ru-RU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доверие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«Лиза очень любила ее, открывала ей все свои тайны, вместе с нею обдумывала свои затеи; словом, Настя была в селе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Прилучине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лицом гораздо более значительным, нежели любая наперсница во французской трагедии»</a:t>
            </a:r>
          </a:p>
        </p:txBody>
      </p:sp>
      <p:pic>
        <p:nvPicPr>
          <p:cNvPr id="14339" name="Picture 7" descr="C:\Users\русскабинет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692150"/>
            <a:ext cx="60864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0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4762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В.Каверин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«Лёгкие шаги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» </a:t>
            </a:r>
            <a:endParaRPr lang="ru-RU" altLang="ru-RU" sz="4000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333375"/>
            <a:ext cx="5148262" cy="47513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dirty="0" smtClean="0"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сказочная Снегурочка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«Девочка была беленькая, а ресницы -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черные, и каждый раз, когда она взмахивала ими, у Петьки - ух!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-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куда-то с размаху ухало сердце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 </a:t>
            </a:r>
            <a:r>
              <a:rPr lang="ru-RU" dirty="0" smtClean="0">
                <a:latin typeface="Monotype Corsiva" panose="03010101010201010101" pitchFamily="66" charset="0"/>
              </a:rPr>
              <a:t>вежлива</a:t>
            </a:r>
            <a:r>
              <a:rPr lang="ru-RU" dirty="0">
                <a:latin typeface="Monotype Corsiva" panose="03010101010201010101" pitchFamily="66" charset="0"/>
              </a:rPr>
              <a:t>, доверчива и доброжелательна 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Петька бывал у нее почти каждый день, хотя по арифметике у него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была двойка…Они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разговаривали. Петя рассказывал Настеньке 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своих 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делах,а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она ему - о своих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endParaRPr lang="ru-RU" sz="105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2400" dirty="0"/>
              <a:t> </a:t>
            </a:r>
          </a:p>
        </p:txBody>
      </p:sp>
      <p:pic>
        <p:nvPicPr>
          <p:cNvPr id="15364" name="Picture 5" descr="C:\Users\русскабинет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15888"/>
            <a:ext cx="2011362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30543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2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altLang="ru-RU" sz="4000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765175"/>
            <a:ext cx="4859337" cy="43195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хрупкая  </a:t>
            </a:r>
            <a:r>
              <a:rPr lang="ru-RU" dirty="0">
                <a:latin typeface="Monotype Corsiva" panose="03010101010201010101" pitchFamily="66" charset="0"/>
              </a:rPr>
              <a:t>и </a:t>
            </a:r>
            <a:r>
              <a:rPr lang="ru-RU" dirty="0" smtClean="0">
                <a:latin typeface="Monotype Corsiva" panose="03010101010201010101" pitchFamily="66" charset="0"/>
              </a:rPr>
              <a:t>беззащитна</a:t>
            </a:r>
            <a:endParaRPr lang="ru-RU" dirty="0"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ru-RU" sz="2400" dirty="0">
                <a:latin typeface="Monotype Corsiva" panose="03010101010201010101" pitchFamily="66" charset="0"/>
              </a:rPr>
              <a:t> 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«Петьке было страшно дотронуться до Настеньки, но он легонько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хлопал ее по плечу и говорил: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  - Ничего, Настенька, держись!»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latin typeface="Monotype Corsiva" panose="03010101010201010101" pitchFamily="66" charset="0"/>
              </a:rPr>
              <a:t> </a:t>
            </a:r>
            <a:r>
              <a:rPr lang="ru-RU" dirty="0" smtClean="0">
                <a:latin typeface="Monotype Corsiva" panose="03010101010201010101" pitchFamily="66" charset="0"/>
              </a:rPr>
              <a:t>глубоко </a:t>
            </a:r>
            <a:r>
              <a:rPr lang="ru-RU" dirty="0">
                <a:latin typeface="Monotype Corsiva" panose="03010101010201010101" pitchFamily="66" charset="0"/>
              </a:rPr>
              <a:t>переживает 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« - Я бы положила вас за пазуху, - задумчиво сказала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девочка, - но боюсь, что там вам будет еще холоднее.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  И с ласточкой в руках она побежала дальше… легко вбежала в пекарню и сунула ему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запазуху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ласточку. А у Пекаря за пазухой, как известно, тепло,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как на Юге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ru-RU" sz="105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 marL="0" indent="0">
              <a:buFontTx/>
              <a:buNone/>
              <a:defRPr/>
            </a:pPr>
            <a:r>
              <a:rPr lang="ru-RU" sz="2400" dirty="0"/>
              <a:t> </a:t>
            </a:r>
          </a:p>
        </p:txBody>
      </p:sp>
      <p:pic>
        <p:nvPicPr>
          <p:cNvPr id="16388" name="Picture 7" descr="C:\Users\русскабинет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052513"/>
            <a:ext cx="36544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549275"/>
            <a:ext cx="4038600" cy="19446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трудолюбива</a:t>
            </a:r>
            <a:r>
              <a:rPr lang="ru-RU" sz="1600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«Натирая полы, она кружилась и пела, а застилая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кровати, учила слова»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 marL="0" indent="0">
              <a:buFontTx/>
              <a:buNone/>
              <a:defRPr/>
            </a:pPr>
            <a:r>
              <a:rPr lang="ru-RU" sz="1600" dirty="0" smtClean="0"/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мечтательна</a:t>
            </a:r>
            <a:endParaRPr lang="ru-RU" dirty="0"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«Солнце, которого она ничуть не боялась, стояло низко над полем, и Настенька изо всех сил бежала к нему среди высокой травы. Петька говорил, что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солнце закатывается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 а ей не хотелось, чтобы оно закатилось. Она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бежала, а потом взлетела и подхватила солнце как раз, когда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оно уже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легло на тонкую линию, разделявшую небо и землю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7411" name="Picture 6" descr="C:\Users\русскабинет\Desktop\353448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81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2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1563" y="260350"/>
            <a:ext cx="3671887" cy="15128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удивительная судьба «воскресает»</a:t>
            </a:r>
          </a:p>
          <a:p>
            <a:pPr marL="0" indent="0">
              <a:buFontTx/>
              <a:buNone/>
              <a:defRPr/>
            </a:pPr>
            <a:r>
              <a:rPr lang="ru-RU" sz="2400" dirty="0">
                <a:latin typeface="Monotype Corsiva" panose="03010101010201010101" pitchFamily="66" charset="0"/>
              </a:rPr>
              <a:t> 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Стесняясь, Петька обнял Настеньку и на губах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почувствовал вкус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ее слез. Как известно, у людей слезы соленые, 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у Снегурочек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- пресные, вкуса талой воды. Настенька плакала,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и слезы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становились все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солонее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. Это значило, конечно, что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она постепенно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превращается в самую обыкновенную девочку без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особых примет»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endParaRPr lang="ru-RU" altLang="ru-RU" sz="4800" b="1" i="1" dirty="0" smtClean="0">
              <a:solidFill>
                <a:srgbClr val="0033CC"/>
              </a:solidFill>
            </a:endParaRPr>
          </a:p>
        </p:txBody>
      </p:sp>
      <p:pic>
        <p:nvPicPr>
          <p:cNvPr id="18435" name="Picture 4" descr="C:\Users\русскабинет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981075"/>
            <a:ext cx="4521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9563" y="4581525"/>
            <a:ext cx="4572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"Нужна она была нам всем, вот и не растаяла…</a:t>
            </a:r>
          </a:p>
        </p:txBody>
      </p:sp>
    </p:spTree>
    <p:extLst>
      <p:ext uri="{BB962C8B-B14F-4D97-AF65-F5344CB8AC3E}">
        <p14:creationId xmlns:p14="http://schemas.microsoft.com/office/powerpoint/2010/main" val="1653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41875" y="333375"/>
            <a:ext cx="4211638" cy="3743325"/>
          </a:xfrm>
        </p:spPr>
        <p:txBody>
          <a:bodyPr/>
          <a:lstStyle/>
          <a:p>
            <a:r>
              <a:rPr lang="ru-RU" altLang="ru-RU" sz="2400" smtClean="0">
                <a:latin typeface="Monotype Corsiva" panose="03010101010201010101" pitchFamily="66" charset="0"/>
              </a:rPr>
              <a:t> широкое распространение и популярность имени и в 19, и в 20</a:t>
            </a:r>
          </a:p>
          <a:p>
            <a:r>
              <a:rPr lang="ru-RU" altLang="ru-RU" sz="2400" smtClean="0">
                <a:latin typeface="Monotype Corsiva" panose="03010101010201010101" pitchFamily="66" charset="0"/>
              </a:rPr>
              <a:t> увлеченность русским фольклором</a:t>
            </a:r>
          </a:p>
          <a:p>
            <a:r>
              <a:rPr lang="ru-RU" altLang="ru-RU" sz="2400" smtClean="0">
                <a:latin typeface="Monotype Corsiva" panose="03010101010201010101" pitchFamily="66" charset="0"/>
              </a:rPr>
              <a:t>  ярко выраженные особенности личности, которые свойственны как реальным людям, так и литературным героям</a:t>
            </a:r>
          </a:p>
          <a:p>
            <a:r>
              <a:rPr lang="ru-RU" altLang="ru-RU" sz="2400" smtClean="0">
                <a:latin typeface="Monotype Corsiva" panose="03010101010201010101" pitchFamily="66" charset="0"/>
              </a:rPr>
              <a:t> милая, кроткая, трепетная, пленяет читателей с первого взгляда и не оставляет равнодушными к своей судьбе</a:t>
            </a:r>
            <a:r>
              <a:rPr lang="ru-RU" altLang="ru-RU" sz="2400" smtClean="0"/>
              <a:t>  </a:t>
            </a:r>
            <a:r>
              <a:rPr lang="ru-RU" altLang="ru-RU" sz="2400" b="1" i="1" smtClean="0">
                <a:solidFill>
                  <a:srgbClr val="9900FF"/>
                </a:solidFill>
              </a:rPr>
              <a:t/>
            </a:r>
            <a:br>
              <a:rPr lang="ru-RU" altLang="ru-RU" sz="2400" b="1" i="1" smtClean="0">
                <a:solidFill>
                  <a:srgbClr val="9900FF"/>
                </a:solidFill>
              </a:rPr>
            </a:br>
            <a:endParaRPr lang="ru-RU" altLang="ru-RU" sz="2400" b="1" i="1" smtClean="0">
              <a:solidFill>
                <a:srgbClr val="9900FF"/>
              </a:solidFill>
            </a:endParaRPr>
          </a:p>
        </p:txBody>
      </p:sp>
      <p:pic>
        <p:nvPicPr>
          <p:cNvPr id="19459" name="Picture 5" descr="C:\Users\русскабинет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C:\Users\русскабинет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663950"/>
            <a:ext cx="3817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4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encrypted-tbn0.gstatic.com/images?q=tbn:ANd9GcTZT2jEfk2lYe4VbDb5V75AgnV6ittMsNKBjctWP2mXkl_jdNaE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0"/>
            <a:ext cx="2180376" cy="1357322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643241" y="-279020"/>
            <a:ext cx="6576959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Исследовательская                                     работа </a:t>
            </a: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с 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учениками </a:t>
            </a: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 класса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8463" y="1752313"/>
            <a:ext cx="759864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Особенности: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знакомство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основами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литературоведения, представление литературных родов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жанров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исследование вместо  заучивания  определений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2" name="Picture 5" descr="кар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15074" y="4286256"/>
            <a:ext cx="2828600" cy="235745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5" name="Picture 6" descr="https://encrypted-tbn0.gstatic.com/images?q=tbn:ANd9GcSiGe1slGR59Gp4CH9G-iujMY8hMqfOyL5XJAQjMIO9mQWTjTW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357321" cy="135732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928760" y="91180"/>
            <a:ext cx="7000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Исследовательская работа с учениками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 класса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9436" y="1335813"/>
            <a:ext cx="89297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   Значимость: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-формируется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о специфике литературы как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-вырабатывается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умение понимать художественный мир произведений различных жанров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-достигается  самостоятельность мышления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-приобретаются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навыки прогнозирования и достижения результатов в области выбранной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61637" y="359875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Факторы успешности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-добровольность </a:t>
            </a:r>
            <a:r>
              <a:rPr lang="ru-RU" sz="2400" dirty="0"/>
              <a:t>занятий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-добровольность </a:t>
            </a:r>
            <a:r>
              <a:rPr lang="ru-RU" sz="2400" dirty="0"/>
              <a:t>выбора темы </a:t>
            </a:r>
            <a:r>
              <a:rPr lang="ru-RU" sz="2400" dirty="0" smtClean="0"/>
              <a:t>учеником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-самостоятельность ученика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в </a:t>
            </a:r>
            <a:r>
              <a:rPr lang="ru-RU" sz="2400" dirty="0"/>
              <a:t>процессе проведения </a:t>
            </a:r>
            <a:r>
              <a:rPr lang="ru-RU" sz="2400" dirty="0" smtClean="0"/>
              <a:t>исследования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-</a:t>
            </a:r>
            <a:r>
              <a:rPr lang="ru-RU" sz="2400" dirty="0" smtClean="0"/>
              <a:t>осознание учеником значимости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выполняемой работы</a:t>
            </a:r>
            <a:endParaRPr lang="ru-RU" sz="2400" dirty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4" descr="https://encrypted-tbn1.gstatic.com/images?q=tbn:ANd9GcQiRYU4sr1f6Z1MqF4daQMQTLXrM4E1CHk4rqJGaw6wzf40M3D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4595431"/>
            <a:ext cx="2573527" cy="1814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5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User\Рабочий стол\Новая папка (3)\Новая папка\0_220c2_b1c3aad2_X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85938"/>
            <a:ext cx="2719388" cy="34480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C:\Documents and Settings\User\Рабочий стол\Новая папка (3)\Новая папка\0_220cc_f5de1124_X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643063"/>
            <a:ext cx="2657475" cy="3429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5" descr="C:\Documents and Settings\User\Рабочий стол\Новая папка (3)\Новая папка\nlit-30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71813"/>
            <a:ext cx="2695575" cy="34909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85852" y="214290"/>
            <a:ext cx="642942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Басня как жанр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7531030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Жанр басни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 современной литературе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u="sng" smtClean="0">
                <a:latin typeface="Arial" panose="020B0604020202020204" pitchFamily="34" charset="0"/>
                <a:cs typeface="Arial" panose="020B0604020202020204" pitchFamily="34" charset="0"/>
              </a:rPr>
              <a:t>Цель исследования </a:t>
            </a: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– определить, развивается ли жанр басни в современной русской литературе, выявить актуальность этого жанра в современном мире</a:t>
            </a:r>
          </a:p>
          <a:p>
            <a:r>
              <a:rPr lang="ru-RU" altLang="ru-RU" sz="2400" u="sng" smtClean="0">
                <a:latin typeface="Arial" panose="020B0604020202020204" pitchFamily="34" charset="0"/>
                <a:cs typeface="Arial" panose="020B0604020202020204" pitchFamily="34" charset="0"/>
              </a:rPr>
              <a:t>Задача исследования </a:t>
            </a: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– проследить историю развития жанра басни, раскрыть особенности жанра, познакомиться с творчеством современных баснописцев</a:t>
            </a:r>
          </a:p>
          <a:p>
            <a:r>
              <a:rPr lang="ru-RU" altLang="ru-RU" sz="2400" u="sng" smtClean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 </a:t>
            </a: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– басенный жанр</a:t>
            </a:r>
          </a:p>
          <a:p>
            <a:r>
              <a:rPr lang="ru-RU" altLang="ru-RU" sz="2400" u="sng" smtClean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 </a:t>
            </a: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– творчество современных баснописцев</a:t>
            </a:r>
          </a:p>
        </p:txBody>
      </p:sp>
    </p:spTree>
    <p:extLst>
      <p:ext uri="{BB962C8B-B14F-4D97-AF65-F5344CB8AC3E}">
        <p14:creationId xmlns:p14="http://schemas.microsoft.com/office/powerpoint/2010/main" val="39854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5500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sng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Жанр басни в </a:t>
            </a:r>
            <a:r>
              <a:rPr kumimoji="0" lang="en-US" altLang="ru-RU" sz="3200" b="0" i="0" u="sng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XX </a:t>
            </a:r>
            <a:r>
              <a:rPr kumimoji="0" lang="ru-RU" altLang="ru-RU" sz="3200" b="0" i="0" u="sng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веке…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143000" y="57864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С.В. Михалков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286250" y="785813"/>
            <a:ext cx="4572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Грибы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Рос Яркий Мухомор среди лесной полянки.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Бросался всем в глаза его нахальный вид: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Смотрите на меня! Заметней нет поганки!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Как я красив! Красив и ядовит!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А Белый Гриб в тени под ёлочкой молчал.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 потому его никто не замечал…  </a:t>
            </a:r>
          </a:p>
        </p:txBody>
      </p:sp>
      <p:pic>
        <p:nvPicPr>
          <p:cNvPr id="7173" name="Picture 5" descr="48030431_1251371074_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3552825" cy="48244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30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5149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sng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Жанр басни в </a:t>
            </a:r>
            <a:r>
              <a:rPr kumimoji="0" lang="en-US" altLang="ru-RU" sz="3200" b="0" i="0" u="sng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XXI </a:t>
            </a:r>
            <a:r>
              <a:rPr kumimoji="0" lang="ru-RU" altLang="ru-RU" sz="3200" b="0" i="0" u="sng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веке…</a:t>
            </a:r>
          </a:p>
        </p:txBody>
      </p:sp>
      <p:pic>
        <p:nvPicPr>
          <p:cNvPr id="8195" name="Picture 6" descr="C:\Users\русскабинет\Desktop\Без названия (3)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722313"/>
            <a:ext cx="25622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C:\Users\русскабинет\Desktop\Без названия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387475"/>
            <a:ext cx="3240087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2717800" y="3675063"/>
            <a:ext cx="246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Владислав Маленко</a:t>
            </a: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368300" y="3305175"/>
            <a:ext cx="2312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Олеся Емельянова</a:t>
            </a:r>
          </a:p>
        </p:txBody>
      </p:sp>
      <p:pic>
        <p:nvPicPr>
          <p:cNvPr id="8199" name="Picture 8" descr="C:\Users\русскабинет\Desktop\Без названия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39988"/>
            <a:ext cx="27289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12"/>
          <p:cNvSpPr>
            <a:spLocks noChangeArrowheads="1"/>
          </p:cNvSpPr>
          <p:nvPr/>
        </p:nvSpPr>
        <p:spPr bwMode="auto">
          <a:xfrm>
            <a:off x="6611938" y="4487863"/>
            <a:ext cx="2130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Дмитрий Быков</a:t>
            </a:r>
          </a:p>
        </p:txBody>
      </p:sp>
      <p:pic>
        <p:nvPicPr>
          <p:cNvPr id="8201" name="Picture 9" descr="C:\Users\русскабинет\Desktop\u_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4365625"/>
            <a:ext cx="20335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Прямоугольник 4"/>
          <p:cNvSpPr>
            <a:spLocks noChangeArrowheads="1"/>
          </p:cNvSpPr>
          <p:nvPr/>
        </p:nvSpPr>
        <p:spPr bwMode="auto">
          <a:xfrm>
            <a:off x="2486025" y="6092825"/>
            <a:ext cx="2176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Геннадий Дубров</a:t>
            </a:r>
          </a:p>
        </p:txBody>
      </p:sp>
    </p:spTree>
    <p:extLst>
      <p:ext uri="{BB962C8B-B14F-4D97-AF65-F5344CB8AC3E}">
        <p14:creationId xmlns:p14="http://schemas.microsoft.com/office/powerpoint/2010/main" val="4153739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-15875" y="2725738"/>
            <a:ext cx="2160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Олеся Емельянова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203575" y="3201988"/>
            <a:ext cx="5688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4327525" y="79375"/>
            <a:ext cx="4572000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Львёнок и шакалы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(басня в стихах)</a:t>
            </a:r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Давным-давно саванной правил лев –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Его был грозен рык и страшен гнев,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 истребив бандитов-браконьеров,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Он многим поколеньям стал примером.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Все звери имя славили его,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 лишь шакалы ныли: «Что с того,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Что браконьеров он порвал на части?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Быть может с ними нам бы было счастье?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Да этот лев-тиран, что съел людей, –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Чудовищный невиданный злодей!»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 вот однажды их услышал львенок –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Малыш, что только вышел из пеленок,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 начал клевету ту повторять: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«Тот лев плохой! Его все хвалят зря!»...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Но мама-львица львенку так сказала: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«Нет хуже и подлее тех шакалов!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Чуть подрастешь и это сам поймешь.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 помни, коль великое клянешь,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Клевещешь на него, хоть словом малым,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Ты сам в тот миг становишься шакалом!»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Чужие зависть, ложь и клевета</a:t>
            </a:r>
            <a:b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Пускай не осквернят твои уста</a:t>
            </a:r>
          </a:p>
        </p:txBody>
      </p:sp>
      <p:pic>
        <p:nvPicPr>
          <p:cNvPr id="9221" name="Picture 5" descr="C:\Users\русскабинет\Desktop\Без названи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913"/>
            <a:ext cx="18049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7" descr="ÐÐ°ÑÑÐ¸Ð½ÐºÐ¸ Ð¿Ð¾ Ð·Ð°Ð¿ÑÐ¾ÑÑ Ð»ÑÐ²ÐµÐ½Ð¾Ðº Ð¸ ÑÐ°ÐºÐ°Ð»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223" name="Picture 8" descr="C:\Users\русскабинет\Desktop\1323113399_article-2068202-0efecf5200000578-893_964x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678238"/>
            <a:ext cx="401796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575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t>Закомплексованный жираф           </a:t>
            </a:r>
            <a:endParaRPr lang="ru-RU" altLang="ru-RU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Жираф стеснялся длинной шеи,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И, чтоб в толпе не выделяться,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По специальной он траншее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Мог целый день передвигаться.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Его к психологу водили.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Лечили методом конкретным.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А он писал в дневник «Родили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Меня уродом несусветным!»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От возмущенья хорошея,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Бывало весь он изогнётся: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«Вон, бегемот вообще без шеи!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Как хорошо ему живётся!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Мне ж так успела опостылить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Дурная шея, что я смело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Готов давно её намылить,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smtClean="0"/>
              <a:t>Залезть в петлю и … кончить дело!»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600" smtClean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1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2" descr="C:\Users\русскабинет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2411413"/>
            <a:ext cx="34909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6443663" y="4724400"/>
            <a:ext cx="250507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Владислав Маленко</a:t>
            </a:r>
          </a:p>
        </p:txBody>
      </p:sp>
      <p:pic>
        <p:nvPicPr>
          <p:cNvPr id="10245" name="Picture 3" descr="C:\Users\русскабинет\Desktop\3257309439_669f2f3a7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2713"/>
            <a:ext cx="3694113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0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Верёвку крепкую приметил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Представил строчки в некрологе.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в этот миг случайно встретил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Коня, что плакал у дороги.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в центре пальмовой аллеи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Жирафу конь шепнул тоскливо: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«Твоей завидую я шее!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Ну, до чего ж она красива!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что там я! Смекнули все мы –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Олени, львы, бизоны, кони,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Плюешь ты с шеи на проблемы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с той высокой колокольни!</a:t>
            </a:r>
          </a:p>
          <a:p>
            <a:pPr marL="0" indent="0">
              <a:buFont typeface="Arial" charset="0"/>
              <a:buNone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стать сама, краса и сила!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Свезло таким тебе родиться!»-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Сказал гнедой и прочь уныло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Побрел от нашего счастливца.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11267" name="Picture 2" descr="C:\Users\русскабинет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16113"/>
            <a:ext cx="33845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Users\русскабинет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813"/>
            <a:ext cx="4129087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2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6287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  тот как будто залоснился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похвалы и ,вскинув морду,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Весь подсобрался, распрямился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зашагал легко и бодро.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 в дневнике оставил запись.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 ей закончу этот комикс: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 Мне помогла чужая зависть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Преодолеть дурацкий комплекс!»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12291" name="Picture 2" descr="C:\Users\русскабинет\Deskto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15888"/>
            <a:ext cx="464343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русскабинет\Desktop\happy-giraffe-vector-eps-25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4724400"/>
            <a:ext cx="1955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5075" y="260350"/>
            <a:ext cx="5260975" cy="597693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басня видоизменилась, но её структура и смысловая идея – показать человеческие пороки посредством аллегории -  остались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прежними</a:t>
            </a:r>
          </a:p>
          <a:p>
            <a:pPr>
              <a:buFont typeface="Arial" charset="0"/>
              <a:buChar char="•"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настоящее время жанр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басни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утратил свою популярность по сравнению с 18 – 19 веками, где он достиг своего расцвета, но актуальности не утратил и вряд ли утратит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будущем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13315" name="Picture 3" descr="C:\Users\русскабинет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36671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русскабинет\Desktop\novosti-2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213100"/>
            <a:ext cx="3455988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Особенности: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-учёт читательских интересов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возрастных особенностей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-чтение  приключенческой, фантастической литературы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игровая форма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29623"/>
            <a:ext cx="728664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Исследовательская </a:t>
            </a:r>
            <a:r>
              <a:rPr lang="ru-RU" sz="3200" dirty="0">
                <a:latin typeface="Arial" pitchFamily="34" charset="0"/>
                <a:ea typeface="Calibri" pitchFamily="34" charset="0"/>
                <a:cs typeface="Arial" pitchFamily="34" charset="0"/>
              </a:rPr>
              <a:t>работа с учениками 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 класса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4" descr="https://encrypted-tbn1.gstatic.com/images?q=tbn:ANd9GcRaKnMsqallb6aW1ikjk0y_cphmVDPSRtc2qgItSA7RpPXtGFFM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0272" y="4500570"/>
            <a:ext cx="2952754" cy="2143128"/>
          </a:xfrm>
          <a:prstGeom prst="rect">
            <a:avLst/>
          </a:prstGeom>
          <a:noFill/>
        </p:spPr>
      </p:pic>
      <p:pic>
        <p:nvPicPr>
          <p:cNvPr id="10" name="Picture 20" descr="https://encrypted-tbn0.gstatic.com/images?q=tbn:ANd9GcRrg9wwtEhqhhxfxZlKT2Nwqq9qLaTMQ2IorsheQSWYB-hAUC8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781175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5" name="Picture 6" descr="https://encrypted-tbn0.gstatic.com/images?q=tbn:ANd9GcSiGe1slGR59Gp4CH9G-iujMY8hMqfOyL5XJAQjMIO9mQWTjTW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357321" cy="135732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947840" y="91180"/>
            <a:ext cx="69818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Исследовательская работа с учениками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 класса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3341" y="1017614"/>
            <a:ext cx="892971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-исследовательская работа как продолжение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учебной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-поддерживание интереса к собственной личности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окружающим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людям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95018"/>
            <a:ext cx="6383165" cy="226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1">
              <a:srgbClr val="FFFF66"/>
            </a:gs>
            <a:gs pos="100000">
              <a:srgbClr val="C4BC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" y="838200"/>
            <a:ext cx="5889625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 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Речевой портрет осла в мультипликационном фильме «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Шрек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Научно-исследовательская работа</a:t>
            </a:r>
          </a:p>
        </p:txBody>
      </p:sp>
      <p:pic>
        <p:nvPicPr>
          <p:cNvPr id="2051" name="Picture 8" descr="C:\Users\русскабинет\Desktop\220px-Shr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29882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2766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6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1">
              <a:srgbClr val="FFFF66"/>
            </a:gs>
            <a:gs pos="100000">
              <a:srgbClr val="C4BC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9" descr="#u2edd80da61s#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557713"/>
            <a:ext cx="1028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3" descr="9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943475"/>
            <a:ext cx="12954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228600" y="457200"/>
            <a:ext cx="845502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Цель исследования -   </a:t>
            </a: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изучить речевой портрет осла из мультипликационного фильма «Шрек» и ответить на вопрос «Какую роль  играет речевая характеристика  при создании образа  этого героя, имеющего большой успех у зрителей»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Задача исследования – </a:t>
            </a: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просмотреть анимационный фильм «Шрек», проанализировать речь осла, выявить её особенности и определить роль речевой характеристикки при создании образа героя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Объект исследования </a:t>
            </a: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анимационный фильм «Шрек»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Предмет исследования</a:t>
            </a: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речевой портрет осла в фильме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523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1">
              <a:srgbClr val="FFFF66"/>
            </a:gs>
            <a:gs pos="100000">
              <a:srgbClr val="C4BC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3850"/>
            <a:ext cx="31242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810000" y="4572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«А ты клёвый!... Как ты их шуганул! Я балдею! Отпад! Это что-то с чем-то! Нет слов!»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810000" y="2173288"/>
            <a:ext cx="4724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«Иногда трескай тик – так ,- говорит он Шреку,- а то из пасти смердит»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«Дай – ка мне эту каменюку в форме твоей башки»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141788"/>
            <a:ext cx="338137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735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1">
              <a:srgbClr val="FFFF66"/>
            </a:gs>
            <a:gs pos="100000">
              <a:srgbClr val="C4BC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152400" y="533400"/>
            <a:ext cx="55626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«Ну и дыра! Какой дурак поселился здесь?»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«Какая прелесть! Просто чудо! У тебя тонкий вкус! Это не безличная массовая застройка! Хороший валун, ну очень живописный!»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«Ты не слишком радушен»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«Я тоже ценю уединение, а то липнут, как пиявки…»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32004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02063"/>
            <a:ext cx="3155950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04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1">
              <a:srgbClr val="FFFF66"/>
            </a:gs>
            <a:gs pos="100000">
              <a:srgbClr val="C4BC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3352800" y="1219200"/>
            <a:ext cx="57308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«Какие зубки! Белые сверкающие клычки! Наверное, часто слышишь такое перед едой! Завораживающая улыбка! И дыхание свежее, мятное. Отбеливающая паста «Утро»? Ты излучаешь жгучее обаяния»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«Это всё мой животный магнетизм», так он объясняет привязанность к нему драконихи.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8289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88620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923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1">
              <a:srgbClr val="FFFF66"/>
            </a:gs>
            <a:gs pos="100000">
              <a:srgbClr val="C4BC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155575" y="336550"/>
            <a:ext cx="5940425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«Может, это премия?» - говорит он о попытке принцессы Фионы поцеловать Шрека.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«Здесь слишком роскошно , вряд ли устроит принцессу»,- так описывает он тесную пещеру, в которой вынуждены переночевать герои.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«Слюнки текут»,-говорит он, вспоминая вкус мороженого.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«Держу пари, у него комплексы»,-  заявляет осёл при виде при виде огромного замка карлика лорда Фуркуада.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«Я тебя раскусил!»,- обращается он к Фионе, думая, что знает причину её волнения.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«Вот и расставлены точки над и»,- говорит персонаж, чувствуя взаимную симпатию Шрека и Фионы.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338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AutoShape 9" descr="Картинки по запросу замок фарку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1" name="AutoShape 11" descr="Картинки по запросу замок фаркуад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AutoShape 13" descr="Картинки по запросу замок фаркуада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223" name="Picture 14" descr="C:\Users\русскабинет\Desktop\x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2209800"/>
            <a:ext cx="30067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5" descr="C:\Users\русскабинет\Desktop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46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1">
              <a:srgbClr val="FFFF66"/>
            </a:gs>
            <a:gs pos="100000">
              <a:srgbClr val="C4BC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4829-origi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5600"/>
            <a:ext cx="152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33400" y="990600"/>
            <a:ext cx="6324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Вот одна из его песен о дружбе: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 Ведь я один как перст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Я в целом мире брошен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Уж лучше в тёмный лес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Чем всё пахать как лошадь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Как же нужен мне друг»</a:t>
            </a:r>
          </a:p>
        </p:txBody>
      </p:sp>
      <p:pic>
        <p:nvPicPr>
          <p:cNvPr id="10244" name="Picture 6" descr="C:\Users\русскабинет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44888"/>
            <a:ext cx="4638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 descr="4829-origi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1313"/>
            <a:ext cx="15240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4829-origi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3713"/>
            <a:ext cx="15240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4829-origi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6113"/>
            <a:ext cx="15240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6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1">
              <a:srgbClr val="FFFF66"/>
            </a:gs>
            <a:gs pos="100000">
              <a:srgbClr val="C4BC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490538" y="541338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«Лишь друг скажет правду, хоть и горькую»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«Ты есть то, что ты ешь»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«Наши страхи написаны у нас на лбу»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«Опасаться дракона – не значит быть трусом»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«Зачем дар речи при таких секретах?»</a:t>
            </a:r>
          </a:p>
        </p:txBody>
      </p:sp>
      <p:pic>
        <p:nvPicPr>
          <p:cNvPr id="11267" name="Picture 6" descr="C:\Users\русскабинет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0339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686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1">
              <a:srgbClr val="FFFF66"/>
            </a:gs>
            <a:gs pos="100000">
              <a:srgbClr val="C4BC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533400" y="762000"/>
            <a:ext cx="4572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«Испытывать страх – нормальная реакция на незнакомую обстановку, к тому же довольно рискованную. Если дракон пышет огнём и жрёт рыцарей , то опасаться его – не значит быть трусом. Я-то знаю, что я не трус!»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«Ты знаешь, отчего стена? Ты просто не хочешь подпускать к себе окружающих. Ставишь блоки? В чём твоя проблема? Что ты имеешь против мира?»</a:t>
            </a:r>
          </a:p>
        </p:txBody>
      </p:sp>
      <p:pic>
        <p:nvPicPr>
          <p:cNvPr id="12291" name="Picture 5" descr="C:\Users\русскабинет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3733800"/>
            <a:ext cx="39576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Users\русскабинет\Desktop\images (2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874963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37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1">
              <a:srgbClr val="FFFF66"/>
            </a:gs>
            <a:gs pos="100000">
              <a:srgbClr val="C4BC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52400" y="2543175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«Ты её упустишь!», говорит он троллю, уговаривая его помещать свадьбе Фионы и Фуркуада</a:t>
            </a:r>
          </a:p>
        </p:txBody>
      </p:sp>
      <p:pic>
        <p:nvPicPr>
          <p:cNvPr id="13315" name="Picture 7" descr="C:\Users\русскабинет\Desktop\shrek-i-fi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68675"/>
            <a:ext cx="3789363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C:\Users\русскабинет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86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C:\Users\русскабинет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749425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5913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696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993063" cy="2520950"/>
          </a:xfrm>
        </p:spPr>
        <p:txBody>
          <a:bodyPr/>
          <a:lstStyle/>
          <a:p>
            <a:pPr eaLnBrk="1" hangingPunct="1"/>
            <a:r>
              <a:rPr lang="ru-RU" altLang="ru-RU" sz="6000" b="1" i="1" smtClean="0">
                <a:solidFill>
                  <a:srgbClr val="0033CC"/>
                </a:solidFill>
                <a:latin typeface="Monotype Corsiva" panose="03010101010201010101" pitchFamily="66" charset="0"/>
              </a:rPr>
              <a:t>Моё имя в литературе</a:t>
            </a:r>
            <a:r>
              <a:rPr lang="ru-RU" altLang="ru-RU" sz="6600" b="1" i="1" smtClean="0">
                <a:solidFill>
                  <a:srgbClr val="0033CC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6600" b="1" i="1" smtClean="0">
                <a:solidFill>
                  <a:srgbClr val="0033CC"/>
                </a:solidFill>
                <a:latin typeface="Monotype Corsiva" panose="03010101010201010101" pitchFamily="66" charset="0"/>
              </a:rPr>
            </a:br>
            <a:r>
              <a:rPr lang="ru-RU" altLang="ru-RU" sz="2800" b="1" i="1" smtClean="0">
                <a:solidFill>
                  <a:srgbClr val="0033CC"/>
                </a:solidFill>
                <a:latin typeface="Monotype Corsiva" panose="03010101010201010101" pitchFamily="66" charset="0"/>
              </a:rPr>
              <a:t>научно – исследовательская работа</a:t>
            </a:r>
            <a:endParaRPr lang="ru-RU" altLang="ru-RU" sz="6600" b="1" i="1" smtClean="0">
              <a:solidFill>
                <a:srgbClr val="0033CC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1" name="Picture 9" descr="C:\Users\русскабинет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51546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2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1">
              <a:srgbClr val="FFFF66"/>
            </a:gs>
            <a:gs pos="100000">
              <a:srgbClr val="C4BC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русскабинет\Desktop\images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200400"/>
            <a:ext cx="3681412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C:\Users\русскабинет\Desktop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457200"/>
            <a:ext cx="2814637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166688" y="457200"/>
            <a:ext cx="394811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образ говорящего осла с присущими ему речевыми особенностями</a:t>
            </a: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делает мультфильм своеобразным и незабываемым.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Он – изюминка сюжета и позитивный образ, перед обаянием и харизмой которого устоять невозможно, даже огромному дракону</a:t>
            </a:r>
          </a:p>
        </p:txBody>
      </p:sp>
    </p:spTree>
    <p:extLst>
      <p:ext uri="{BB962C8B-B14F-4D97-AF65-F5344CB8AC3E}">
        <p14:creationId xmlns:p14="http://schemas.microsoft.com/office/powerpoint/2010/main" val="2397835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sz="2800" smtClean="0">
                <a:latin typeface="Arial" pitchFamily="34" charset="0"/>
                <a:cs typeface="Arial" pitchFamily="34" charset="0"/>
              </a:rPr>
              <a:t>Значимость: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-развитие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речи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-формирование умения вести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беседу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вступать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дискуссии,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отстаивать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свою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точку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зрения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глубинное понимание, а не просто знание материала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овладение методами научного познания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наличие творческой деятельности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-1154"/>
            <a:ext cx="72866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Исследовательская </a:t>
            </a: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работа с учениками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 класса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8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477398" cy="1816698"/>
          </a:xfrm>
          <a:prstGeom prst="rect">
            <a:avLst/>
          </a:prstGeom>
          <a:noFill/>
        </p:spPr>
      </p:pic>
      <p:pic>
        <p:nvPicPr>
          <p:cNvPr id="8" name="Picture 18" descr="https://encrypted-tbn2.gstatic.com/images?q=tbn:ANd9GcQIEVL_958GaZzUE39eiBofPahmVB3aM4S_cMyDN6m-bDGcSA9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3717032"/>
            <a:ext cx="2619375" cy="1743076"/>
          </a:xfrm>
          <a:prstGeom prst="rect">
            <a:avLst/>
          </a:prstGeom>
          <a:noFill/>
        </p:spPr>
      </p:pic>
      <p:pic>
        <p:nvPicPr>
          <p:cNvPr id="14" name="Picture 22" descr="https://encrypted-tbn3.gstatic.com/images?q=tbn:ANd9GcRB8lpSUwtQ6w6a84IoBH7hi_aXIyMyFH-So77JRL7NQD1vIWD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172074"/>
            <a:ext cx="2705100" cy="1685926"/>
          </a:xfrm>
          <a:prstGeom prst="rect">
            <a:avLst/>
          </a:prstGeom>
          <a:noFill/>
        </p:spPr>
      </p:pic>
      <p:pic>
        <p:nvPicPr>
          <p:cNvPr id="15" name="Picture 22" descr="https://encrypted-tbn3.gstatic.com/images?q=tbn:ANd9GcRB8lpSUwtQ6w6a84IoBH7hi_aXIyMyFH-So77JRL7NQD1vIWD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929198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787900" y="117475"/>
            <a:ext cx="4356100" cy="32400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u="sng" dirty="0" smtClean="0">
                <a:latin typeface="Monotype Corsiva" panose="03010101010201010101" pitchFamily="66" charset="0"/>
              </a:rPr>
              <a:t>Цель исследования</a:t>
            </a:r>
            <a:r>
              <a:rPr lang="ru-RU" sz="2000" dirty="0" smtClean="0">
                <a:latin typeface="Monotype Corsiva" panose="03010101010201010101" pitchFamily="66" charset="0"/>
              </a:rPr>
              <a:t> – проследить,  популярно ли имя Анастасия в разных его формах в произведениях русских писателей, изученных на уроках литературы в 5 классе, накладывает ли это имя отпечаток на характер и поступки героини</a:t>
            </a:r>
          </a:p>
          <a:p>
            <a:pPr>
              <a:defRPr/>
            </a:pPr>
            <a:endParaRPr lang="ru-RU" sz="1800" dirty="0"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ru-RU" sz="1800" u="sng" dirty="0">
                <a:latin typeface="Monotype Corsiva" panose="03010101010201010101" pitchFamily="66" charset="0"/>
              </a:rPr>
              <a:t>Задача исследования</a:t>
            </a:r>
            <a:r>
              <a:rPr lang="ru-RU" sz="1800" dirty="0">
                <a:latin typeface="Monotype Corsiva" panose="03010101010201010101" pitchFamily="66" charset="0"/>
              </a:rPr>
              <a:t> – изучить произведения русских писателей, изученных в 5 классе, проанализировать частотность использования в них </a:t>
            </a:r>
            <a:r>
              <a:rPr lang="ru-RU" sz="1800" dirty="0" smtClean="0">
                <a:latin typeface="Monotype Corsiva" panose="03010101010201010101" pitchFamily="66" charset="0"/>
              </a:rPr>
              <a:t>имени </a:t>
            </a:r>
            <a:r>
              <a:rPr lang="ru-RU" sz="1800" dirty="0">
                <a:latin typeface="Monotype Corsiva" panose="03010101010201010101" pitchFamily="66" charset="0"/>
              </a:rPr>
              <a:t>Анастасия в разных его формах, определить, влияет ли выбор имени героини на её характер и </a:t>
            </a:r>
            <a:r>
              <a:rPr lang="ru-RU" sz="1800" dirty="0" smtClean="0">
                <a:latin typeface="Monotype Corsiva" panose="03010101010201010101" pitchFamily="66" charset="0"/>
              </a:rPr>
              <a:t>поступки</a:t>
            </a:r>
          </a:p>
          <a:p>
            <a:pPr marL="0" indent="0">
              <a:buFontTx/>
              <a:buNone/>
              <a:defRPr/>
            </a:pPr>
            <a:endParaRPr lang="ru-RU" sz="1800" dirty="0"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ru-RU" sz="1800" u="sng" dirty="0" smtClean="0">
                <a:latin typeface="Monotype Corsiva" panose="03010101010201010101" pitchFamily="66" charset="0"/>
              </a:rPr>
              <a:t>Объект </a:t>
            </a:r>
            <a:r>
              <a:rPr lang="ru-RU" sz="1800" u="sng" dirty="0">
                <a:latin typeface="Monotype Corsiva" panose="03010101010201010101" pitchFamily="66" charset="0"/>
              </a:rPr>
              <a:t>исследования – </a:t>
            </a:r>
            <a:r>
              <a:rPr lang="ru-RU" sz="1800" dirty="0">
                <a:latin typeface="Monotype Corsiva" panose="03010101010201010101" pitchFamily="66" charset="0"/>
              </a:rPr>
              <a:t>произведения русских </a:t>
            </a:r>
            <a:r>
              <a:rPr lang="ru-RU" sz="1800" dirty="0" smtClean="0">
                <a:latin typeface="Monotype Corsiva" panose="03010101010201010101" pitchFamily="66" charset="0"/>
              </a:rPr>
              <a:t>писателе-классиков</a:t>
            </a:r>
            <a:r>
              <a:rPr lang="ru-RU" sz="1800" dirty="0">
                <a:latin typeface="Monotype Corsiva" panose="03010101010201010101" pitchFamily="66" charset="0"/>
              </a:rPr>
              <a:t>, изученные в 5 </a:t>
            </a:r>
            <a:r>
              <a:rPr lang="ru-RU" sz="1800" dirty="0" smtClean="0">
                <a:latin typeface="Monotype Corsiva" panose="03010101010201010101" pitchFamily="66" charset="0"/>
              </a:rPr>
              <a:t>классе</a:t>
            </a:r>
          </a:p>
          <a:p>
            <a:pPr marL="0" indent="0">
              <a:buFontTx/>
              <a:buNone/>
              <a:defRPr/>
            </a:pPr>
            <a:endParaRPr lang="ru-RU" sz="1800" dirty="0"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ru-RU" sz="1800" u="sng" dirty="0">
                <a:latin typeface="Monotype Corsiva" panose="03010101010201010101" pitchFamily="66" charset="0"/>
              </a:rPr>
              <a:t>Предмет исследования </a:t>
            </a:r>
            <a:r>
              <a:rPr lang="ru-RU" sz="1800" dirty="0">
                <a:latin typeface="Monotype Corsiva" panose="03010101010201010101" pitchFamily="66" charset="0"/>
              </a:rPr>
              <a:t>-  частотность использования имени Анастасия, характеристика героинь </a:t>
            </a:r>
            <a:r>
              <a:rPr lang="ru-RU" sz="1800" dirty="0" smtClean="0">
                <a:latin typeface="Monotype Corsiva" panose="03010101010201010101" pitchFamily="66" charset="0"/>
              </a:rPr>
              <a:t>произведений</a:t>
            </a:r>
            <a:endParaRPr lang="ru-RU" sz="1800" dirty="0">
              <a:latin typeface="Monotype Corsiva" panose="03010101010201010101" pitchFamily="66" charset="0"/>
            </a:endParaRPr>
          </a:p>
        </p:txBody>
      </p:sp>
      <p:pic>
        <p:nvPicPr>
          <p:cNvPr id="5123" name="Picture 6" descr="C:\Users\русскабинет\Desktop\1015001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6850"/>
            <a:ext cx="47688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C:\Users\русскабинет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836613"/>
            <a:ext cx="3432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20542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5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русскабинет\Desktop\nastka-znachenie-im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279278" cy="3205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3567113" y="115888"/>
            <a:ext cx="572135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 переводе с греческого «воскресшая, возрождённая»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обладает доброжелательным характером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красива, умна,  добра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очень доверчива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мечтательница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всегда сильно и глубоко переживает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обладает хорошо развитой интуицией</a:t>
            </a:r>
          </a:p>
        </p:txBody>
      </p:sp>
    </p:spTree>
    <p:extLst>
      <p:ext uri="{BB962C8B-B14F-4D97-AF65-F5344CB8AC3E}">
        <p14:creationId xmlns:p14="http://schemas.microsoft.com/office/powerpoint/2010/main" val="24805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-227013"/>
            <a:ext cx="5845175" cy="316865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М.Пришвин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«Кладовая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солнца»</a:t>
            </a:r>
          </a:p>
          <a:p>
            <a:pPr eaLnBrk="1" hangingPunct="1">
              <a:buFontTx/>
              <a:buNone/>
              <a:defRPr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eaLnBrk="1" hangingPunct="1">
              <a:buFontTx/>
              <a:buNone/>
              <a:defRPr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  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А.С.Пушкин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«Барышня – крестьянка»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В.Каверин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«Лёгкие шаги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» </a:t>
            </a:r>
            <a:endParaRPr lang="ru-RU" altLang="ru-RU" sz="2800" b="1" i="1" dirty="0" smtClean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eaLnBrk="1" hangingPunct="1">
              <a:defRPr/>
            </a:pPr>
            <a:endParaRPr lang="ru-RU" altLang="ru-RU" sz="4400" b="1" i="1" dirty="0" smtClean="0">
              <a:solidFill>
                <a:srgbClr val="0000FF"/>
              </a:solidFill>
            </a:endParaRPr>
          </a:p>
        </p:txBody>
      </p:sp>
      <p:pic>
        <p:nvPicPr>
          <p:cNvPr id="8195" name="Picture 4" descr="C:\Users\русскабинет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:\Users\русскабинет\Desktop\14316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25034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C:\Users\русскабинет\Desktop\1387048460_img4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54413"/>
            <a:ext cx="37004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002588" cy="7191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М.Пришвин</a:t>
            </a:r>
            <a:r>
              <a:rPr lang="ru-RU" alt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«Кладовая солнца»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341438"/>
            <a:ext cx="3708400" cy="2951162"/>
          </a:xfrm>
        </p:spPr>
        <p:txBody>
          <a:bodyPr/>
          <a:lstStyle/>
          <a:p>
            <a:r>
              <a:rPr lang="ru-RU" altLang="ru-RU" smtClean="0">
                <a:latin typeface="Monotype Corsiva" panose="03010101010201010101" pitchFamily="66" charset="0"/>
              </a:rPr>
              <a:t>умная и доброжелательная девочка</a:t>
            </a:r>
          </a:p>
          <a:p>
            <a:r>
              <a:rPr lang="ru-RU" altLang="ru-RU" smtClean="0">
                <a:latin typeface="Monotype Corsiva" panose="03010101010201010101" pitchFamily="66" charset="0"/>
              </a:rPr>
              <a:t> сказочная прелесть </a:t>
            </a:r>
          </a:p>
        </p:txBody>
      </p:sp>
      <p:pic>
        <p:nvPicPr>
          <p:cNvPr id="9220" name="Picture 5" descr="C:\Users\русскабинет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3213" y="1268413"/>
            <a:ext cx="3986212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288" y="4365625"/>
            <a:ext cx="7993062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«Настя была как золотая курочка на высоких ногах. Волосы у нее, ни темные, ни светлые, отливали золотом, веснушки по всему лицу были крупные, как золотые монетки, и частые, и тесно им было, и лезли они во все стороны. Только носик один был чистенький и глядел вверх попугайчиком»</a:t>
            </a:r>
          </a:p>
        </p:txBody>
      </p:sp>
      <p:pic>
        <p:nvPicPr>
          <p:cNvPr id="9222" name="Picture 6" descr="C:\Users\русскабинет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170338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4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476250"/>
            <a:ext cx="5040313" cy="33845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3600" dirty="0" smtClean="0">
                <a:latin typeface="Monotype Corsiva" panose="03010101010201010101" pitchFamily="66" charset="0"/>
              </a:rPr>
              <a:t>трудолюбива</a:t>
            </a:r>
            <a:r>
              <a:rPr lang="ru-RU" sz="1600" dirty="0" smtClean="0"/>
              <a:t> </a:t>
            </a:r>
            <a:endParaRPr lang="ru-RU" sz="1600" dirty="0"/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«Их носики можно было видеть на колхозных полях, на лугах, на скотном дворе, на собраниях, в противотанковых рвах: носики такие задорные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«Настя вставала далеко до солнца, в предрассветный час, по трубе пастуха. С хворостиной в руке выгоняла она свое любимое стадо и катилась обратно в избу. Не ложась уже больше спать, она растопляла печь, чистила картошку, заправляла обед и так хлопотала по хозяйству до ночи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marL="0" indent="0">
              <a:buFontTx/>
              <a:buNone/>
              <a:defRPr/>
            </a:pPr>
            <a:endParaRPr lang="ru-RU" sz="1200" dirty="0" smtClean="0"/>
          </a:p>
        </p:txBody>
      </p:sp>
      <p:pic>
        <p:nvPicPr>
          <p:cNvPr id="10243" name="Picture 5" descr="C:\Users\русскабинет\Desktop\images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04813"/>
            <a:ext cx="3563938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1100</TotalTime>
  <Words>1626</Words>
  <Application>Microsoft Office PowerPoint</Application>
  <PresentationFormat>Экран (4:3)</PresentationFormat>
  <Paragraphs>274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Arial</vt:lpstr>
      <vt:lpstr>Calibri</vt:lpstr>
      <vt:lpstr>Comic Sans MS</vt:lpstr>
      <vt:lpstr>Franklin Gothic Book</vt:lpstr>
      <vt:lpstr>Franklin Gothic Medium</vt:lpstr>
      <vt:lpstr>Monotype Corsiva</vt:lpstr>
      <vt:lpstr>Wingdings 2</vt:lpstr>
      <vt:lpstr>Трек</vt:lpstr>
      <vt:lpstr>Оформление по умолчанию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Моё имя в литературе научно – исследовательская работа</vt:lpstr>
      <vt:lpstr>Презентация PowerPoint</vt:lpstr>
      <vt:lpstr>Презентация PowerPoint</vt:lpstr>
      <vt:lpstr>Презентация PowerPoint</vt:lpstr>
      <vt:lpstr>М.Пришвин «Кладовая солнца»</vt:lpstr>
      <vt:lpstr>Презентация PowerPoint</vt:lpstr>
      <vt:lpstr>Презентация PowerPoint</vt:lpstr>
      <vt:lpstr>Презентация PowerPoint</vt:lpstr>
      <vt:lpstr>А.С.Пушкин «Барышня-крестьянка» </vt:lpstr>
      <vt:lpstr>Презентация PowerPoint</vt:lpstr>
      <vt:lpstr> В.Каверин «Лёгкие шаги»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Жанр басни в  современной литературе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Мотивы древнегреческих мифов в творчестве Ф.Д.Кривина </dc:title>
  <dc:creator>Vika</dc:creator>
  <cp:lastModifiedBy>admin</cp:lastModifiedBy>
  <cp:revision>122</cp:revision>
  <dcterms:created xsi:type="dcterms:W3CDTF">2014-03-18T15:46:21Z</dcterms:created>
  <dcterms:modified xsi:type="dcterms:W3CDTF">2025-02-21T13:13:51Z</dcterms:modified>
</cp:coreProperties>
</file>