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1187EA-7D65-43C9-AE0F-25DD9F34A30F}" type="datetimeFigureOut">
              <a:rPr lang="ru-RU" smtClean="0"/>
              <a:pPr/>
              <a:t>25.02.25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BBD8D6-7265-4835-8A83-34A6ECB0C4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90;&#1072;&#1073;&#1083;&#1080;&#1094;&#1072;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829761"/>
          </a:xfrm>
        </p:spPr>
        <p:txBody>
          <a:bodyPr/>
          <a:lstStyle/>
          <a:p>
            <a:pPr algn="ctr"/>
            <a:r>
              <a:rPr lang="ru-RU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СОЗДАНИЕ </a:t>
            </a:r>
            <a:br>
              <a:rPr lang="ru-RU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i="1" dirty="0" smtClean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HTML</a:t>
            </a:r>
            <a:r>
              <a:rPr lang="ru-RU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документов</a:t>
            </a:r>
            <a:endParaRPr lang="ru-RU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3143248"/>
            <a:ext cx="8286808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i="1" dirty="0" smtClean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HTML</a:t>
            </a:r>
            <a:r>
              <a:rPr lang="ru-RU" sz="2400" i="1" dirty="0" smtClean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  - язык разметки гипертекста</a:t>
            </a:r>
            <a:r>
              <a:rPr lang="ru-RU" i="1" dirty="0" smtClean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ru-RU" i="1" dirty="0" smtClean="0">
              <a:latin typeface="Arial Rounded MT Bold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en-US" sz="2400" i="1" dirty="0" smtClean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HTML – </a:t>
            </a:r>
            <a:r>
              <a:rPr lang="ru-RU" sz="2400" i="1" dirty="0" smtClean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документ -  это файл, содержащий текст и команды форматирования</a:t>
            </a:r>
            <a:r>
              <a:rPr lang="ru-RU" sz="2400" i="1" dirty="0" smtClean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2400" i="1" dirty="0" smtClean="0">
                <a:ea typeface="Arial Unicode MS" pitchFamily="34" charset="-128"/>
                <a:cs typeface="Arial Unicode MS" pitchFamily="34" charset="-128"/>
              </a:rPr>
              <a:t>9 класс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ru-RU" i="1" dirty="0" smtClean="0"/>
              <a:t>Структура </a:t>
            </a:r>
            <a:r>
              <a:rPr lang="en-US" i="1" dirty="0" smtClean="0"/>
              <a:t>HTML</a:t>
            </a:r>
            <a:r>
              <a:rPr lang="ru-RU" i="1" dirty="0" smtClean="0"/>
              <a:t>- документа 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1285860"/>
            <a:ext cx="23574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&lt;</a:t>
            </a:r>
            <a:r>
              <a:rPr lang="en-US" sz="2800" dirty="0" smtClean="0"/>
              <a:t>HTML</a:t>
            </a:r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7143768" y="1857364"/>
            <a:ext cx="285752" cy="64294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071670" y="2857496"/>
            <a:ext cx="428628" cy="15001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500958" y="1785926"/>
            <a:ext cx="1643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 </a:t>
            </a:r>
          </a:p>
          <a:p>
            <a:r>
              <a:rPr lang="ru-RU" dirty="0" smtClean="0"/>
              <a:t>документа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714612" y="342900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Тело документа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5143512"/>
            <a:ext cx="20002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&lt;/HTML&gt;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1928802"/>
            <a:ext cx="68580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&lt;Head&gt;&lt;title&gt;</a:t>
            </a:r>
            <a:r>
              <a:rPr lang="ru-RU" sz="2800" dirty="0" smtClean="0"/>
              <a:t>текст</a:t>
            </a:r>
            <a:r>
              <a:rPr lang="en-US" sz="2800" dirty="0" smtClean="0"/>
              <a:t>&lt;/title&gt;&lt;/Head&gt;           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14282" y="2571744"/>
            <a:ext cx="157163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&lt;</a:t>
            </a:r>
            <a:r>
              <a:rPr lang="en-US" sz="2800" dirty="0" smtClean="0"/>
              <a:t>body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&lt;/</a:t>
            </a:r>
            <a:r>
              <a:rPr lang="en-US" sz="2800" dirty="0" smtClean="0"/>
              <a:t>body</a:t>
            </a:r>
            <a:r>
              <a:rPr lang="en-US" dirty="0" smtClean="0"/>
              <a:t>&gt;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928694"/>
          </a:xfrm>
        </p:spPr>
        <p:txBody>
          <a:bodyPr>
            <a:normAutofit/>
          </a:bodyPr>
          <a:lstStyle/>
          <a:p>
            <a:pPr marL="742950" indent="-742950" algn="ctr"/>
            <a:r>
              <a:rPr lang="ru-RU" i="1" dirty="0" smtClean="0"/>
              <a:t>Алгоритм вставки таблиц: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2214554"/>
            <a:ext cx="78581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0070C0"/>
                </a:solidFill>
              </a:rPr>
              <a:t>1. описание таблицы;</a:t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4400" dirty="0" smtClean="0">
                <a:solidFill>
                  <a:srgbClr val="0070C0"/>
                </a:solidFill>
              </a:rPr>
              <a:t>2. описание строки;</a:t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4400" dirty="0" smtClean="0">
                <a:solidFill>
                  <a:srgbClr val="0070C0"/>
                </a:solidFill>
              </a:rPr>
              <a:t>3. описание ячейки;</a:t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4400" dirty="0" smtClean="0">
                <a:solidFill>
                  <a:srgbClr val="0070C0"/>
                </a:solidFill>
              </a:rPr>
              <a:t>4. ввод текста ячейки.</a:t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4400" dirty="0" smtClean="0">
                <a:solidFill>
                  <a:srgbClr val="0070C0"/>
                </a:solidFill>
              </a:rPr>
              <a:t/>
            </a:r>
            <a:br>
              <a:rPr lang="ru-RU" sz="4400" dirty="0" smtClean="0">
                <a:solidFill>
                  <a:srgbClr val="0070C0"/>
                </a:solidFill>
              </a:rPr>
            </a:br>
            <a:endParaRPr lang="ru-RU" sz="4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500034" y="21429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2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Создание и форматирование таблиц</a:t>
            </a:r>
            <a:endParaRPr kumimoji="0" lang="ru-RU" sz="41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571612"/>
            <a:ext cx="864399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Вставка таблицы - парный тэг </a:t>
            </a:r>
            <a:r>
              <a:rPr lang="en-US" sz="4400" dirty="0" smtClean="0">
                <a:solidFill>
                  <a:srgbClr val="0070C0"/>
                </a:solidFill>
              </a:rPr>
              <a:t>&lt;table&gt;</a:t>
            </a:r>
            <a:r>
              <a:rPr lang="ru-RU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smtClean="0">
                <a:solidFill>
                  <a:srgbClr val="0070C0"/>
                </a:solidFill>
              </a:rPr>
              <a:t>  &lt;/table&gt;</a:t>
            </a:r>
            <a:endParaRPr lang="ru-RU" sz="4400" dirty="0" smtClean="0">
              <a:solidFill>
                <a:srgbClr val="0070C0"/>
              </a:solidFill>
            </a:endParaRPr>
          </a:p>
          <a:p>
            <a:pPr algn="ctr"/>
            <a:r>
              <a:rPr lang="ru-RU" sz="3600" dirty="0" smtClean="0"/>
              <a:t>По умолчанию текст выравнивается по левому краю, ширина столбца - по наиболее длинному элементу.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571472" y="214290"/>
            <a:ext cx="8229600" cy="85725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Атрибуты к тэгу </a:t>
            </a:r>
            <a:r>
              <a:rPr kumimoji="0" lang="en-US" sz="41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&lt;table&gt;</a:t>
            </a:r>
            <a:endParaRPr kumimoji="0" lang="ru-RU" sz="41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142984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BORDER “  “</a:t>
            </a:r>
            <a:r>
              <a:rPr lang="en-US" sz="3600" dirty="0" smtClean="0"/>
              <a:t> – </a:t>
            </a:r>
            <a:r>
              <a:rPr lang="ru-RU" sz="3600" dirty="0" smtClean="0"/>
              <a:t>толщина границы таблицы  в пикселях</a:t>
            </a:r>
            <a:r>
              <a:rPr lang="en-US" sz="3600" dirty="0" smtClean="0"/>
              <a:t> 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2500306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WIDTH “  “</a:t>
            </a:r>
            <a:r>
              <a:rPr lang="en-US" sz="3600" dirty="0" smtClean="0"/>
              <a:t> – </a:t>
            </a:r>
            <a:r>
              <a:rPr lang="ru-RU" sz="3600" dirty="0" smtClean="0"/>
              <a:t>ширина таблицы в пикселях или процентах,  относительно окна браузера</a:t>
            </a:r>
          </a:p>
          <a:p>
            <a:endParaRPr lang="ru-RU" sz="3600" dirty="0" smtClean="0"/>
          </a:p>
          <a:p>
            <a:r>
              <a:rPr lang="en-US" sz="3600" dirty="0" smtClean="0">
                <a:solidFill>
                  <a:srgbClr val="0070C0"/>
                </a:solidFill>
              </a:rPr>
              <a:t>&lt;table border=1 width=80%&gt;</a:t>
            </a: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&lt;/table&gt; </a:t>
            </a:r>
            <a:endParaRPr lang="ru-RU" sz="36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571472" y="0"/>
            <a:ext cx="8229600" cy="85725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Строка таблицы</a:t>
            </a:r>
            <a:endParaRPr kumimoji="0" lang="ru-RU" sz="41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928670"/>
            <a:ext cx="864399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Вставка строки таблицы - парный тэг </a:t>
            </a:r>
            <a:r>
              <a:rPr lang="en-US" sz="4400" dirty="0" smtClean="0">
                <a:solidFill>
                  <a:srgbClr val="0070C0"/>
                </a:solidFill>
              </a:rPr>
              <a:t>&lt;</a:t>
            </a:r>
            <a:r>
              <a:rPr lang="en-US" sz="4400" dirty="0" err="1" smtClean="0">
                <a:solidFill>
                  <a:srgbClr val="0070C0"/>
                </a:solidFill>
              </a:rPr>
              <a:t>tr</a:t>
            </a:r>
            <a:r>
              <a:rPr lang="en-US" sz="4400" dirty="0" smtClean="0">
                <a:solidFill>
                  <a:srgbClr val="0070C0"/>
                </a:solidFill>
              </a:rPr>
              <a:t>&gt;</a:t>
            </a:r>
            <a:r>
              <a:rPr lang="ru-RU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smtClean="0">
                <a:solidFill>
                  <a:srgbClr val="0070C0"/>
                </a:solidFill>
              </a:rPr>
              <a:t>  &lt;/</a:t>
            </a:r>
            <a:r>
              <a:rPr lang="en-US" sz="4400" dirty="0" err="1" smtClean="0">
                <a:solidFill>
                  <a:srgbClr val="0070C0"/>
                </a:solidFill>
              </a:rPr>
              <a:t>tr</a:t>
            </a:r>
            <a:r>
              <a:rPr lang="en-US" sz="4400" dirty="0" smtClean="0">
                <a:solidFill>
                  <a:srgbClr val="0070C0"/>
                </a:solidFill>
              </a:rPr>
              <a:t>&gt;</a:t>
            </a:r>
          </a:p>
          <a:p>
            <a:pPr algn="ctr"/>
            <a:r>
              <a:rPr lang="ru-RU" sz="3600" dirty="0" smtClean="0"/>
              <a:t>Атрибуты:</a:t>
            </a:r>
          </a:p>
          <a:p>
            <a:pPr algn="ctr"/>
            <a:r>
              <a:rPr lang="en-US" sz="4400" dirty="0" smtClean="0">
                <a:solidFill>
                  <a:srgbClr val="0070C0"/>
                </a:solidFill>
              </a:rPr>
              <a:t>Align = (left, center, </a:t>
            </a:r>
            <a:r>
              <a:rPr lang="en-US" sz="4400" dirty="0" err="1" smtClean="0">
                <a:solidFill>
                  <a:srgbClr val="0070C0"/>
                </a:solidFill>
              </a:rPr>
              <a:t>richt</a:t>
            </a:r>
            <a:r>
              <a:rPr lang="en-US" sz="4400" dirty="0" smtClean="0">
                <a:solidFill>
                  <a:srgbClr val="0070C0"/>
                </a:solidFill>
              </a:rPr>
              <a:t>)</a:t>
            </a:r>
            <a:r>
              <a:rPr lang="en-US" sz="3200" dirty="0" smtClean="0"/>
              <a:t> – </a:t>
            </a:r>
            <a:r>
              <a:rPr lang="ru-RU" sz="3200" dirty="0" smtClean="0"/>
              <a:t>горизонтальное выравнивание</a:t>
            </a:r>
          </a:p>
          <a:p>
            <a:pPr algn="ctr"/>
            <a:r>
              <a:rPr lang="en-US" sz="4400" dirty="0" err="1" smtClean="0">
                <a:solidFill>
                  <a:srgbClr val="0070C0"/>
                </a:solidFill>
              </a:rPr>
              <a:t>Valign</a:t>
            </a:r>
            <a:r>
              <a:rPr lang="en-US" sz="4400" dirty="0" smtClean="0">
                <a:solidFill>
                  <a:srgbClr val="0070C0"/>
                </a:solidFill>
              </a:rPr>
              <a:t> = bottom, middle, top) </a:t>
            </a:r>
            <a:r>
              <a:rPr lang="en-US" sz="3200" dirty="0" smtClean="0"/>
              <a:t>– </a:t>
            </a:r>
            <a:r>
              <a:rPr lang="ru-RU" sz="3200" dirty="0" smtClean="0"/>
              <a:t>вертикальное выравнивание</a:t>
            </a:r>
            <a:endParaRPr lang="en-US" sz="3200" dirty="0" smtClean="0"/>
          </a:p>
          <a:p>
            <a:pPr algn="ctr"/>
            <a:endParaRPr lang="en-US" sz="3200" dirty="0" smtClean="0"/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&lt;</a:t>
            </a:r>
            <a:r>
              <a:rPr lang="en-US" sz="3600" dirty="0" err="1" smtClean="0">
                <a:solidFill>
                  <a:srgbClr val="0070C0"/>
                </a:solidFill>
              </a:rPr>
              <a:t>tr</a:t>
            </a:r>
            <a:r>
              <a:rPr lang="en-US" sz="3600" dirty="0" smtClean="0">
                <a:solidFill>
                  <a:srgbClr val="0070C0"/>
                </a:solidFill>
              </a:rPr>
              <a:t> align=center&gt;</a:t>
            </a: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&lt;/</a:t>
            </a:r>
            <a:r>
              <a:rPr lang="en-US" sz="3600" dirty="0" err="1" smtClean="0">
                <a:solidFill>
                  <a:srgbClr val="0070C0"/>
                </a:solidFill>
              </a:rPr>
              <a:t>tr</a:t>
            </a:r>
            <a:r>
              <a:rPr lang="en-US" sz="3600" dirty="0" smtClean="0">
                <a:solidFill>
                  <a:srgbClr val="0070C0"/>
                </a:solidFill>
              </a:rPr>
              <a:t>&gt;</a:t>
            </a:r>
            <a:endParaRPr lang="ru-RU" sz="4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500034" y="0"/>
            <a:ext cx="8229600" cy="85725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Ячейка таблицы</a:t>
            </a:r>
            <a:endParaRPr kumimoji="0" lang="ru-RU" sz="41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42918"/>
            <a:ext cx="864399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Вставка ячейки таблицы - парный тэг </a:t>
            </a:r>
            <a:r>
              <a:rPr lang="en-US" sz="4400" dirty="0" smtClean="0">
                <a:solidFill>
                  <a:srgbClr val="0070C0"/>
                </a:solidFill>
              </a:rPr>
              <a:t>&lt;td&gt;</a:t>
            </a:r>
            <a:r>
              <a:rPr lang="ru-RU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smtClean="0">
                <a:solidFill>
                  <a:srgbClr val="0070C0"/>
                </a:solidFill>
              </a:rPr>
              <a:t>  &lt;/td&gt;</a:t>
            </a:r>
          </a:p>
          <a:p>
            <a:pPr algn="ctr"/>
            <a:r>
              <a:rPr lang="ru-RU" sz="3600" dirty="0" smtClean="0"/>
              <a:t>Атрибуты:</a:t>
            </a:r>
          </a:p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Align = (left, center, </a:t>
            </a:r>
            <a:r>
              <a:rPr lang="en-US" sz="2800" dirty="0" err="1" smtClean="0">
                <a:solidFill>
                  <a:srgbClr val="0070C0"/>
                </a:solidFill>
              </a:rPr>
              <a:t>richt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3200" dirty="0" smtClean="0"/>
              <a:t>– </a:t>
            </a:r>
            <a:r>
              <a:rPr lang="ru-RU" sz="2800" dirty="0" smtClean="0"/>
              <a:t>горизонтальное выравнивание</a:t>
            </a:r>
          </a:p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Valign</a:t>
            </a:r>
            <a:r>
              <a:rPr lang="en-US" sz="2800" dirty="0" smtClean="0">
                <a:solidFill>
                  <a:srgbClr val="0070C0"/>
                </a:solidFill>
              </a:rPr>
              <a:t> = (bottom, middle, top) </a:t>
            </a:r>
            <a:r>
              <a:rPr lang="en-US" sz="2800" dirty="0" smtClean="0"/>
              <a:t>– </a:t>
            </a:r>
            <a:r>
              <a:rPr lang="ru-RU" sz="2800" dirty="0" smtClean="0"/>
              <a:t>вертикальное выравнивание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&lt;td&gt; </a:t>
            </a:r>
            <a:r>
              <a:rPr lang="ru-RU" sz="3600" dirty="0" smtClean="0">
                <a:solidFill>
                  <a:srgbClr val="0070C0"/>
                </a:solidFill>
              </a:rPr>
              <a:t>Тема доклада </a:t>
            </a:r>
            <a:r>
              <a:rPr lang="en-US" sz="3600" dirty="0" smtClean="0">
                <a:solidFill>
                  <a:srgbClr val="0070C0"/>
                </a:solidFill>
              </a:rPr>
              <a:t>&lt;/td&gt;</a:t>
            </a:r>
            <a:endParaRPr lang="ru-RU" sz="3600" dirty="0" err="1" smtClean="0">
              <a:solidFill>
                <a:srgbClr val="0070C0"/>
              </a:solidFill>
            </a:endParaRPr>
          </a:p>
          <a:p>
            <a:pPr algn="ctr"/>
            <a:endParaRPr lang="ru-RU" sz="4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0"/>
            <a:ext cx="8643998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1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ПРИМЕР:</a:t>
            </a:r>
          </a:p>
          <a:p>
            <a:endParaRPr lang="ru-RU" sz="3600" dirty="0" smtClean="0">
              <a:solidFill>
                <a:srgbClr val="0070C0"/>
              </a:solidFill>
            </a:endParaRPr>
          </a:p>
          <a:p>
            <a:r>
              <a:rPr lang="en-US" sz="3600" dirty="0" smtClean="0">
                <a:solidFill>
                  <a:srgbClr val="0070C0"/>
                </a:solidFill>
              </a:rPr>
              <a:t>&lt;</a:t>
            </a:r>
            <a:r>
              <a:rPr lang="en-US" sz="3600" dirty="0" smtClean="0">
                <a:solidFill>
                  <a:srgbClr val="7030A0"/>
                </a:solidFill>
              </a:rPr>
              <a:t>table</a:t>
            </a:r>
            <a:r>
              <a:rPr lang="en-US" sz="3600" dirty="0" smtClean="0">
                <a:solidFill>
                  <a:srgbClr val="0070C0"/>
                </a:solidFill>
              </a:rPr>
              <a:t> border=1 width=80%&gt;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	&lt;</a:t>
            </a:r>
            <a:r>
              <a:rPr lang="en-US" sz="3600" dirty="0" err="1" smtClean="0">
                <a:solidFill>
                  <a:srgbClr val="FF0000"/>
                </a:solidFill>
              </a:rPr>
              <a:t>tr</a:t>
            </a:r>
            <a:r>
              <a:rPr lang="en-US" sz="3600" dirty="0" smtClean="0">
                <a:solidFill>
                  <a:srgbClr val="0070C0"/>
                </a:solidFill>
              </a:rPr>
              <a:t> align=center&gt;</a:t>
            </a:r>
            <a:endParaRPr lang="ru-RU" sz="3600" dirty="0" smtClean="0">
              <a:solidFill>
                <a:srgbClr val="0070C0"/>
              </a:solidFill>
            </a:endParaRPr>
          </a:p>
          <a:p>
            <a:r>
              <a:rPr lang="ru-RU" sz="3600" dirty="0" smtClean="0">
                <a:solidFill>
                  <a:srgbClr val="0070C0"/>
                </a:solidFill>
              </a:rPr>
              <a:t>		</a:t>
            </a:r>
            <a:r>
              <a:rPr lang="en-US" sz="3600" dirty="0" smtClean="0">
                <a:solidFill>
                  <a:srgbClr val="0070C0"/>
                </a:solidFill>
              </a:rPr>
              <a:t>&lt;td&gt; </a:t>
            </a:r>
            <a:r>
              <a:rPr lang="ru-RU" sz="3600" dirty="0" smtClean="0">
                <a:solidFill>
                  <a:srgbClr val="0070C0"/>
                </a:solidFill>
              </a:rPr>
              <a:t>№ </a:t>
            </a:r>
            <a:r>
              <a:rPr lang="ru-RU" sz="3600" dirty="0" err="1" smtClean="0">
                <a:solidFill>
                  <a:srgbClr val="0070C0"/>
                </a:solidFill>
              </a:rPr>
              <a:t>пп</a:t>
            </a:r>
            <a:r>
              <a:rPr lang="en-US" sz="3600" dirty="0" smtClean="0">
                <a:solidFill>
                  <a:srgbClr val="0070C0"/>
                </a:solidFill>
              </a:rPr>
              <a:t>&lt;/td&gt;</a:t>
            </a:r>
            <a:endParaRPr lang="ru-RU" sz="3600" dirty="0" smtClean="0">
              <a:solidFill>
                <a:srgbClr val="0070C0"/>
              </a:solidFill>
            </a:endParaRPr>
          </a:p>
          <a:p>
            <a:r>
              <a:rPr lang="ru-RU" sz="3600" dirty="0" smtClean="0">
                <a:solidFill>
                  <a:srgbClr val="0070C0"/>
                </a:solidFill>
              </a:rPr>
              <a:t>		</a:t>
            </a:r>
            <a:r>
              <a:rPr lang="en-US" sz="3600" dirty="0" smtClean="0">
                <a:solidFill>
                  <a:srgbClr val="0070C0"/>
                </a:solidFill>
              </a:rPr>
              <a:t>&lt;td&gt; </a:t>
            </a:r>
            <a:r>
              <a:rPr lang="ru-RU" sz="3600" dirty="0" smtClean="0">
                <a:solidFill>
                  <a:srgbClr val="0070C0"/>
                </a:solidFill>
              </a:rPr>
              <a:t>ФИО</a:t>
            </a:r>
            <a:r>
              <a:rPr lang="en-US" sz="3600" dirty="0" smtClean="0">
                <a:solidFill>
                  <a:srgbClr val="0070C0"/>
                </a:solidFill>
              </a:rPr>
              <a:t>&lt;/td&gt;</a:t>
            </a:r>
            <a:r>
              <a:rPr lang="ru-RU" sz="3600" dirty="0" smtClean="0">
                <a:solidFill>
                  <a:srgbClr val="0070C0"/>
                </a:solidFill>
              </a:rPr>
              <a:t>	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		</a:t>
            </a:r>
            <a:r>
              <a:rPr lang="en-US" sz="3600" dirty="0" smtClean="0">
                <a:solidFill>
                  <a:srgbClr val="0070C0"/>
                </a:solidFill>
              </a:rPr>
              <a:t>&lt;td&gt; </a:t>
            </a:r>
            <a:r>
              <a:rPr lang="ru-RU" sz="3600" dirty="0" smtClean="0">
                <a:solidFill>
                  <a:srgbClr val="0070C0"/>
                </a:solidFill>
              </a:rPr>
              <a:t>Тема доклада</a:t>
            </a:r>
            <a:r>
              <a:rPr lang="en-US" sz="3600" dirty="0" smtClean="0">
                <a:solidFill>
                  <a:srgbClr val="0070C0"/>
                </a:solidFill>
              </a:rPr>
              <a:t>&lt;/td&gt;</a:t>
            </a:r>
            <a:endParaRPr lang="ru-RU" sz="3600" dirty="0" smtClean="0">
              <a:solidFill>
                <a:srgbClr val="0070C0"/>
              </a:solidFill>
            </a:endParaRPr>
          </a:p>
          <a:p>
            <a:r>
              <a:rPr lang="ru-RU" sz="3600" dirty="0" smtClean="0">
                <a:solidFill>
                  <a:srgbClr val="0070C0"/>
                </a:solidFill>
              </a:rPr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&lt;/</a:t>
            </a:r>
            <a:r>
              <a:rPr lang="en-US" sz="3600" dirty="0" err="1" smtClean="0">
                <a:solidFill>
                  <a:srgbClr val="FF0000"/>
                </a:solidFill>
              </a:rPr>
              <a:t>tr</a:t>
            </a:r>
            <a:r>
              <a:rPr lang="en-US" sz="3600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&lt;/table&gt;</a:t>
            </a:r>
          </a:p>
          <a:p>
            <a:pPr algn="ctr"/>
            <a:r>
              <a:rPr lang="ru-RU" sz="3600" dirty="0" smtClean="0">
                <a:solidFill>
                  <a:schemeClr val="accent1"/>
                </a:solidFill>
                <a:hlinkClick r:id="rId2" action="ppaction://hlinkfile"/>
              </a:rPr>
              <a:t>Таблица содержит 1 строку, 3 столбца</a:t>
            </a:r>
            <a:endParaRPr lang="ru-RU" sz="44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386</TotalTime>
  <Words>230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СОЗДАНИЕ  HTML - документов</vt:lpstr>
      <vt:lpstr>Структура HTML- документа </vt:lpstr>
      <vt:lpstr>Алгоритм вставки таблиц:</vt:lpstr>
      <vt:lpstr>Слайд 4</vt:lpstr>
      <vt:lpstr>Слайд 5</vt:lpstr>
      <vt:lpstr>Слайд 6</vt:lpstr>
      <vt:lpstr>Слайд 7</vt:lpstr>
      <vt:lpstr>Слайд 8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 HTML - документов</dc:title>
  <dc:creator>User</dc:creator>
  <cp:lastModifiedBy>teacher_34</cp:lastModifiedBy>
  <cp:revision>39</cp:revision>
  <dcterms:created xsi:type="dcterms:W3CDTF">2011-03-02T10:34:27Z</dcterms:created>
  <dcterms:modified xsi:type="dcterms:W3CDTF">2025-02-25T09:36:08Z</dcterms:modified>
</cp:coreProperties>
</file>