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6" r:id="rId3"/>
    <p:sldId id="258" r:id="rId4"/>
    <p:sldId id="259" r:id="rId5"/>
    <p:sldId id="260" r:id="rId6"/>
    <p:sldId id="262" r:id="rId7"/>
    <p:sldId id="261" r:id="rId8"/>
    <p:sldId id="264" r:id="rId9"/>
    <p:sldId id="265" r:id="rId10"/>
    <p:sldId id="309" r:id="rId11"/>
    <p:sldId id="308" r:id="rId12"/>
    <p:sldId id="307" r:id="rId13"/>
    <p:sldId id="277" r:id="rId14"/>
    <p:sldId id="278" r:id="rId15"/>
    <p:sldId id="279" r:id="rId16"/>
    <p:sldId id="280" r:id="rId17"/>
    <p:sldId id="281" r:id="rId18"/>
    <p:sldId id="282" r:id="rId19"/>
    <p:sldId id="283" r:id="rId20"/>
    <p:sldId id="311" r:id="rId21"/>
    <p:sldId id="310" r:id="rId22"/>
    <p:sldId id="312" r:id="rId23"/>
    <p:sldId id="284" r:id="rId24"/>
    <p:sldId id="285" r:id="rId25"/>
    <p:sldId id="313" r:id="rId26"/>
    <p:sldId id="314" r:id="rId27"/>
    <p:sldId id="315" r:id="rId28"/>
    <p:sldId id="316" r:id="rId29"/>
    <p:sldId id="300" r:id="rId30"/>
    <p:sldId id="299" r:id="rId31"/>
    <p:sldId id="301" r:id="rId32"/>
    <p:sldId id="287" r:id="rId33"/>
    <p:sldId id="288" r:id="rId34"/>
    <p:sldId id="302" r:id="rId35"/>
    <p:sldId id="303" r:id="rId36"/>
    <p:sldId id="304" r:id="rId37"/>
    <p:sldId id="289" r:id="rId38"/>
    <p:sldId id="290" r:id="rId39"/>
    <p:sldId id="291" r:id="rId40"/>
    <p:sldId id="292" r:id="rId41"/>
    <p:sldId id="293" r:id="rId42"/>
    <p:sldId id="294" r:id="rId43"/>
    <p:sldId id="295" r:id="rId44"/>
    <p:sldId id="296" r:id="rId45"/>
    <p:sldId id="297" r:id="rId46"/>
    <p:sldId id="298" r:id="rId47"/>
    <p:sldId id="317" r:id="rId48"/>
    <p:sldId id="318" r:id="rId49"/>
    <p:sldId id="319" r:id="rId50"/>
    <p:sldId id="320" r:id="rId51"/>
    <p:sldId id="321" r:id="rId52"/>
    <p:sldId id="322" r:id="rId53"/>
    <p:sldId id="323" r:id="rId5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38" autoAdjust="0"/>
    <p:restoredTop sz="94660"/>
  </p:normalViewPr>
  <p:slideViewPr>
    <p:cSldViewPr snapToGrid="0">
      <p:cViewPr varScale="1">
        <p:scale>
          <a:sx n="73" d="100"/>
          <a:sy n="73" d="100"/>
        </p:scale>
        <p:origin x="-44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47A1AE9-0F54-409A-AB21-EE550B292E4E}" type="datetimeFigureOut">
              <a:rPr lang="ru-RU" smtClean="0"/>
              <a:pPr/>
              <a:t>10.11.2024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52963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47A1AE9-0F54-409A-AB21-EE550B292E4E}" type="datetimeFigureOut">
              <a:rPr lang="ru-RU" smtClean="0"/>
              <a:pPr/>
              <a:t>10.11.2024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2423935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47A1AE9-0F54-409A-AB21-EE550B292E4E}" type="datetimeFigureOut">
              <a:rPr lang="ru-RU" smtClean="0"/>
              <a:pPr/>
              <a:t>10.11.2024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1902302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47A1AE9-0F54-409A-AB21-EE550B292E4E}" type="datetimeFigureOut">
              <a:rPr lang="ru-RU" smtClean="0"/>
              <a:pPr/>
              <a:t>10.11.2024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1931891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47A1AE9-0F54-409A-AB21-EE550B292E4E}" type="datetimeFigureOut">
              <a:rPr lang="ru-RU" smtClean="0"/>
              <a:pPr/>
              <a:t>10.11.2024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3084699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47A1AE9-0F54-409A-AB21-EE550B292E4E}" type="datetimeFigureOut">
              <a:rPr lang="ru-RU" smtClean="0"/>
              <a:pPr/>
              <a:t>10.11.2024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273576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47A1AE9-0F54-409A-AB21-EE550B292E4E}" type="datetimeFigureOut">
              <a:rPr lang="ru-RU" smtClean="0"/>
              <a:pPr/>
              <a:t>10.11.2024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517481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47A1AE9-0F54-409A-AB21-EE550B292E4E}" type="datetimeFigureOut">
              <a:rPr lang="ru-RU" smtClean="0"/>
              <a:pPr/>
              <a:t>10.11.2024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235639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47A1AE9-0F54-409A-AB21-EE550B292E4E}" type="datetimeFigureOut">
              <a:rPr lang="ru-RU" smtClean="0"/>
              <a:pPr/>
              <a:t>10.11.2024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2371227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47A1AE9-0F54-409A-AB21-EE550B292E4E}" type="datetimeFigureOut">
              <a:rPr lang="ru-RU" smtClean="0"/>
              <a:pPr/>
              <a:t>10.11.2024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94211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47A1AE9-0F54-409A-AB21-EE550B292E4E}" type="datetimeFigureOut">
              <a:rPr lang="ru-RU" smtClean="0"/>
              <a:pPr/>
              <a:t>10.11.2024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4107576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A1AE9-0F54-409A-AB21-EE550B292E4E}" type="datetimeFigureOut">
              <a:rPr lang="ru-RU" smtClean="0"/>
              <a:pPr/>
              <a:t>10.11.2024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B3C0DB-E0EA-4FAE-9056-C01E2D24D823}" type="slidenum">
              <a:rPr lang="ru-RU" smtClean="0"/>
              <a:pPr/>
              <a:t>‹#›</a:t>
            </a:fld>
            <a:endParaRPr lang="ru-RU"/>
          </a:p>
        </p:txBody>
      </p:sp>
    </p:spTree>
    <p:extLst>
      <p:ext uri="{BB962C8B-B14F-4D97-AF65-F5344CB8AC3E}">
        <p14:creationId xmlns="" xmlns:p14="http://schemas.microsoft.com/office/powerpoint/2010/main" val="1012114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solidFill>
                  <a:srgbClr val="FF0000"/>
                </a:solidFill>
              </a:rPr>
              <a:t>ЕГЭ 2025</a:t>
            </a:r>
            <a:br>
              <a:rPr lang="ru-RU" b="1" dirty="0" smtClean="0">
                <a:solidFill>
                  <a:srgbClr val="FF0000"/>
                </a:solidFill>
              </a:rPr>
            </a:br>
            <a:r>
              <a:rPr lang="ru-RU" b="1" i="1" dirty="0" smtClean="0"/>
              <a:t>ОБЩЕСТВОЗНАНИЕ</a:t>
            </a:r>
            <a:endParaRPr lang="ru-RU" b="1" i="1" dirty="0"/>
          </a:p>
        </p:txBody>
      </p:sp>
      <p:sp>
        <p:nvSpPr>
          <p:cNvPr id="3" name="Подзаголовок 2"/>
          <p:cNvSpPr>
            <a:spLocks noGrp="1"/>
          </p:cNvSpPr>
          <p:nvPr>
            <p:ph type="subTitle" idx="1"/>
          </p:nvPr>
        </p:nvSpPr>
        <p:spPr/>
        <p:txBody>
          <a:bodyPr>
            <a:normAutofit/>
          </a:bodyPr>
          <a:lstStyle/>
          <a:p>
            <a:r>
              <a:rPr lang="ru-RU" sz="3600" b="1" dirty="0" smtClean="0"/>
              <a:t>Анализ проекта </a:t>
            </a:r>
            <a:r>
              <a:rPr lang="ru-RU" sz="3600" b="1" dirty="0" err="1" smtClean="0"/>
              <a:t>КИМа</a:t>
            </a:r>
            <a:endParaRPr lang="ru-RU" sz="3600" b="1" dirty="0"/>
          </a:p>
        </p:txBody>
      </p:sp>
      <p:sp>
        <p:nvSpPr>
          <p:cNvPr id="4" name="Прямоугольник 3"/>
          <p:cNvSpPr/>
          <p:nvPr/>
        </p:nvSpPr>
        <p:spPr>
          <a:xfrm>
            <a:off x="6583680" y="5029200"/>
            <a:ext cx="5225141" cy="12017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solidFill>
                  <a:schemeClr val="tx1"/>
                </a:solidFill>
                <a:latin typeface="Times New Roman" pitchFamily="18" charset="0"/>
                <a:cs typeface="Times New Roman" pitchFamily="18" charset="0"/>
              </a:rPr>
              <a:t>Изменений НЕТ</a:t>
            </a:r>
            <a:endParaRPr lang="ru-RU" sz="2800" b="1"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1301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303" y="1"/>
            <a:ext cx="11719775" cy="1171976"/>
          </a:xfrm>
        </p:spPr>
        <p:txBody>
          <a:bodyPr/>
          <a:lstStyle/>
          <a:p>
            <a:r>
              <a:rPr lang="ru-RU" b="1" dirty="0" smtClean="0">
                <a:solidFill>
                  <a:srgbClr val="C00000"/>
                </a:solidFill>
              </a:rPr>
              <a:t>Краткий перечень нормативных правовых актов</a:t>
            </a:r>
            <a:endParaRPr lang="ru-RU" b="1" dirty="0">
              <a:solidFill>
                <a:srgbClr val="C00000"/>
              </a:solidFill>
            </a:endParaRPr>
          </a:p>
        </p:txBody>
      </p:sp>
      <p:pic>
        <p:nvPicPr>
          <p:cNvPr id="3074" name="Picture 2"/>
          <p:cNvPicPr>
            <a:picLocks noGrp="1" noChangeAspect="1" noChangeArrowheads="1"/>
          </p:cNvPicPr>
          <p:nvPr>
            <p:ph idx="1"/>
          </p:nvPr>
        </p:nvPicPr>
        <p:blipFill>
          <a:blip r:embed="rId2" cstate="print"/>
          <a:srcRect/>
          <a:stretch>
            <a:fillRect/>
          </a:stretch>
        </p:blipFill>
        <p:spPr bwMode="auto">
          <a:xfrm>
            <a:off x="1306286" y="906021"/>
            <a:ext cx="8503920" cy="5455590"/>
          </a:xfrm>
          <a:prstGeom prst="rect">
            <a:avLst/>
          </a:prstGeom>
          <a:noFill/>
          <a:ln w="9525">
            <a:noFill/>
            <a:miter lim="800000"/>
            <a:headEnd/>
            <a:tailEnd/>
          </a:ln>
        </p:spPr>
      </p:pic>
    </p:spTree>
    <p:extLst>
      <p:ext uri="{BB962C8B-B14F-4D97-AF65-F5344CB8AC3E}">
        <p14:creationId xmlns="" xmlns:p14="http://schemas.microsoft.com/office/powerpoint/2010/main" val="1015860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303" y="1"/>
            <a:ext cx="11719775" cy="1171976"/>
          </a:xfrm>
        </p:spPr>
        <p:txBody>
          <a:bodyPr/>
          <a:lstStyle/>
          <a:p>
            <a:r>
              <a:rPr lang="ru-RU" b="1" dirty="0" smtClean="0">
                <a:solidFill>
                  <a:srgbClr val="C00000"/>
                </a:solidFill>
              </a:rPr>
              <a:t>Краткий перечень нормативных правовых актов</a:t>
            </a:r>
            <a:endParaRPr lang="ru-RU" b="1" dirty="0">
              <a:solidFill>
                <a:srgbClr val="C00000"/>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1476103" y="992776"/>
            <a:ext cx="8138160" cy="5865223"/>
          </a:xfrm>
          <a:prstGeom prst="rect">
            <a:avLst/>
          </a:prstGeom>
          <a:noFill/>
          <a:ln w="9525">
            <a:noFill/>
            <a:miter lim="800000"/>
            <a:headEnd/>
            <a:tailEnd/>
          </a:ln>
        </p:spPr>
      </p:pic>
    </p:spTree>
    <p:extLst>
      <p:ext uri="{BB962C8B-B14F-4D97-AF65-F5344CB8AC3E}">
        <p14:creationId xmlns="" xmlns:p14="http://schemas.microsoft.com/office/powerpoint/2010/main" val="1015860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303" y="1"/>
            <a:ext cx="11719775" cy="1171976"/>
          </a:xfrm>
        </p:spPr>
        <p:txBody>
          <a:bodyPr/>
          <a:lstStyle/>
          <a:p>
            <a:r>
              <a:rPr lang="ru-RU" b="1" dirty="0" smtClean="0">
                <a:solidFill>
                  <a:srgbClr val="C00000"/>
                </a:solidFill>
              </a:rPr>
              <a:t>Краткий перечень нормативных правовых актов</a:t>
            </a:r>
            <a:endParaRPr lang="ru-RU" b="1" dirty="0">
              <a:solidFill>
                <a:srgbClr val="C00000"/>
              </a:solidFill>
            </a:endParaRPr>
          </a:p>
        </p:txBody>
      </p:sp>
      <p:pic>
        <p:nvPicPr>
          <p:cNvPr id="5122" name="Picture 2"/>
          <p:cNvPicPr>
            <a:picLocks noGrp="1" noChangeAspect="1" noChangeArrowheads="1"/>
          </p:cNvPicPr>
          <p:nvPr>
            <p:ph idx="1"/>
          </p:nvPr>
        </p:nvPicPr>
        <p:blipFill>
          <a:blip r:embed="rId2" cstate="print"/>
          <a:srcRect/>
          <a:stretch>
            <a:fillRect/>
          </a:stretch>
        </p:blipFill>
        <p:spPr bwMode="auto">
          <a:xfrm>
            <a:off x="2899954" y="836613"/>
            <a:ext cx="5812972" cy="5786256"/>
          </a:xfrm>
          <a:prstGeom prst="rect">
            <a:avLst/>
          </a:prstGeom>
          <a:noFill/>
          <a:ln w="9525">
            <a:noFill/>
            <a:miter lim="800000"/>
            <a:headEnd/>
            <a:tailEnd/>
          </a:ln>
        </p:spPr>
      </p:pic>
    </p:spTree>
    <p:extLst>
      <p:ext uri="{BB962C8B-B14F-4D97-AF65-F5344CB8AC3E}">
        <p14:creationId xmlns="" xmlns:p14="http://schemas.microsoft.com/office/powerpoint/2010/main" val="1015860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1971" y="167425"/>
            <a:ext cx="11552349" cy="6447419"/>
          </a:xfrm>
        </p:spPr>
        <p:txBody>
          <a:bodyPr/>
          <a:lstStyle/>
          <a:p>
            <a:pPr marL="0" indent="0">
              <a:buNone/>
            </a:pPr>
            <a:r>
              <a:rPr lang="ru-RU" b="1" dirty="0" smtClean="0">
                <a:solidFill>
                  <a:srgbClr val="C00000"/>
                </a:solidFill>
              </a:rPr>
              <a:t>1. Ниже приведён перечень признаков. Все они, за исключением двух,</a:t>
            </a:r>
          </a:p>
          <a:p>
            <a:pPr marL="0" indent="0">
              <a:buNone/>
            </a:pPr>
            <a:r>
              <a:rPr lang="ru-RU" b="1" dirty="0" smtClean="0">
                <a:solidFill>
                  <a:srgbClr val="C00000"/>
                </a:solidFill>
              </a:rPr>
              <a:t>характеризуют динамичный характер общества.</a:t>
            </a:r>
          </a:p>
          <a:p>
            <a:pPr marL="514350" indent="-514350">
              <a:buAutoNum type="arabicParenR"/>
            </a:pPr>
            <a:r>
              <a:rPr lang="ru-RU" b="1" dirty="0" smtClean="0"/>
              <a:t>связь с природой; </a:t>
            </a:r>
          </a:p>
          <a:p>
            <a:pPr marL="0" indent="0">
              <a:buNone/>
            </a:pPr>
            <a:r>
              <a:rPr lang="ru-RU" b="1" dirty="0" smtClean="0"/>
              <a:t>2) изменение общественных отношений; </a:t>
            </a:r>
          </a:p>
          <a:p>
            <a:pPr marL="0" indent="0">
              <a:buNone/>
            </a:pPr>
            <a:r>
              <a:rPr lang="ru-RU" b="1" dirty="0" smtClean="0"/>
              <a:t>3) Социальная мобильность; </a:t>
            </a:r>
          </a:p>
          <a:p>
            <a:pPr marL="0" indent="0">
              <a:buNone/>
            </a:pPr>
            <a:r>
              <a:rPr lang="ru-RU" b="1" dirty="0" smtClean="0"/>
              <a:t>4) отмена устаревших норм; </a:t>
            </a:r>
          </a:p>
          <a:p>
            <a:pPr marL="0" indent="0">
              <a:buNone/>
            </a:pPr>
            <a:r>
              <a:rPr lang="ru-RU" b="1" dirty="0" smtClean="0"/>
              <a:t>5) Совершенствование социальной организации; </a:t>
            </a:r>
          </a:p>
          <a:p>
            <a:pPr marL="0" indent="0">
              <a:buNone/>
            </a:pPr>
            <a:r>
              <a:rPr lang="ru-RU" b="1" dirty="0" smtClean="0"/>
              <a:t>6) наличие социальных институтов.</a:t>
            </a:r>
          </a:p>
          <a:p>
            <a:pPr marL="0" indent="0">
              <a:buNone/>
            </a:pPr>
            <a:r>
              <a:rPr lang="ru-RU" i="1" dirty="0" smtClean="0">
                <a:solidFill>
                  <a:srgbClr val="C00000"/>
                </a:solidFill>
              </a:rPr>
              <a:t>Найдите два признака, «выпадающих» из общего ряда, и запишите в таблицу цифры, под которыми они указаны</a:t>
            </a:r>
            <a:endParaRPr lang="ru-RU" i="1" dirty="0">
              <a:solidFill>
                <a:srgbClr val="C00000"/>
              </a:solidFill>
            </a:endParaRPr>
          </a:p>
        </p:txBody>
      </p:sp>
    </p:spTree>
    <p:extLst>
      <p:ext uri="{BB962C8B-B14F-4D97-AF65-F5344CB8AC3E}">
        <p14:creationId xmlns="" xmlns:p14="http://schemas.microsoft.com/office/powerpoint/2010/main" val="911689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0456" y="218941"/>
            <a:ext cx="11616744" cy="6465194"/>
          </a:xfrm>
        </p:spPr>
        <p:txBody>
          <a:bodyPr>
            <a:normAutofit/>
          </a:bodyPr>
          <a:lstStyle/>
          <a:p>
            <a:pPr marL="0" indent="0">
              <a:buNone/>
            </a:pPr>
            <a:r>
              <a:rPr lang="ru-RU" b="1" dirty="0" smtClean="0">
                <a:solidFill>
                  <a:srgbClr val="C00000"/>
                </a:solidFill>
              </a:rPr>
              <a:t>2. Выберите верные суждения о человеке и запишите цифры, под которыми они указаны.</a:t>
            </a:r>
          </a:p>
          <a:p>
            <a:pPr marL="0" indent="0">
              <a:buNone/>
            </a:pPr>
            <a:r>
              <a:rPr lang="ru-RU" b="1" dirty="0" smtClean="0"/>
              <a:t>1) Последовательность стадий жизни человека, при которой детство</a:t>
            </a:r>
          </a:p>
          <a:p>
            <a:pPr marL="0" indent="0">
              <a:buNone/>
            </a:pPr>
            <a:r>
              <a:rPr lang="ru-RU" b="1" dirty="0" smtClean="0"/>
              <a:t>сменяется юностью, юность – зрелостью, а затем наступает старость,</a:t>
            </a:r>
          </a:p>
          <a:p>
            <a:pPr marL="0" indent="0">
              <a:buNone/>
            </a:pPr>
            <a:r>
              <a:rPr lang="ru-RU" b="1" dirty="0" smtClean="0"/>
              <a:t>биологически обусловлена.</a:t>
            </a:r>
          </a:p>
          <a:p>
            <a:pPr marL="0" indent="0">
              <a:buNone/>
            </a:pPr>
            <a:r>
              <a:rPr lang="ru-RU" b="1" dirty="0" smtClean="0"/>
              <a:t>2) Становление человека как личности связано с приобретением социальных черт и качеств.</a:t>
            </a:r>
          </a:p>
          <a:p>
            <a:pPr marL="0" indent="0">
              <a:buNone/>
            </a:pPr>
            <a:r>
              <a:rPr lang="ru-RU" b="1" dirty="0" smtClean="0"/>
              <a:t>3) Человек наследует моральные нормы.</a:t>
            </a:r>
          </a:p>
          <a:p>
            <a:pPr marL="0" indent="0">
              <a:buNone/>
            </a:pPr>
            <a:r>
              <a:rPr lang="ru-RU" b="1" dirty="0" smtClean="0"/>
              <a:t>4) Влияние генетических факторов на развитие способностей человека</a:t>
            </a:r>
          </a:p>
          <a:p>
            <a:pPr marL="0" indent="0">
              <a:buNone/>
            </a:pPr>
            <a:r>
              <a:rPr lang="ru-RU" b="1" dirty="0" smtClean="0"/>
              <a:t>служит выражением его социальной сущности.</a:t>
            </a:r>
          </a:p>
          <a:p>
            <a:pPr marL="0" indent="0">
              <a:buNone/>
            </a:pPr>
            <a:r>
              <a:rPr lang="ru-RU" b="1" dirty="0" smtClean="0"/>
              <a:t>5) Природная предрасположенность человека к тем или иным видам</a:t>
            </a:r>
          </a:p>
          <a:p>
            <a:pPr marL="0" indent="0">
              <a:buNone/>
            </a:pPr>
            <a:r>
              <a:rPr lang="ru-RU" b="1" dirty="0" smtClean="0"/>
              <a:t>деятельности проявляется в социальных обстоятельствах.</a:t>
            </a:r>
            <a:endParaRPr lang="ru-RU" b="1" dirty="0"/>
          </a:p>
        </p:txBody>
      </p:sp>
    </p:spTree>
    <p:extLst>
      <p:ext uri="{BB962C8B-B14F-4D97-AF65-F5344CB8AC3E}">
        <p14:creationId xmlns="" xmlns:p14="http://schemas.microsoft.com/office/powerpoint/2010/main" val="3739537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rgbClr val="C00000"/>
                </a:solidFill>
              </a:rPr>
              <a:t>3.Установите соответствие между действиями и уровнями научного познания:</a:t>
            </a:r>
            <a:endParaRPr lang="ru-RU" b="1" dirty="0">
              <a:solidFill>
                <a:srgbClr val="C00000"/>
              </a:solidFill>
            </a:endParaRPr>
          </a:p>
        </p:txBody>
      </p:sp>
      <p:sp>
        <p:nvSpPr>
          <p:cNvPr id="4" name="Объект 3"/>
          <p:cNvSpPr>
            <a:spLocks noGrp="1"/>
          </p:cNvSpPr>
          <p:nvPr>
            <p:ph sz="half" idx="1"/>
          </p:nvPr>
        </p:nvSpPr>
        <p:spPr/>
        <p:txBody>
          <a:bodyPr/>
          <a:lstStyle/>
          <a:p>
            <a:pPr marL="0" indent="0">
              <a:buNone/>
            </a:pPr>
            <a:r>
              <a:rPr lang="ru-RU" b="1" dirty="0" smtClean="0"/>
              <a:t>А) наблюдение</a:t>
            </a:r>
          </a:p>
          <a:p>
            <a:pPr marL="0" indent="0">
              <a:buNone/>
            </a:pPr>
            <a:r>
              <a:rPr lang="ru-RU" b="1" dirty="0" smtClean="0"/>
              <a:t>Б) эксперимент</a:t>
            </a:r>
          </a:p>
          <a:p>
            <a:pPr marL="0" indent="0">
              <a:buNone/>
            </a:pPr>
            <a:r>
              <a:rPr lang="ru-RU" b="1" dirty="0" smtClean="0"/>
              <a:t>В) описание объекта</a:t>
            </a:r>
          </a:p>
          <a:p>
            <a:pPr marL="0" indent="0">
              <a:buNone/>
            </a:pPr>
            <a:r>
              <a:rPr lang="ru-RU" b="1" dirty="0" smtClean="0"/>
              <a:t>Г) объяснение существующих взаимосвязей</a:t>
            </a:r>
          </a:p>
          <a:p>
            <a:pPr marL="0" indent="0">
              <a:buNone/>
            </a:pPr>
            <a:r>
              <a:rPr lang="ru-RU" b="1" dirty="0" smtClean="0"/>
              <a:t>Д) формулирование закономерностей</a:t>
            </a:r>
            <a:endParaRPr lang="ru-RU" b="1" dirty="0"/>
          </a:p>
        </p:txBody>
      </p:sp>
      <p:sp>
        <p:nvSpPr>
          <p:cNvPr id="5" name="Объект 4"/>
          <p:cNvSpPr>
            <a:spLocks noGrp="1"/>
          </p:cNvSpPr>
          <p:nvPr>
            <p:ph sz="half" idx="2"/>
          </p:nvPr>
        </p:nvSpPr>
        <p:spPr/>
        <p:txBody>
          <a:bodyPr>
            <a:normAutofit/>
          </a:bodyPr>
          <a:lstStyle/>
          <a:p>
            <a:r>
              <a:rPr lang="ru-RU" sz="3600" b="1" i="1" dirty="0" smtClean="0">
                <a:solidFill>
                  <a:srgbClr val="C00000"/>
                </a:solidFill>
              </a:rPr>
              <a:t>1) эмпирический</a:t>
            </a:r>
          </a:p>
          <a:p>
            <a:r>
              <a:rPr lang="ru-RU" sz="3600" b="1" i="1" dirty="0" smtClean="0">
                <a:solidFill>
                  <a:srgbClr val="C00000"/>
                </a:solidFill>
              </a:rPr>
              <a:t>2) теоретический</a:t>
            </a:r>
            <a:endParaRPr lang="ru-RU" sz="3600" b="1" i="1" dirty="0">
              <a:solidFill>
                <a:srgbClr val="C00000"/>
              </a:solidFill>
            </a:endParaRPr>
          </a:p>
        </p:txBody>
      </p:sp>
    </p:spTree>
    <p:extLst>
      <p:ext uri="{BB962C8B-B14F-4D97-AF65-F5344CB8AC3E}">
        <p14:creationId xmlns="" xmlns:p14="http://schemas.microsoft.com/office/powerpoint/2010/main" val="2594848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244699" y="167424"/>
            <a:ext cx="11732653" cy="6529589"/>
          </a:xfrm>
        </p:spPr>
        <p:txBody>
          <a:bodyPr/>
          <a:lstStyle/>
          <a:p>
            <a:pPr marL="0" indent="0">
              <a:buNone/>
            </a:pPr>
            <a:r>
              <a:rPr lang="ru-RU" b="1" dirty="0" smtClean="0">
                <a:solidFill>
                  <a:srgbClr val="C00000"/>
                </a:solidFill>
              </a:rPr>
              <a:t>4. Один из телевизионных каналов снял многосерийный фильм о жизни</a:t>
            </a:r>
          </a:p>
          <a:p>
            <a:pPr marL="0" indent="0">
              <a:buNone/>
            </a:pPr>
            <a:r>
              <a:rPr lang="ru-RU" b="1" dirty="0" smtClean="0">
                <a:solidFill>
                  <a:srgbClr val="C00000"/>
                </a:solidFill>
              </a:rPr>
              <a:t>нескольких поколений одной семьи. Что из перечисленного позволяет</a:t>
            </a:r>
          </a:p>
          <a:p>
            <a:pPr marL="0" indent="0">
              <a:buNone/>
            </a:pPr>
            <a:r>
              <a:rPr lang="ru-RU" b="1" dirty="0" smtClean="0">
                <a:solidFill>
                  <a:srgbClr val="C00000"/>
                </a:solidFill>
              </a:rPr>
              <a:t>отнести этот сериал к произведениям массовой культуры? </a:t>
            </a:r>
          </a:p>
          <a:p>
            <a:pPr marL="0" indent="0">
              <a:buNone/>
            </a:pPr>
            <a:r>
              <a:rPr lang="ru-RU" b="1" dirty="0" smtClean="0"/>
              <a:t>1) ориентация на вкусы и запросы узкого круга знатоков и ценителей</a:t>
            </a:r>
          </a:p>
          <a:p>
            <a:pPr marL="0" indent="0">
              <a:buNone/>
            </a:pPr>
            <a:r>
              <a:rPr lang="ru-RU" b="1" dirty="0" smtClean="0"/>
              <a:t>2) использование в фильме народной музыки и эпических сюжетов</a:t>
            </a:r>
          </a:p>
          <a:p>
            <a:pPr marL="0" indent="0">
              <a:buNone/>
            </a:pPr>
            <a:r>
              <a:rPr lang="ru-RU" b="1" dirty="0" smtClean="0"/>
              <a:t>3) расчёт на усреднённый потребительский вкус</a:t>
            </a:r>
          </a:p>
          <a:p>
            <a:pPr marL="0" indent="0">
              <a:buNone/>
            </a:pPr>
            <a:r>
              <a:rPr lang="ru-RU" b="1" dirty="0" smtClean="0"/>
              <a:t>4) пропаганда традиционных семейных ценностей, понятных большинству зрителей</a:t>
            </a:r>
          </a:p>
          <a:p>
            <a:pPr marL="0" indent="0">
              <a:buNone/>
            </a:pPr>
            <a:r>
              <a:rPr lang="ru-RU" b="1" dirty="0" smtClean="0"/>
              <a:t>5) реализация создателями фильма в полной мере своих потребностей</a:t>
            </a:r>
          </a:p>
          <a:p>
            <a:pPr marL="0" indent="0">
              <a:buNone/>
            </a:pPr>
            <a:r>
              <a:rPr lang="ru-RU" b="1" dirty="0" smtClean="0"/>
              <a:t>в самовыражении, высказывании взглядов, не разделяемых большинством</a:t>
            </a:r>
          </a:p>
          <a:p>
            <a:pPr marL="0" indent="0">
              <a:buNone/>
            </a:pPr>
            <a:r>
              <a:rPr lang="ru-RU" b="1" dirty="0" smtClean="0"/>
              <a:t>6) позиционирование фильма как продукта для отдыха и развлечения</a:t>
            </a:r>
            <a:endParaRPr lang="ru-RU" b="1" dirty="0"/>
          </a:p>
        </p:txBody>
      </p:sp>
    </p:spTree>
    <p:extLst>
      <p:ext uri="{BB962C8B-B14F-4D97-AF65-F5344CB8AC3E}">
        <p14:creationId xmlns="" xmlns:p14="http://schemas.microsoft.com/office/powerpoint/2010/main" val="4013299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3183" y="141668"/>
            <a:ext cx="11835685" cy="6606862"/>
          </a:xfrm>
        </p:spPr>
        <p:txBody>
          <a:bodyPr>
            <a:normAutofit/>
          </a:bodyPr>
          <a:lstStyle/>
          <a:p>
            <a:pPr marL="0" indent="0">
              <a:buNone/>
            </a:pPr>
            <a:r>
              <a:rPr lang="ru-RU" b="1" dirty="0" smtClean="0">
                <a:solidFill>
                  <a:srgbClr val="C00000"/>
                </a:solidFill>
              </a:rPr>
              <a:t>5. Выберите верные суждения о финансовых институтах и запишите цифры, под которыми они указаны.</a:t>
            </a:r>
          </a:p>
          <a:p>
            <a:pPr marL="0" indent="0">
              <a:buNone/>
            </a:pPr>
            <a:r>
              <a:rPr lang="ru-RU" b="1" dirty="0" smtClean="0"/>
              <a:t>1) Коммерческие банки занимаются производством материальных благ,</a:t>
            </a:r>
          </a:p>
          <a:p>
            <a:pPr marL="0" indent="0">
              <a:buNone/>
            </a:pPr>
            <a:r>
              <a:rPr lang="ru-RU" b="1" dirty="0" smtClean="0"/>
              <a:t>торговлей и страхованием имущества. </a:t>
            </a:r>
          </a:p>
          <a:p>
            <a:pPr marL="0" indent="0">
              <a:buNone/>
            </a:pPr>
            <a:r>
              <a:rPr lang="ru-RU" b="1" dirty="0" smtClean="0"/>
              <a:t>2) Паевые инвестиционные фонды объединяют средства для совместного</a:t>
            </a:r>
          </a:p>
          <a:p>
            <a:pPr marL="0" indent="0">
              <a:buNone/>
            </a:pPr>
            <a:r>
              <a:rPr lang="ru-RU" b="1" dirty="0" smtClean="0"/>
              <a:t>приобретения активов и раздела связанных с этим рисков, прибыли или</a:t>
            </a:r>
          </a:p>
          <a:p>
            <a:pPr marL="0" indent="0">
              <a:buNone/>
            </a:pPr>
            <a:r>
              <a:rPr lang="ru-RU" b="1" dirty="0" smtClean="0"/>
              <a:t>убытков. </a:t>
            </a:r>
          </a:p>
          <a:p>
            <a:pPr marL="0" indent="0">
              <a:buNone/>
            </a:pPr>
            <a:r>
              <a:rPr lang="ru-RU" b="1" dirty="0" smtClean="0"/>
              <a:t>3) Цель деятельности Банка России – защита и обеспечение устойчивости</a:t>
            </a:r>
          </a:p>
          <a:p>
            <a:pPr marL="0" indent="0">
              <a:buNone/>
            </a:pPr>
            <a:r>
              <a:rPr lang="ru-RU" b="1" dirty="0" smtClean="0"/>
              <a:t>рубля. </a:t>
            </a:r>
          </a:p>
          <a:p>
            <a:pPr marL="0" indent="0">
              <a:buNone/>
            </a:pPr>
            <a:r>
              <a:rPr lang="ru-RU" b="1" dirty="0" smtClean="0"/>
              <a:t>4) Банк России осуществляет надзор за деятельностью кредитных</a:t>
            </a:r>
          </a:p>
          <a:p>
            <a:pPr marL="0" indent="0">
              <a:buNone/>
            </a:pPr>
            <a:r>
              <a:rPr lang="ru-RU" b="1" dirty="0" smtClean="0"/>
              <a:t>организаций и банковских групп. </a:t>
            </a:r>
          </a:p>
          <a:p>
            <a:pPr marL="0" indent="0">
              <a:buNone/>
            </a:pPr>
            <a:r>
              <a:rPr lang="ru-RU" b="1" dirty="0" smtClean="0"/>
              <a:t>5) Коммерческие банки осуществляют эмиссию денег.</a:t>
            </a:r>
            <a:endParaRPr lang="ru-RU" b="1" dirty="0"/>
          </a:p>
        </p:txBody>
      </p:sp>
    </p:spTree>
    <p:extLst>
      <p:ext uri="{BB962C8B-B14F-4D97-AF65-F5344CB8AC3E}">
        <p14:creationId xmlns="" xmlns:p14="http://schemas.microsoft.com/office/powerpoint/2010/main" val="1310414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31820" y="365125"/>
            <a:ext cx="11745532" cy="1325563"/>
          </a:xfrm>
        </p:spPr>
        <p:txBody>
          <a:bodyPr>
            <a:normAutofit fontScale="90000"/>
          </a:bodyPr>
          <a:lstStyle/>
          <a:p>
            <a:r>
              <a:rPr lang="ru-RU" b="1" dirty="0" smtClean="0">
                <a:solidFill>
                  <a:srgbClr val="C00000"/>
                </a:solidFill>
              </a:rPr>
              <a:t>6. Установите соответствие между характеристиками и видами конкуренции (конкурентных рынков):</a:t>
            </a:r>
            <a:endParaRPr lang="ru-RU" b="1" dirty="0">
              <a:solidFill>
                <a:srgbClr val="C00000"/>
              </a:solidFill>
            </a:endParaRPr>
          </a:p>
        </p:txBody>
      </p:sp>
      <p:sp>
        <p:nvSpPr>
          <p:cNvPr id="5" name="Объект 4"/>
          <p:cNvSpPr>
            <a:spLocks noGrp="1"/>
          </p:cNvSpPr>
          <p:nvPr>
            <p:ph sz="half" idx="1"/>
          </p:nvPr>
        </p:nvSpPr>
        <p:spPr>
          <a:xfrm>
            <a:off x="231820" y="1596980"/>
            <a:ext cx="5787980" cy="5164428"/>
          </a:xfrm>
        </p:spPr>
        <p:txBody>
          <a:bodyPr>
            <a:normAutofit fontScale="85000" lnSpcReduction="10000"/>
          </a:bodyPr>
          <a:lstStyle/>
          <a:p>
            <a:pPr marL="0" indent="0">
              <a:buNone/>
            </a:pPr>
            <a:r>
              <a:rPr lang="ru-RU" b="1" dirty="0" smtClean="0"/>
              <a:t>А) Рынок поделён несколькими крупными фирмами.</a:t>
            </a:r>
          </a:p>
          <a:p>
            <a:pPr marL="0" indent="0">
              <a:buNone/>
            </a:pPr>
            <a:r>
              <a:rPr lang="ru-RU" b="1" dirty="0" smtClean="0"/>
              <a:t>Б) Ценовую политику проводит</a:t>
            </a:r>
          </a:p>
          <a:p>
            <a:pPr marL="0" indent="0">
              <a:buNone/>
            </a:pPr>
            <a:r>
              <a:rPr lang="ru-RU" b="1" dirty="0" smtClean="0"/>
              <a:t>единственный производитель.</a:t>
            </a:r>
          </a:p>
          <a:p>
            <a:pPr marL="0" indent="0">
              <a:buNone/>
            </a:pPr>
            <a:r>
              <a:rPr lang="ru-RU" b="1" dirty="0" smtClean="0"/>
              <a:t>В) Большое количество фирм производит</a:t>
            </a:r>
          </a:p>
          <a:p>
            <a:pPr marL="0" indent="0">
              <a:buNone/>
            </a:pPr>
            <a:r>
              <a:rPr lang="ru-RU" b="1" dirty="0" smtClean="0"/>
              <a:t>одинаковую продукцию, не имея</a:t>
            </a:r>
          </a:p>
          <a:p>
            <a:pPr marL="0" indent="0">
              <a:buNone/>
            </a:pPr>
            <a:r>
              <a:rPr lang="ru-RU" b="1" dirty="0" smtClean="0"/>
              <a:t>возможности контролировать</a:t>
            </a:r>
          </a:p>
          <a:p>
            <a:pPr marL="0" indent="0">
              <a:buNone/>
            </a:pPr>
            <a:r>
              <a:rPr lang="ru-RU" b="1" dirty="0" smtClean="0"/>
              <a:t>цены на неё.</a:t>
            </a:r>
          </a:p>
          <a:p>
            <a:pPr marL="0" indent="0">
              <a:buNone/>
            </a:pPr>
            <a:r>
              <a:rPr lang="ru-RU" b="1" dirty="0" smtClean="0"/>
              <a:t>Г) Лидер отрасли устанавливает цены,</a:t>
            </a:r>
          </a:p>
          <a:p>
            <a:pPr marL="0" indent="0">
              <a:buNone/>
            </a:pPr>
            <a:r>
              <a:rPr lang="ru-RU" b="1" dirty="0" smtClean="0"/>
              <a:t>а остальные фирмы им следуют.</a:t>
            </a:r>
          </a:p>
          <a:p>
            <a:pPr marL="0" indent="0">
              <a:buNone/>
            </a:pPr>
            <a:r>
              <a:rPr lang="ru-RU" b="1" dirty="0" smtClean="0"/>
              <a:t>Д) На рынке присутствует единственный</a:t>
            </a:r>
          </a:p>
          <a:p>
            <a:pPr marL="0" indent="0">
              <a:buNone/>
            </a:pPr>
            <a:r>
              <a:rPr lang="ru-RU" b="1" dirty="0" smtClean="0"/>
              <a:t>продавец уникального продукта.</a:t>
            </a:r>
            <a:endParaRPr lang="ru-RU" b="1" dirty="0"/>
          </a:p>
        </p:txBody>
      </p:sp>
      <p:sp>
        <p:nvSpPr>
          <p:cNvPr id="6" name="Объект 5"/>
          <p:cNvSpPr>
            <a:spLocks noGrp="1"/>
          </p:cNvSpPr>
          <p:nvPr>
            <p:ph sz="half" idx="2"/>
          </p:nvPr>
        </p:nvSpPr>
        <p:spPr/>
        <p:txBody>
          <a:bodyPr>
            <a:normAutofit fontScale="85000" lnSpcReduction="10000"/>
          </a:bodyPr>
          <a:lstStyle/>
          <a:p>
            <a:r>
              <a:rPr lang="ru-RU" sz="3200" b="1" dirty="0" smtClean="0">
                <a:solidFill>
                  <a:srgbClr val="C00000"/>
                </a:solidFill>
              </a:rPr>
              <a:t>1) чистая (совершенная)</a:t>
            </a:r>
          </a:p>
          <a:p>
            <a:pPr marL="0" indent="0">
              <a:buNone/>
            </a:pPr>
            <a:r>
              <a:rPr lang="ru-RU" sz="3200" b="1" dirty="0" smtClean="0">
                <a:solidFill>
                  <a:srgbClr val="C00000"/>
                </a:solidFill>
              </a:rPr>
              <a:t>       конкуренция</a:t>
            </a:r>
          </a:p>
          <a:p>
            <a:r>
              <a:rPr lang="ru-RU" sz="3200" b="1" dirty="0" smtClean="0">
                <a:solidFill>
                  <a:srgbClr val="C00000"/>
                </a:solidFill>
              </a:rPr>
              <a:t>2) олигополия</a:t>
            </a:r>
          </a:p>
          <a:p>
            <a:r>
              <a:rPr lang="ru-RU" sz="3200" b="1" dirty="0" smtClean="0">
                <a:solidFill>
                  <a:srgbClr val="C00000"/>
                </a:solidFill>
              </a:rPr>
              <a:t>3) монополия</a:t>
            </a:r>
            <a:endParaRPr lang="ru-RU" sz="3200" b="1" dirty="0">
              <a:solidFill>
                <a:srgbClr val="C00000"/>
              </a:solidFill>
            </a:endParaRPr>
          </a:p>
        </p:txBody>
      </p:sp>
    </p:spTree>
    <p:extLst>
      <p:ext uri="{BB962C8B-B14F-4D97-AF65-F5344CB8AC3E}">
        <p14:creationId xmlns="" xmlns:p14="http://schemas.microsoft.com/office/powerpoint/2010/main" val="4148115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296213" y="193182"/>
            <a:ext cx="11487955" cy="6362163"/>
          </a:xfrm>
        </p:spPr>
        <p:txBody>
          <a:bodyPr/>
          <a:lstStyle/>
          <a:p>
            <a:pPr marL="0" indent="0">
              <a:buNone/>
            </a:pPr>
            <a:r>
              <a:rPr lang="ru-RU" b="1" dirty="0" smtClean="0">
                <a:solidFill>
                  <a:srgbClr val="C00000"/>
                </a:solidFill>
              </a:rPr>
              <a:t>7. Фирма «Лисичка» – ателье, специализирующееся на пошиве школьной формы. Найдите в приведённом списке примеры постоянных издержек фирмы «Лисичка» в краткосрочном периоде и запишите цифры, под которыми они указаны.</a:t>
            </a:r>
          </a:p>
          <a:p>
            <a:pPr marL="0" indent="0">
              <a:buNone/>
            </a:pPr>
            <a:r>
              <a:rPr lang="ru-RU" b="1" dirty="0" smtClean="0"/>
              <a:t>1) оплата потреблённой электроэнергии</a:t>
            </a:r>
          </a:p>
          <a:p>
            <a:pPr marL="0" indent="0">
              <a:buNone/>
            </a:pPr>
            <a:r>
              <a:rPr lang="ru-RU" b="1" dirty="0" smtClean="0"/>
              <a:t>2) приобретение тканей, ниток, фурнитуры</a:t>
            </a:r>
          </a:p>
          <a:p>
            <a:pPr marL="0" indent="0">
              <a:buNone/>
            </a:pPr>
            <a:r>
              <a:rPr lang="ru-RU" b="1" dirty="0" smtClean="0"/>
              <a:t>3) выплата сдельной заработной платы работникам</a:t>
            </a:r>
          </a:p>
          <a:p>
            <a:pPr marL="0" indent="0">
              <a:buNone/>
            </a:pPr>
            <a:r>
              <a:rPr lang="ru-RU" b="1" dirty="0" smtClean="0"/>
              <a:t>4) взносы на страхование имущества фирмы</a:t>
            </a:r>
          </a:p>
          <a:p>
            <a:pPr marL="0" indent="0">
              <a:buNone/>
            </a:pPr>
            <a:r>
              <a:rPr lang="ru-RU" b="1" dirty="0" smtClean="0"/>
              <a:t>5) оклады администрации</a:t>
            </a:r>
          </a:p>
          <a:p>
            <a:pPr marL="0" indent="0">
              <a:buNone/>
            </a:pPr>
            <a:r>
              <a:rPr lang="ru-RU" b="1" dirty="0" smtClean="0"/>
              <a:t>6) погашение процентов по ранее взятому кредиту</a:t>
            </a:r>
            <a:endParaRPr lang="ru-RU" b="1" dirty="0"/>
          </a:p>
        </p:txBody>
      </p:sp>
    </p:spTree>
    <p:extLst>
      <p:ext uri="{BB962C8B-B14F-4D97-AF65-F5344CB8AC3E}">
        <p14:creationId xmlns="" xmlns:p14="http://schemas.microsoft.com/office/powerpoint/2010/main" val="3227245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1188719"/>
          </a:xfrm>
        </p:spPr>
        <p:txBody>
          <a:bodyPr/>
          <a:lstStyle/>
          <a:p>
            <a:r>
              <a:rPr lang="ru-RU" b="1" dirty="0" smtClean="0">
                <a:solidFill>
                  <a:srgbClr val="C00000"/>
                </a:solidFill>
                <a:latin typeface="Times New Roman" pitchFamily="18" charset="0"/>
                <a:cs typeface="Times New Roman" pitchFamily="18" charset="0"/>
              </a:rPr>
              <a:t>Не включаются в КИМ 2025 года</a:t>
            </a:r>
            <a:endParaRPr lang="ru-RU" b="1"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235130" y="927462"/>
            <a:ext cx="11956869" cy="5930538"/>
          </a:xfrm>
        </p:spPr>
        <p:txBody>
          <a:bodyPr>
            <a:normAutofit fontScale="92500" lnSpcReduction="10000"/>
          </a:bodyPr>
          <a:lstStyle/>
          <a:p>
            <a:r>
              <a:rPr lang="ru-RU" dirty="0" smtClean="0"/>
              <a:t>2.1. </a:t>
            </a:r>
            <a:r>
              <a:rPr lang="ru-RU" i="1" dirty="0" smtClean="0"/>
              <a:t>Кривая производственных возможностей.</a:t>
            </a:r>
          </a:p>
          <a:p>
            <a:r>
              <a:rPr lang="ru-RU" i="1" dirty="0" smtClean="0"/>
              <a:t>2.4. Экономическая деятельность и проблемы устойчивого развития общества.</a:t>
            </a:r>
          </a:p>
          <a:p>
            <a:r>
              <a:rPr lang="ru-RU" i="1" dirty="0" smtClean="0"/>
              <a:t>2.5. Товары </a:t>
            </a:r>
            <a:r>
              <a:rPr lang="ru-RU" i="1" dirty="0" err="1" smtClean="0"/>
              <a:t>Гиффена</a:t>
            </a:r>
            <a:r>
              <a:rPr lang="ru-RU" i="1" dirty="0" smtClean="0"/>
              <a:t> и эффект </a:t>
            </a:r>
            <a:r>
              <a:rPr lang="ru-RU" i="1" dirty="0" err="1" smtClean="0"/>
              <a:t>Веблена</a:t>
            </a:r>
            <a:r>
              <a:rPr lang="ru-RU" i="1" dirty="0" smtClean="0"/>
              <a:t>.</a:t>
            </a:r>
          </a:p>
          <a:p>
            <a:r>
              <a:rPr lang="ru-RU" i="1" dirty="0" smtClean="0"/>
              <a:t>2.8. </a:t>
            </a:r>
            <a:r>
              <a:rPr lang="ru-RU" dirty="0" smtClean="0"/>
              <a:t>(</a:t>
            </a:r>
            <a:r>
              <a:rPr lang="ru-RU" i="1" dirty="0" smtClean="0"/>
              <a:t>необратимые издержки, средние и предельные издержки). Амортизационные отчисления. Эффект масштаба производства.</a:t>
            </a:r>
          </a:p>
          <a:p>
            <a:r>
              <a:rPr lang="ru-RU" i="1" dirty="0" smtClean="0"/>
              <a:t>2.10. Денежные агрегаты. Денежная база. Денежный мультипликатор</a:t>
            </a:r>
          </a:p>
          <a:p>
            <a:r>
              <a:rPr lang="ru-RU" i="1" dirty="0" smtClean="0"/>
              <a:t>2.13. Информация как ресурс экономики. Асимметрия информации. Способы решения проблемы асимметрии информации.</a:t>
            </a:r>
          </a:p>
          <a:p>
            <a:r>
              <a:rPr lang="ru-RU" i="1" dirty="0" smtClean="0"/>
              <a:t>2.18. Платежный баланс.</a:t>
            </a:r>
          </a:p>
          <a:p>
            <a:r>
              <a:rPr lang="ru-RU" i="1" dirty="0" smtClean="0"/>
              <a:t>3.2. Миграционные процессы в современном мире.</a:t>
            </a:r>
          </a:p>
          <a:p>
            <a:r>
              <a:rPr lang="ru-RU" i="1" dirty="0" smtClean="0"/>
              <a:t>3.3. Проблемы молодёжи в современной России</a:t>
            </a:r>
          </a:p>
          <a:p>
            <a:r>
              <a:rPr lang="ru-RU" dirty="0" smtClean="0"/>
              <a:t>4.7. </a:t>
            </a:r>
            <a:r>
              <a:rPr lang="ru-RU" i="1" dirty="0" smtClean="0"/>
              <a:t>Государственное управление в Российской Федерации. Государственная служба и статус государственного служащего</a:t>
            </a:r>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062" y="154546"/>
            <a:ext cx="11771290" cy="6478074"/>
          </a:xfrm>
        </p:spPr>
        <p:txBody>
          <a:bodyPr/>
          <a:lstStyle/>
          <a:p>
            <a:pPr marL="0" indent="0">
              <a:buNone/>
            </a:pPr>
            <a:r>
              <a:rPr lang="ru-RU" b="1" i="1" dirty="0" smtClean="0">
                <a:solidFill>
                  <a:srgbClr val="C00000"/>
                </a:solidFill>
              </a:rPr>
              <a:t>8. Выберите верные суждения о семье и её функциях и запишите цифры, под которыми они указаны.</a:t>
            </a:r>
          </a:p>
          <a:p>
            <a:pPr marL="0" indent="0">
              <a:buNone/>
            </a:pPr>
            <a:r>
              <a:rPr lang="ru-RU" b="1" i="1" dirty="0" smtClean="0">
                <a:solidFill>
                  <a:srgbClr val="C00000"/>
                </a:solidFill>
              </a:rPr>
              <a:t> </a:t>
            </a:r>
          </a:p>
          <a:p>
            <a:pPr marL="0" indent="0">
              <a:buNone/>
            </a:pPr>
            <a:r>
              <a:rPr lang="ru-RU" b="1" dirty="0" smtClean="0"/>
              <a:t>1) Функции семьи как социального института меняются с изменением условий общественного развития. </a:t>
            </a:r>
          </a:p>
          <a:p>
            <a:pPr marL="0" indent="0">
              <a:buNone/>
            </a:pPr>
            <a:r>
              <a:rPr lang="ru-RU" b="1" dirty="0" smtClean="0"/>
              <a:t>2) Уход за детьми вплоть до достижения ими социальной зрелости отражает репродуктивную функцию семьи. </a:t>
            </a:r>
          </a:p>
          <a:p>
            <a:pPr marL="0" indent="0">
              <a:buNone/>
            </a:pPr>
            <a:r>
              <a:rPr lang="ru-RU" b="1" dirty="0" smtClean="0"/>
              <a:t>3) Своеобразие семьи заключается в том, что она одновременно представляет собой и общественный институт, и малую социальную группу. </a:t>
            </a:r>
          </a:p>
          <a:p>
            <a:pPr marL="0" indent="0">
              <a:buNone/>
            </a:pPr>
            <a:r>
              <a:rPr lang="ru-RU" b="1" dirty="0" smtClean="0"/>
              <a:t>4) </a:t>
            </a:r>
            <a:r>
              <a:rPr lang="ru-RU" b="1" dirty="0" err="1" smtClean="0"/>
              <a:t>Нуклеарная</a:t>
            </a:r>
            <a:r>
              <a:rPr lang="ru-RU" b="1" dirty="0" smtClean="0"/>
              <a:t> семья включает в себя три и более поколения родственников. </a:t>
            </a:r>
          </a:p>
          <a:p>
            <a:pPr marL="0" indent="0">
              <a:buNone/>
            </a:pPr>
            <a:r>
              <a:rPr lang="ru-RU" b="1" dirty="0" smtClean="0"/>
              <a:t>5) Появлению семьи способствовало возникновение государства.</a:t>
            </a:r>
            <a:endParaRPr lang="ru-RU" b="1" dirty="0"/>
          </a:p>
        </p:txBody>
      </p:sp>
    </p:spTree>
    <p:extLst>
      <p:ext uri="{BB962C8B-B14F-4D97-AF65-F5344CB8AC3E}">
        <p14:creationId xmlns="" xmlns:p14="http://schemas.microsoft.com/office/powerpoint/2010/main" val="33010399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cstate="print"/>
          <a:stretch>
            <a:fillRect/>
          </a:stretch>
        </p:blipFill>
        <p:spPr>
          <a:xfrm>
            <a:off x="1120462" y="90152"/>
            <a:ext cx="10380372" cy="6645499"/>
          </a:xfrm>
          <a:prstGeom prst="rect">
            <a:avLst/>
          </a:prstGeom>
        </p:spPr>
      </p:pic>
    </p:spTree>
    <p:extLst>
      <p:ext uri="{BB962C8B-B14F-4D97-AF65-F5344CB8AC3E}">
        <p14:creationId xmlns="" xmlns:p14="http://schemas.microsoft.com/office/powerpoint/2010/main" val="25837427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062" y="154546"/>
            <a:ext cx="11771290" cy="6478074"/>
          </a:xfrm>
        </p:spPr>
        <p:txBody>
          <a:bodyPr>
            <a:normAutofit lnSpcReduction="10000"/>
          </a:bodyPr>
          <a:lstStyle/>
          <a:p>
            <a:pPr marL="0" indent="0">
              <a:buNone/>
            </a:pPr>
            <a:r>
              <a:rPr lang="ru-RU" b="1" i="1" dirty="0" smtClean="0">
                <a:solidFill>
                  <a:srgbClr val="C00000"/>
                </a:solidFill>
              </a:rPr>
              <a:t>10. Выберите верные суждения о политических партиях и общественно-политических движениях и запишите цифры, под которыми они указаны. </a:t>
            </a:r>
          </a:p>
          <a:p>
            <a:pPr marL="0" indent="0">
              <a:buNone/>
            </a:pPr>
            <a:r>
              <a:rPr lang="ru-RU" b="1" dirty="0" smtClean="0"/>
              <a:t>1) По отношению к действующей власти различают политические партии правящие и оппозиционные. </a:t>
            </a:r>
          </a:p>
          <a:p>
            <a:pPr marL="0" indent="0">
              <a:buNone/>
            </a:pPr>
            <a:r>
              <a:rPr lang="ru-RU" b="1" dirty="0" smtClean="0"/>
              <a:t>2) Политическая партия выражает политически значимые интересы определённых социальных групп. </a:t>
            </a:r>
          </a:p>
          <a:p>
            <a:pPr marL="0" indent="0">
              <a:buNone/>
            </a:pPr>
            <a:r>
              <a:rPr lang="ru-RU" b="1" dirty="0" smtClean="0"/>
              <a:t>3) Кадровые партии ориентированы на длительное участие в политике, имеют чёткую организацию, местные и молодёжные отделения, ведут систематическую работу с избирателями. </a:t>
            </a:r>
          </a:p>
          <a:p>
            <a:pPr marL="0" indent="0">
              <a:buNone/>
            </a:pPr>
            <a:r>
              <a:rPr lang="ru-RU" b="1" dirty="0" smtClean="0"/>
              <a:t>4) Массовые политические партии, как правило, создают сеть своих региональных организаций. </a:t>
            </a:r>
          </a:p>
          <a:p>
            <a:pPr marL="0" indent="0">
              <a:buNone/>
            </a:pPr>
            <a:r>
              <a:rPr lang="ru-RU" b="1" dirty="0" smtClean="0"/>
              <a:t>5) Массовые партии всегда отстаивают священность и незыблемость естественных прав личности, их приоритет над интересами общества и государства.</a:t>
            </a:r>
            <a:endParaRPr lang="ru-RU" b="1" dirty="0"/>
          </a:p>
        </p:txBody>
      </p:sp>
    </p:spTree>
    <p:extLst>
      <p:ext uri="{BB962C8B-B14F-4D97-AF65-F5344CB8AC3E}">
        <p14:creationId xmlns="" xmlns:p14="http://schemas.microsoft.com/office/powerpoint/2010/main" val="16084873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0456" y="244698"/>
            <a:ext cx="11706896" cy="6452315"/>
          </a:xfrm>
        </p:spPr>
        <p:txBody>
          <a:bodyPr>
            <a:normAutofit/>
          </a:bodyPr>
          <a:lstStyle/>
          <a:p>
            <a:pPr marL="0" indent="0">
              <a:buNone/>
            </a:pPr>
            <a:r>
              <a:rPr lang="ru-RU" b="1" dirty="0" smtClean="0">
                <a:solidFill>
                  <a:srgbClr val="C00000"/>
                </a:solidFill>
              </a:rPr>
              <a:t>11. В демократическом государстве Z после реформы избирательной системы выборов в парламент произошёл переход от пропорциональной избирательной системы к мажоритарной.</a:t>
            </a:r>
          </a:p>
          <a:p>
            <a:pPr marL="0" indent="0">
              <a:buNone/>
            </a:pPr>
            <a:r>
              <a:rPr lang="ru-RU" b="1" dirty="0" smtClean="0">
                <a:solidFill>
                  <a:srgbClr val="C00000"/>
                </a:solidFill>
              </a:rPr>
              <a:t>Что из перечисленного осталось неизменным в результате этой</a:t>
            </a:r>
          </a:p>
          <a:p>
            <a:pPr marL="0" indent="0">
              <a:buNone/>
            </a:pPr>
            <a:r>
              <a:rPr lang="ru-RU" b="1" dirty="0" smtClean="0">
                <a:solidFill>
                  <a:srgbClr val="C00000"/>
                </a:solidFill>
              </a:rPr>
              <a:t>избирательной реформы? Запишите соответствующие цифры.</a:t>
            </a:r>
          </a:p>
          <a:p>
            <a:pPr marL="0" indent="0">
              <a:buNone/>
            </a:pPr>
            <a:r>
              <a:rPr lang="ru-RU" b="1" dirty="0" smtClean="0"/>
              <a:t>1) зависимость количества депутатских мандатов, полученных партией,</a:t>
            </a:r>
          </a:p>
          <a:p>
            <a:pPr marL="0" indent="0">
              <a:buNone/>
            </a:pPr>
            <a:r>
              <a:rPr lang="ru-RU" b="1" dirty="0" smtClean="0"/>
              <a:t>от количества голосов избирателей</a:t>
            </a:r>
          </a:p>
          <a:p>
            <a:pPr marL="0" indent="0">
              <a:buNone/>
            </a:pPr>
            <a:r>
              <a:rPr lang="ru-RU" b="1" dirty="0" smtClean="0"/>
              <a:t>2) свободное и добровольное участие граждан в выборах</a:t>
            </a:r>
          </a:p>
          <a:p>
            <a:pPr marL="0" indent="0">
              <a:buNone/>
            </a:pPr>
            <a:r>
              <a:rPr lang="ru-RU" b="1" dirty="0" smtClean="0"/>
              <a:t>3) наличие этапа предвыборной агитации</a:t>
            </a:r>
          </a:p>
          <a:p>
            <a:pPr marL="0" indent="0">
              <a:buNone/>
            </a:pPr>
            <a:r>
              <a:rPr lang="ru-RU" b="1" dirty="0" smtClean="0"/>
              <a:t>4) возможность выдвижения независимых беспартийных кандидатов</a:t>
            </a:r>
          </a:p>
          <a:p>
            <a:pPr marL="0" indent="0">
              <a:buNone/>
            </a:pPr>
            <a:r>
              <a:rPr lang="ru-RU" b="1" dirty="0" smtClean="0"/>
              <a:t>5) процедура тайного голосования</a:t>
            </a:r>
          </a:p>
          <a:p>
            <a:pPr marL="0" indent="0">
              <a:buNone/>
            </a:pPr>
            <a:r>
              <a:rPr lang="ru-RU" b="1" dirty="0" smtClean="0"/>
              <a:t>6) голосование по одномандатным округам</a:t>
            </a:r>
            <a:endParaRPr lang="ru-RU" b="1" dirty="0"/>
          </a:p>
        </p:txBody>
      </p:sp>
    </p:spTree>
    <p:extLst>
      <p:ext uri="{BB962C8B-B14F-4D97-AF65-F5344CB8AC3E}">
        <p14:creationId xmlns="" xmlns:p14="http://schemas.microsoft.com/office/powerpoint/2010/main" val="2050900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1971" y="193182"/>
            <a:ext cx="11603865" cy="6387921"/>
          </a:xfrm>
        </p:spPr>
        <p:txBody>
          <a:bodyPr/>
          <a:lstStyle/>
          <a:p>
            <a:pPr marL="0" indent="0">
              <a:buNone/>
            </a:pPr>
            <a:r>
              <a:rPr lang="ru-RU" b="1" dirty="0" smtClean="0">
                <a:solidFill>
                  <a:srgbClr val="C00000"/>
                </a:solidFill>
              </a:rPr>
              <a:t>12. Что из перечисленного относится к конституционным обязанностям</a:t>
            </a:r>
          </a:p>
          <a:p>
            <a:pPr marL="0" indent="0">
              <a:buNone/>
            </a:pPr>
            <a:r>
              <a:rPr lang="ru-RU" b="1" dirty="0" smtClean="0">
                <a:solidFill>
                  <a:srgbClr val="C00000"/>
                </a:solidFill>
              </a:rPr>
              <a:t>гражданина Российской Федерации? Запишите цифры, под которыми они указаны.</a:t>
            </a:r>
          </a:p>
          <a:p>
            <a:pPr marL="0" indent="0">
              <a:buNone/>
            </a:pPr>
            <a:r>
              <a:rPr lang="ru-RU" b="1" dirty="0" smtClean="0"/>
              <a:t>1) выбор рода деятельности и профессии</a:t>
            </a:r>
          </a:p>
          <a:p>
            <a:pPr marL="0" indent="0">
              <a:buNone/>
            </a:pPr>
            <a:r>
              <a:rPr lang="ru-RU" b="1" dirty="0" smtClean="0"/>
              <a:t>2) защита Отечества</a:t>
            </a:r>
          </a:p>
          <a:p>
            <a:pPr marL="0" indent="0">
              <a:buNone/>
            </a:pPr>
            <a:r>
              <a:rPr lang="ru-RU" b="1" dirty="0" smtClean="0"/>
              <a:t>3) владение собственностью</a:t>
            </a:r>
          </a:p>
          <a:p>
            <a:pPr marL="0" indent="0">
              <a:buNone/>
            </a:pPr>
            <a:r>
              <a:rPr lang="ru-RU" b="1" dirty="0" smtClean="0"/>
              <a:t>4) сохранение природы и окружающей среды</a:t>
            </a:r>
          </a:p>
          <a:p>
            <a:pPr marL="0" indent="0">
              <a:buNone/>
            </a:pPr>
            <a:r>
              <a:rPr lang="ru-RU" b="1" dirty="0" smtClean="0"/>
              <a:t>5) забота совершеннолетних трудоспособных детей о нетрудоспособных</a:t>
            </a:r>
          </a:p>
          <a:p>
            <a:pPr marL="0" indent="0">
              <a:buNone/>
            </a:pPr>
            <a:r>
              <a:rPr lang="ru-RU" b="1" dirty="0" smtClean="0"/>
              <a:t>родителях</a:t>
            </a:r>
            <a:endParaRPr lang="ru-RU" b="1" dirty="0"/>
          </a:p>
        </p:txBody>
      </p:sp>
    </p:spTree>
    <p:extLst>
      <p:ext uri="{BB962C8B-B14F-4D97-AF65-F5344CB8AC3E}">
        <p14:creationId xmlns="" xmlns:p14="http://schemas.microsoft.com/office/powerpoint/2010/main" val="24546492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96214" y="90153"/>
            <a:ext cx="11057586" cy="1600536"/>
          </a:xfrm>
        </p:spPr>
        <p:txBody>
          <a:bodyPr>
            <a:normAutofit fontScale="90000"/>
          </a:bodyPr>
          <a:lstStyle/>
          <a:p>
            <a:r>
              <a:rPr lang="ru-RU" b="1" i="1" dirty="0" smtClean="0">
                <a:solidFill>
                  <a:srgbClr val="C00000"/>
                </a:solidFill>
              </a:rPr>
              <a:t>13. Установите соответствие между полномочиями и субъектами государственной власти РФ, реализующими эти полномочия:</a:t>
            </a:r>
            <a:endParaRPr lang="ru-RU" b="1" i="1" dirty="0">
              <a:solidFill>
                <a:srgbClr val="C00000"/>
              </a:solidFill>
            </a:endParaRPr>
          </a:p>
        </p:txBody>
      </p:sp>
      <p:sp>
        <p:nvSpPr>
          <p:cNvPr id="5" name="Объект 4"/>
          <p:cNvSpPr>
            <a:spLocks noGrp="1"/>
          </p:cNvSpPr>
          <p:nvPr>
            <p:ph sz="half" idx="1"/>
          </p:nvPr>
        </p:nvSpPr>
        <p:spPr>
          <a:xfrm>
            <a:off x="296214" y="1690690"/>
            <a:ext cx="6812924" cy="4916172"/>
          </a:xfrm>
        </p:spPr>
        <p:txBody>
          <a:bodyPr>
            <a:normAutofit fontScale="92500" lnSpcReduction="20000"/>
          </a:bodyPr>
          <a:lstStyle/>
          <a:p>
            <a:pPr marL="0" indent="0">
              <a:buNone/>
            </a:pPr>
            <a:r>
              <a:rPr lang="ru-RU" b="1" dirty="0" smtClean="0"/>
              <a:t>ПОЛНОМОЧИЯ И СУЩНОСТЬ </a:t>
            </a:r>
          </a:p>
          <a:p>
            <a:pPr marL="0" indent="0">
              <a:buNone/>
            </a:pPr>
            <a:r>
              <a:rPr lang="ru-RU" dirty="0" smtClean="0"/>
              <a:t>А) обеспечивает согласованное функционирование и взаимодействие органов, входящих в единую систему публичной власти </a:t>
            </a:r>
          </a:p>
          <a:p>
            <a:pPr marL="0" indent="0">
              <a:buNone/>
            </a:pPr>
            <a:r>
              <a:rPr lang="ru-RU" dirty="0" smtClean="0"/>
              <a:t>Б) обеспечивает государственную поддержку научно-технологического развития Российской Федерации, сохранение и развитие ее научного потенциала </a:t>
            </a:r>
          </a:p>
          <a:p>
            <a:pPr marL="0" indent="0">
              <a:buNone/>
            </a:pPr>
            <a:r>
              <a:rPr lang="ru-RU" dirty="0" smtClean="0"/>
              <a:t>В) осуществляет руководство внешней политикой </a:t>
            </a:r>
          </a:p>
          <a:p>
            <a:pPr marL="0" indent="0">
              <a:buNone/>
            </a:pPr>
            <a:r>
              <a:rPr lang="ru-RU" dirty="0" smtClean="0"/>
              <a:t>Г) назначает на должность и освобождает от должности Председателя Центрального банка</a:t>
            </a:r>
          </a:p>
          <a:p>
            <a:pPr marL="0" indent="0">
              <a:buNone/>
            </a:pPr>
            <a:r>
              <a:rPr lang="ru-RU" dirty="0" smtClean="0"/>
              <a:t> Д) принимает верительные и отзывные грамоты (назначает и отзывает послов)</a:t>
            </a:r>
            <a:endParaRPr lang="ru-RU" dirty="0"/>
          </a:p>
        </p:txBody>
      </p:sp>
      <p:sp>
        <p:nvSpPr>
          <p:cNvPr id="6" name="Объект 5"/>
          <p:cNvSpPr>
            <a:spLocks noGrp="1"/>
          </p:cNvSpPr>
          <p:nvPr>
            <p:ph sz="half" idx="2"/>
          </p:nvPr>
        </p:nvSpPr>
        <p:spPr>
          <a:xfrm>
            <a:off x="7366714" y="1825625"/>
            <a:ext cx="4636396" cy="4351338"/>
          </a:xfrm>
        </p:spPr>
        <p:txBody>
          <a:bodyPr>
            <a:normAutofit fontScale="92500" lnSpcReduction="20000"/>
          </a:bodyPr>
          <a:lstStyle/>
          <a:p>
            <a:pPr marL="0" indent="0">
              <a:buNone/>
            </a:pPr>
            <a:r>
              <a:rPr lang="ru-RU" b="1" dirty="0" smtClean="0"/>
              <a:t>СУБЪЕКТЫ ГОСУДАРСТВЕННОЙ ВЛАСТИ РФ </a:t>
            </a:r>
          </a:p>
          <a:p>
            <a:pPr marL="0" indent="0">
              <a:buNone/>
            </a:pPr>
            <a:r>
              <a:rPr lang="ru-RU" b="1" i="1" dirty="0" smtClean="0">
                <a:solidFill>
                  <a:srgbClr val="C00000"/>
                </a:solidFill>
              </a:rPr>
              <a:t>1) Президент РФ </a:t>
            </a:r>
          </a:p>
          <a:p>
            <a:pPr marL="0" indent="0">
              <a:buNone/>
            </a:pPr>
            <a:r>
              <a:rPr lang="ru-RU" b="1" i="1" dirty="0" smtClean="0">
                <a:solidFill>
                  <a:srgbClr val="C00000"/>
                </a:solidFill>
              </a:rPr>
              <a:t>2) Правительство РФ </a:t>
            </a:r>
          </a:p>
          <a:p>
            <a:pPr marL="0" indent="0">
              <a:buNone/>
            </a:pPr>
            <a:r>
              <a:rPr lang="ru-RU" b="1" i="1" dirty="0" smtClean="0">
                <a:solidFill>
                  <a:srgbClr val="C00000"/>
                </a:solidFill>
              </a:rPr>
              <a:t>3) Государственная Дума</a:t>
            </a:r>
            <a:endParaRPr lang="ru-RU" b="1" i="1" dirty="0">
              <a:solidFill>
                <a:srgbClr val="C00000"/>
              </a:solidFill>
            </a:endParaRPr>
          </a:p>
        </p:txBody>
      </p:sp>
    </p:spTree>
    <p:extLst>
      <p:ext uri="{BB962C8B-B14F-4D97-AF65-F5344CB8AC3E}">
        <p14:creationId xmlns="" xmlns:p14="http://schemas.microsoft.com/office/powerpoint/2010/main" val="16199347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062" y="154546"/>
            <a:ext cx="11771290" cy="6478074"/>
          </a:xfrm>
        </p:spPr>
        <p:txBody>
          <a:bodyPr>
            <a:normAutofit/>
          </a:bodyPr>
          <a:lstStyle/>
          <a:p>
            <a:pPr marL="0" indent="0">
              <a:buNone/>
            </a:pPr>
            <a:r>
              <a:rPr lang="ru-RU" b="1" i="1" dirty="0" smtClean="0">
                <a:solidFill>
                  <a:srgbClr val="C00000"/>
                </a:solidFill>
              </a:rPr>
              <a:t>14. Выберите верные суждения о гражданском судопроизводстве в РФ и запишите цифры, под которыми они указаны. </a:t>
            </a:r>
          </a:p>
          <a:p>
            <a:pPr marL="0" indent="0">
              <a:buNone/>
            </a:pPr>
            <a:r>
              <a:rPr lang="ru-RU" b="1" dirty="0" smtClean="0"/>
              <a:t>1) Стороны в гражданском судопроизводстве пользуются равными процессуальными правами и несут равные процессуальные обязанности. </a:t>
            </a:r>
          </a:p>
          <a:p>
            <a:pPr marL="0" indent="0">
              <a:buNone/>
            </a:pPr>
            <a:r>
              <a:rPr lang="ru-RU" b="1" dirty="0" smtClean="0"/>
              <a:t>2) Гражданское судопроизводство нацелено на разрешение имущественных, трудовых и иных споров. </a:t>
            </a:r>
          </a:p>
          <a:p>
            <a:pPr marL="0" indent="0">
              <a:buNone/>
            </a:pPr>
            <a:r>
              <a:rPr lang="ru-RU" b="1" dirty="0" smtClean="0"/>
              <a:t>3) Гражданские дела в судах первой инстанции рассматриваются судьями этих судов единолично или в предусмотренных федеральным законом случаях коллегиально. </a:t>
            </a:r>
          </a:p>
          <a:p>
            <a:pPr marL="0" indent="0">
              <a:buNone/>
            </a:pPr>
            <a:r>
              <a:rPr lang="ru-RU" b="1" dirty="0" smtClean="0"/>
              <a:t>4) Гражданское судопроизводство ведётся в соответствии с федеральными законами, действующими во время рассмотрения и разрешения гражданского дела. </a:t>
            </a:r>
          </a:p>
          <a:p>
            <a:pPr marL="0" indent="0">
              <a:buNone/>
            </a:pPr>
            <a:r>
              <a:rPr lang="ru-RU" b="1" dirty="0" smtClean="0"/>
              <a:t>5) Суд с согласия прокурора возбуждает гражданское дело по заявлению лица, обратившегося за защитой своих прав.</a:t>
            </a:r>
            <a:endParaRPr lang="ru-RU" b="1" dirty="0"/>
          </a:p>
        </p:txBody>
      </p:sp>
    </p:spTree>
    <p:extLst>
      <p:ext uri="{BB962C8B-B14F-4D97-AF65-F5344CB8AC3E}">
        <p14:creationId xmlns="" xmlns:p14="http://schemas.microsoft.com/office/powerpoint/2010/main" val="4159772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06062" y="1"/>
            <a:ext cx="11797048" cy="1690688"/>
          </a:xfrm>
        </p:spPr>
        <p:txBody>
          <a:bodyPr>
            <a:normAutofit fontScale="90000"/>
          </a:bodyPr>
          <a:lstStyle/>
          <a:p>
            <a:r>
              <a:rPr lang="ru-RU" sz="3600" b="1" i="1" dirty="0" smtClean="0">
                <a:solidFill>
                  <a:srgbClr val="C00000"/>
                </a:solidFill>
              </a:rPr>
              <a:t>15. Призыву на военную службу в РФ по общему правилу подлежат граждане мужского пола в возрасте от 18 до 27 лет, состоящие на воинском учёте или не состоящие, но обязанные состоять на воинском учёте и не пребывающие в запасе.</a:t>
            </a:r>
            <a:endParaRPr lang="ru-RU" sz="3600" b="1" i="1" dirty="0">
              <a:solidFill>
                <a:srgbClr val="C00000"/>
              </a:solidFill>
            </a:endParaRPr>
          </a:p>
        </p:txBody>
      </p:sp>
      <p:sp>
        <p:nvSpPr>
          <p:cNvPr id="5" name="Объект 4"/>
          <p:cNvSpPr>
            <a:spLocks noGrp="1"/>
          </p:cNvSpPr>
          <p:nvPr>
            <p:ph sz="half" idx="1"/>
          </p:nvPr>
        </p:nvSpPr>
        <p:spPr>
          <a:xfrm>
            <a:off x="206062" y="1825625"/>
            <a:ext cx="6761408" cy="4794116"/>
          </a:xfrm>
        </p:spPr>
        <p:txBody>
          <a:bodyPr>
            <a:normAutofit fontScale="92500" lnSpcReduction="20000"/>
          </a:bodyPr>
          <a:lstStyle/>
          <a:p>
            <a:pPr marL="0" indent="0">
              <a:buNone/>
            </a:pPr>
            <a:r>
              <a:rPr lang="ru-RU" b="1" dirty="0" smtClean="0"/>
              <a:t>КАТЕГОРИИ ГРАЖДАН </a:t>
            </a:r>
          </a:p>
          <a:p>
            <a:pPr marL="0" indent="0">
              <a:buNone/>
            </a:pPr>
            <a:r>
              <a:rPr lang="ru-RU" dirty="0" smtClean="0"/>
              <a:t>А) имеющие ребёнка и воспитывающие его без матери ребёнка </a:t>
            </a:r>
          </a:p>
          <a:p>
            <a:pPr marL="0" indent="0">
              <a:buNone/>
            </a:pPr>
            <a:r>
              <a:rPr lang="ru-RU" dirty="0" smtClean="0"/>
              <a:t>Б) студенты колледжей и вузов дневной формы обучения </a:t>
            </a:r>
          </a:p>
          <a:p>
            <a:pPr marL="0" indent="0">
              <a:buNone/>
            </a:pPr>
            <a:r>
              <a:rPr lang="ru-RU" dirty="0" smtClean="0"/>
              <a:t>В) признанные ограниченно годными к военной службе по состоянию здоровья </a:t>
            </a:r>
          </a:p>
          <a:p>
            <a:pPr marL="0" indent="0">
              <a:buNone/>
            </a:pPr>
            <a:r>
              <a:rPr lang="ru-RU" dirty="0" smtClean="0"/>
              <a:t>Г) успешно прошедшие государственную итоговую аттестацию по образовательной программе среднего общего образования, – на период до 1 октября года прохождения указанной аттестации </a:t>
            </a:r>
          </a:p>
          <a:p>
            <a:pPr marL="0" indent="0">
              <a:buNone/>
            </a:pPr>
            <a:r>
              <a:rPr lang="ru-RU" dirty="0" smtClean="0"/>
              <a:t>Д) проходящие или прошедшие альтернативную гражданскую службу</a:t>
            </a:r>
            <a:endParaRPr lang="ru-RU" dirty="0"/>
          </a:p>
        </p:txBody>
      </p:sp>
      <p:sp>
        <p:nvSpPr>
          <p:cNvPr id="6" name="Объект 5"/>
          <p:cNvSpPr>
            <a:spLocks noGrp="1"/>
          </p:cNvSpPr>
          <p:nvPr>
            <p:ph sz="half" idx="2"/>
          </p:nvPr>
        </p:nvSpPr>
        <p:spPr>
          <a:xfrm>
            <a:off x="7366714" y="1825625"/>
            <a:ext cx="3987085" cy="4351338"/>
          </a:xfrm>
        </p:spPr>
        <p:txBody>
          <a:bodyPr>
            <a:normAutofit fontScale="92500" lnSpcReduction="20000"/>
          </a:bodyPr>
          <a:lstStyle/>
          <a:p>
            <a:pPr marL="0" indent="0">
              <a:buNone/>
            </a:pPr>
            <a:r>
              <a:rPr lang="ru-RU" b="1" dirty="0" smtClean="0"/>
              <a:t>ОБСТОЯТЕЛЬСТВА </a:t>
            </a:r>
          </a:p>
          <a:p>
            <a:pPr marL="514350" indent="-514350">
              <a:buAutoNum type="arabicParenR"/>
            </a:pPr>
            <a:r>
              <a:rPr lang="ru-RU" b="1" i="1" dirty="0" smtClean="0">
                <a:solidFill>
                  <a:srgbClr val="C00000"/>
                </a:solidFill>
              </a:rPr>
              <a:t>освобождения от призыва на военную службу </a:t>
            </a:r>
          </a:p>
          <a:p>
            <a:pPr marL="514350" indent="-514350">
              <a:buAutoNum type="arabicParenR"/>
            </a:pPr>
            <a:r>
              <a:rPr lang="ru-RU" b="1" i="1" dirty="0" smtClean="0">
                <a:solidFill>
                  <a:srgbClr val="C00000"/>
                </a:solidFill>
              </a:rPr>
              <a:t>отсрочки от призыва на военную службу</a:t>
            </a:r>
            <a:endParaRPr lang="ru-RU" b="1" i="1" dirty="0">
              <a:solidFill>
                <a:srgbClr val="C00000"/>
              </a:solidFill>
            </a:endParaRPr>
          </a:p>
        </p:txBody>
      </p:sp>
    </p:spTree>
    <p:extLst>
      <p:ext uri="{BB962C8B-B14F-4D97-AF65-F5344CB8AC3E}">
        <p14:creationId xmlns="" xmlns:p14="http://schemas.microsoft.com/office/powerpoint/2010/main" val="31047806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062" y="154546"/>
            <a:ext cx="11771290" cy="6478074"/>
          </a:xfrm>
        </p:spPr>
        <p:txBody>
          <a:bodyPr/>
          <a:lstStyle/>
          <a:p>
            <a:pPr marL="0" indent="0">
              <a:buNone/>
            </a:pPr>
            <a:r>
              <a:rPr lang="ru-RU" b="1" i="1" dirty="0" smtClean="0">
                <a:solidFill>
                  <a:srgbClr val="C00000"/>
                </a:solidFill>
              </a:rPr>
              <a:t>16. Девятнадцатилетний выпускник профессионального колледжа Дмитрий нашёл работу по специальности "автомеханик". Для заключения трудового договора он принёс паспорт гражданина РФ. Какие ещё документы, согласно Трудовому кодексу РФ, Дмитрий должен предъявить работодателю? Запишите цифры, под которыми они указаны. </a:t>
            </a:r>
          </a:p>
          <a:p>
            <a:pPr marL="0" indent="0">
              <a:buNone/>
            </a:pPr>
            <a:r>
              <a:rPr lang="ru-RU" b="1" dirty="0" smtClean="0"/>
              <a:t>1) диплом о среднем профессиональном образовании </a:t>
            </a:r>
          </a:p>
          <a:p>
            <a:pPr marL="0" indent="0">
              <a:buNone/>
            </a:pPr>
            <a:r>
              <a:rPr lang="ru-RU" b="1" dirty="0" smtClean="0"/>
              <a:t>2) водительское удостоверение </a:t>
            </a:r>
          </a:p>
          <a:p>
            <a:pPr marL="0" indent="0">
              <a:buNone/>
            </a:pPr>
            <a:r>
              <a:rPr lang="ru-RU" b="1" dirty="0" smtClean="0"/>
              <a:t>3) медицинскую карту </a:t>
            </a:r>
          </a:p>
          <a:p>
            <a:pPr marL="0" indent="0">
              <a:buNone/>
            </a:pPr>
            <a:r>
              <a:rPr lang="ru-RU" b="1" dirty="0" smtClean="0"/>
              <a:t>4) документы воинского учёта </a:t>
            </a:r>
          </a:p>
          <a:p>
            <a:pPr marL="0" indent="0">
              <a:buNone/>
            </a:pPr>
            <a:r>
              <a:rPr lang="ru-RU" b="1" dirty="0" smtClean="0"/>
              <a:t>5) выписку из домовой книги </a:t>
            </a:r>
          </a:p>
          <a:p>
            <a:pPr marL="0" indent="0">
              <a:buNone/>
            </a:pPr>
            <a:r>
              <a:rPr lang="ru-RU" b="1" dirty="0" smtClean="0"/>
              <a:t>6) документ, подтверждающий регистрацию в системе индивидуального (персонифицированного) учёта, в том числе в форме электронного документа</a:t>
            </a:r>
            <a:endParaRPr lang="ru-RU" b="1" dirty="0"/>
          </a:p>
        </p:txBody>
      </p:sp>
    </p:spTree>
    <p:extLst>
      <p:ext uri="{BB962C8B-B14F-4D97-AF65-F5344CB8AC3E}">
        <p14:creationId xmlns="" xmlns:p14="http://schemas.microsoft.com/office/powerpoint/2010/main" val="40551571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141668" y="128788"/>
            <a:ext cx="11925836" cy="6632619"/>
          </a:xfrm>
        </p:spPr>
        <p:txBody>
          <a:bodyPr>
            <a:normAutofit fontScale="92500" lnSpcReduction="20000"/>
          </a:bodyPr>
          <a:lstStyle/>
          <a:p>
            <a:pPr marL="0" indent="0">
              <a:buNone/>
            </a:pPr>
            <a:r>
              <a:rPr lang="ru-RU" sz="2000" dirty="0"/>
              <a:t>К экономическим агентам относят домашние хозяйства отдельных </a:t>
            </a:r>
            <a:r>
              <a:rPr lang="ru-RU" sz="2000" dirty="0" smtClean="0"/>
              <a:t>лиц и </a:t>
            </a:r>
            <a:r>
              <a:rPr lang="ru-RU" sz="2000" dirty="0"/>
              <a:t>семьи, предприятия (фирмы) и государство (органы </a:t>
            </a:r>
            <a:r>
              <a:rPr lang="ru-RU" sz="2000" dirty="0" smtClean="0"/>
              <a:t>государственного управления</a:t>
            </a:r>
            <a:r>
              <a:rPr lang="ru-RU" sz="2000" dirty="0"/>
              <a:t>, государственные учреждения), а также </a:t>
            </a:r>
            <a:r>
              <a:rPr lang="ru-RU" sz="2000" dirty="0" smtClean="0"/>
              <a:t>некоммерческие организации</a:t>
            </a:r>
            <a:r>
              <a:rPr lang="ru-RU" sz="2000" dirty="0"/>
              <a:t>. Отличительная черта экономических агентов – </a:t>
            </a:r>
            <a:r>
              <a:rPr lang="ru-RU" sz="2000" dirty="0" smtClean="0"/>
              <a:t>принятие и </a:t>
            </a:r>
            <a:r>
              <a:rPr lang="ru-RU" sz="2000" dirty="0"/>
              <a:t>реализация самостоятельных решений в сфере хозяйственной </a:t>
            </a:r>
            <a:r>
              <a:rPr lang="ru-RU" sz="2000" dirty="0" smtClean="0"/>
              <a:t>деятельности. Домохозяйства </a:t>
            </a:r>
            <a:r>
              <a:rPr lang="ru-RU" sz="2000" dirty="0"/>
              <a:t>получают доходы, предоставляя факторы </a:t>
            </a:r>
            <a:r>
              <a:rPr lang="ru-RU" sz="2000" dirty="0" smtClean="0"/>
              <a:t>производства, иначе </a:t>
            </a:r>
            <a:r>
              <a:rPr lang="ru-RU" sz="2000" dirty="0"/>
              <a:t>говоря, путём оказания факторных услуг. Полученные </a:t>
            </a:r>
            <a:r>
              <a:rPr lang="ru-RU" sz="2000" dirty="0" smtClean="0"/>
              <a:t>доходы используются </a:t>
            </a:r>
            <a:r>
              <a:rPr lang="ru-RU" sz="2000" dirty="0"/>
              <a:t>ими для приобретения необходимых товаров, а также </a:t>
            </a:r>
            <a:r>
              <a:rPr lang="ru-RU" sz="2000" dirty="0" smtClean="0"/>
              <a:t>для создания сбережений. Предприятия </a:t>
            </a:r>
            <a:r>
              <a:rPr lang="ru-RU" sz="2000" dirty="0"/>
              <a:t>(фирмы), в отличие от домашних хозяйств, </a:t>
            </a:r>
            <a:r>
              <a:rPr lang="ru-RU" sz="2000" dirty="0" smtClean="0"/>
              <a:t>выполняющих преимущественно </a:t>
            </a:r>
            <a:r>
              <a:rPr lang="ru-RU" sz="2000" dirty="0"/>
              <a:t>функцию потребления, в основном </a:t>
            </a:r>
            <a:r>
              <a:rPr lang="ru-RU" sz="2000" dirty="0" smtClean="0"/>
              <a:t>ведут производственную </a:t>
            </a:r>
            <a:r>
              <a:rPr lang="ru-RU" sz="2000" dirty="0"/>
              <a:t>деятельность, а также </a:t>
            </a:r>
            <a:r>
              <a:rPr lang="ru-RU" sz="2000" dirty="0" smtClean="0"/>
              <a:t>инвестирование. Предприятия </a:t>
            </a:r>
            <a:r>
              <a:rPr lang="ru-RU" sz="2000" dirty="0"/>
              <a:t>(фирмы) занимаются </a:t>
            </a:r>
            <a:r>
              <a:rPr lang="ru-RU" sz="2000" dirty="0" smtClean="0"/>
              <a:t>предпринимательской, коммерческой </a:t>
            </a:r>
            <a:r>
              <a:rPr lang="ru-RU" sz="2000" dirty="0"/>
              <a:t>деятельностью, цель которой – извлечение </a:t>
            </a:r>
            <a:r>
              <a:rPr lang="ru-RU" sz="2000" dirty="0" smtClean="0"/>
              <a:t>прибыли. Несколько </a:t>
            </a:r>
            <a:r>
              <a:rPr lang="ru-RU" sz="2000" dirty="0"/>
              <a:t>специфические функции выполняют в </a:t>
            </a:r>
            <a:r>
              <a:rPr lang="ru-RU" sz="2000" dirty="0" smtClean="0"/>
              <a:t>обществе некоммерческие </a:t>
            </a:r>
            <a:r>
              <a:rPr lang="ru-RU" sz="2000" dirty="0"/>
              <a:t>организации, например благотворительные </a:t>
            </a:r>
            <a:r>
              <a:rPr lang="ru-RU" sz="2000" dirty="0" smtClean="0"/>
              <a:t>фонды, профсоюзные </a:t>
            </a:r>
            <a:r>
              <a:rPr lang="ru-RU" sz="2000" dirty="0"/>
              <a:t>организации, спортивные общества, </a:t>
            </a:r>
            <a:r>
              <a:rPr lang="ru-RU" sz="2000" dirty="0" smtClean="0"/>
              <a:t>ассоциации предпринимателей</a:t>
            </a:r>
            <a:r>
              <a:rPr lang="ru-RU" sz="2000" dirty="0"/>
              <a:t>. Их основная задача – непосредственное </a:t>
            </a:r>
            <a:r>
              <a:rPr lang="ru-RU" sz="2000" dirty="0" smtClean="0"/>
              <a:t>удовлетворение потребностей </a:t>
            </a:r>
            <a:r>
              <a:rPr lang="ru-RU" sz="2000" dirty="0"/>
              <a:t>людей, а не получение прибыли. Так, цель </a:t>
            </a:r>
            <a:r>
              <a:rPr lang="ru-RU" sz="2000" dirty="0" smtClean="0"/>
              <a:t>некоммерческих организаций </a:t>
            </a:r>
            <a:r>
              <a:rPr lang="ru-RU" sz="2000" dirty="0"/>
              <a:t>в области спорта – физическое развитие личности и </a:t>
            </a:r>
            <a:r>
              <a:rPr lang="ru-RU" sz="2000" dirty="0" smtClean="0"/>
              <a:t>подготовка спортсменов. Хотя </a:t>
            </a:r>
            <a:r>
              <a:rPr lang="ru-RU" sz="2000" dirty="0"/>
              <a:t>основные функции государства состоят в </a:t>
            </a:r>
            <a:r>
              <a:rPr lang="ru-RU" sz="2000" dirty="0" smtClean="0"/>
              <a:t>обеспечении общественных </a:t>
            </a:r>
            <a:r>
              <a:rPr lang="ru-RU" sz="2000" dirty="0"/>
              <a:t>потребностей и безопасности, оно всегда играло важную </a:t>
            </a:r>
            <a:r>
              <a:rPr lang="ru-RU" sz="2000" dirty="0" smtClean="0"/>
              <a:t>роль в </a:t>
            </a:r>
            <a:r>
              <a:rPr lang="ru-RU" sz="2000" dirty="0"/>
              <a:t>экономической жизни общества. Государство активно </a:t>
            </a:r>
            <a:r>
              <a:rPr lang="ru-RU" sz="2000" dirty="0" smtClean="0"/>
              <a:t>вмешивается в экономику</a:t>
            </a:r>
            <a:r>
              <a:rPr lang="ru-RU" sz="2000" dirty="0"/>
              <a:t>, используя различные формы и методы. Существуют </a:t>
            </a:r>
            <a:r>
              <a:rPr lang="ru-RU" sz="2000" dirty="0" smtClean="0"/>
              <a:t>различные показатели </a:t>
            </a:r>
            <a:r>
              <a:rPr lang="ru-RU" sz="2000" dirty="0"/>
              <a:t>и критерии экономической активности государства, среди них </a:t>
            </a:r>
            <a:r>
              <a:rPr lang="ru-RU" sz="2000" dirty="0" smtClean="0"/>
              <a:t>– доля </a:t>
            </a:r>
            <a:r>
              <a:rPr lang="ru-RU" sz="2000" dirty="0"/>
              <a:t>государственных расходов в ВВП; доля налогов в ВВП; </a:t>
            </a:r>
            <a:r>
              <a:rPr lang="ru-RU" sz="2000" dirty="0" smtClean="0"/>
              <a:t>размеры государственной </a:t>
            </a:r>
            <a:r>
              <a:rPr lang="ru-RU" sz="2000" dirty="0"/>
              <a:t>собственности и продукции, </a:t>
            </a:r>
            <a:r>
              <a:rPr lang="ru-RU" sz="2000" dirty="0" smtClean="0"/>
              <a:t>производимой государственными предприятиями. Интересы </a:t>
            </a:r>
            <a:r>
              <a:rPr lang="ru-RU" sz="2000" dirty="0"/>
              <a:t>экономических агентов обусловливаются </a:t>
            </a:r>
            <a:r>
              <a:rPr lang="ru-RU" sz="2000" dirty="0" smtClean="0"/>
              <a:t>их положением </a:t>
            </a:r>
            <a:r>
              <a:rPr lang="ru-RU" sz="2000" dirty="0"/>
              <a:t>в экономической системе, выполняемыми ими </a:t>
            </a:r>
            <a:r>
              <a:rPr lang="ru-RU" sz="2000" dirty="0" smtClean="0"/>
              <a:t>функциями. Домашние </a:t>
            </a:r>
            <a:r>
              <a:rPr lang="ru-RU" sz="2000" dirty="0"/>
              <a:t>хозяйства стремятся максимизировать полезность </a:t>
            </a:r>
            <a:r>
              <a:rPr lang="ru-RU" sz="2000" dirty="0" smtClean="0"/>
              <a:t>благ, приобретаемых </a:t>
            </a:r>
            <a:r>
              <a:rPr lang="ru-RU" sz="2000" dirty="0"/>
              <a:t>на доходы; они ранжируют свои потребности и </a:t>
            </a:r>
            <a:r>
              <a:rPr lang="ru-RU" sz="2000" dirty="0" smtClean="0"/>
              <a:t>совершают расходы </a:t>
            </a:r>
            <a:r>
              <a:rPr lang="ru-RU" sz="2000" dirty="0"/>
              <a:t>в пределах имеющихся у них бюджетов. Решения, </a:t>
            </a:r>
            <a:r>
              <a:rPr lang="ru-RU" sz="2000" dirty="0" smtClean="0"/>
              <a:t>принимаемые предприятиями </a:t>
            </a:r>
            <a:r>
              <a:rPr lang="ru-RU" sz="2000" dirty="0"/>
              <a:t>(фирмами), не однозначны: они определяются не </a:t>
            </a:r>
            <a:r>
              <a:rPr lang="ru-RU" sz="2000" dirty="0" smtClean="0"/>
              <a:t>только стремлением </a:t>
            </a:r>
            <a:r>
              <a:rPr lang="ru-RU" sz="2000" dirty="0"/>
              <a:t>максимизировать прибыль, но и другими мотивами, </a:t>
            </a:r>
            <a:r>
              <a:rPr lang="ru-RU" sz="2000" dirty="0" smtClean="0"/>
              <a:t>например захватом </a:t>
            </a:r>
            <a:r>
              <a:rPr lang="ru-RU" sz="2000" dirty="0"/>
              <a:t>и удержанием доли на рынке, расширением </a:t>
            </a:r>
            <a:r>
              <a:rPr lang="ru-RU" sz="2000" dirty="0" smtClean="0"/>
              <a:t>масштабов производства</a:t>
            </a:r>
            <a:r>
              <a:rPr lang="ru-RU" sz="2000" dirty="0"/>
              <a:t>, утверждением экономической власти. Выполняя функции, которые не может реализовать рынок, </a:t>
            </a:r>
            <a:r>
              <a:rPr lang="ru-RU" sz="2000" dirty="0" smtClean="0"/>
              <a:t>государство призвано </a:t>
            </a:r>
            <a:r>
              <a:rPr lang="ru-RU" sz="2000" dirty="0"/>
              <a:t>обеспечивать общенациональные интересы, способствовать </a:t>
            </a:r>
            <a:r>
              <a:rPr lang="ru-RU" sz="2000" dirty="0" smtClean="0"/>
              <a:t>росту богатства </a:t>
            </a:r>
            <a:r>
              <a:rPr lang="ru-RU" sz="2000" dirty="0"/>
              <a:t>нации, повышению уровня жизни </a:t>
            </a:r>
            <a:r>
              <a:rPr lang="ru-RU" sz="2000" dirty="0" smtClean="0"/>
              <a:t>населения.</a:t>
            </a:r>
          </a:p>
          <a:p>
            <a:pPr marL="0" indent="0">
              <a:buNone/>
            </a:pPr>
            <a:r>
              <a:rPr lang="ru-RU" sz="2200" b="1" dirty="0" smtClean="0">
                <a:solidFill>
                  <a:srgbClr val="C00000"/>
                </a:solidFill>
              </a:rPr>
              <a:t>17. В </a:t>
            </a:r>
            <a:r>
              <a:rPr lang="ru-RU" sz="2200" b="1" dirty="0">
                <a:solidFill>
                  <a:srgbClr val="C00000"/>
                </a:solidFill>
              </a:rPr>
              <a:t>чём, по мнению автора, заключается отличие предприятия (</a:t>
            </a:r>
            <a:r>
              <a:rPr lang="ru-RU" sz="2200" b="1" dirty="0" smtClean="0">
                <a:solidFill>
                  <a:srgbClr val="C00000"/>
                </a:solidFill>
              </a:rPr>
              <a:t>фирмы) от </a:t>
            </a:r>
            <a:r>
              <a:rPr lang="ru-RU" sz="2200" b="1" dirty="0">
                <a:solidFill>
                  <a:srgbClr val="C00000"/>
                </a:solidFill>
              </a:rPr>
              <a:t>домашних хозяйств? Как в тексте сформулирована основная </a:t>
            </a:r>
            <a:r>
              <a:rPr lang="ru-RU" sz="2200" b="1" dirty="0" smtClean="0">
                <a:solidFill>
                  <a:srgbClr val="C00000"/>
                </a:solidFill>
              </a:rPr>
              <a:t>задача некоммерческих </a:t>
            </a:r>
            <a:r>
              <a:rPr lang="ru-RU" sz="2200" b="1" dirty="0">
                <a:solidFill>
                  <a:srgbClr val="C00000"/>
                </a:solidFill>
              </a:rPr>
              <a:t>организаций? Какие мотивы принятия </a:t>
            </a:r>
            <a:r>
              <a:rPr lang="ru-RU" sz="2200" b="1" dirty="0" smtClean="0">
                <a:solidFill>
                  <a:srgbClr val="C00000"/>
                </a:solidFill>
              </a:rPr>
              <a:t>решений предприятиями </a:t>
            </a:r>
            <a:r>
              <a:rPr lang="ru-RU" sz="2200" b="1" dirty="0">
                <a:solidFill>
                  <a:srgbClr val="C00000"/>
                </a:solidFill>
              </a:rPr>
              <a:t>(фирмами) отметил автор? (Укажите любые три мотива.)</a:t>
            </a:r>
          </a:p>
        </p:txBody>
      </p:sp>
    </p:spTree>
    <p:extLst>
      <p:ext uri="{BB962C8B-B14F-4D97-AF65-F5344CB8AC3E}">
        <p14:creationId xmlns="" xmlns:p14="http://schemas.microsoft.com/office/powerpoint/2010/main" val="1885593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3639" y="1"/>
            <a:ext cx="10890161" cy="1223492"/>
          </a:xfrm>
        </p:spPr>
        <p:txBody>
          <a:bodyPr/>
          <a:lstStyle/>
          <a:p>
            <a:r>
              <a:rPr lang="ru-RU" b="1" dirty="0" smtClean="0">
                <a:solidFill>
                  <a:srgbClr val="C00000"/>
                </a:solidFill>
              </a:rPr>
              <a:t>		Структура КИМ</a:t>
            </a:r>
            <a:endParaRPr lang="ru-RU" b="1" dirty="0">
              <a:solidFill>
                <a:srgbClr val="C00000"/>
              </a:solidFill>
            </a:endParaRPr>
          </a:p>
        </p:txBody>
      </p:sp>
      <p:sp>
        <p:nvSpPr>
          <p:cNvPr id="3" name="Объект 2"/>
          <p:cNvSpPr>
            <a:spLocks noGrp="1"/>
          </p:cNvSpPr>
          <p:nvPr>
            <p:ph idx="1"/>
          </p:nvPr>
        </p:nvSpPr>
        <p:spPr>
          <a:xfrm>
            <a:off x="360608" y="1223493"/>
            <a:ext cx="11681138" cy="5396248"/>
          </a:xfrm>
        </p:spPr>
        <p:txBody>
          <a:bodyPr>
            <a:normAutofit/>
          </a:bodyPr>
          <a:lstStyle/>
          <a:p>
            <a:pPr marL="0" indent="0">
              <a:buNone/>
            </a:pPr>
            <a:r>
              <a:rPr lang="ru-RU" dirty="0" smtClean="0"/>
              <a:t>Каждый вариант экзаменационной работы состоит из двух частей</a:t>
            </a:r>
          </a:p>
          <a:p>
            <a:pPr marL="0" indent="0">
              <a:buNone/>
            </a:pPr>
            <a:r>
              <a:rPr lang="ru-RU" dirty="0" smtClean="0"/>
              <a:t>и включает в себя </a:t>
            </a:r>
            <a:r>
              <a:rPr lang="ru-RU" b="1" dirty="0" smtClean="0">
                <a:solidFill>
                  <a:srgbClr val="C00000"/>
                </a:solidFill>
              </a:rPr>
              <a:t>25 заданий</a:t>
            </a:r>
            <a:r>
              <a:rPr lang="ru-RU" dirty="0" smtClean="0"/>
              <a:t>, различающихся формой и уровнем сложности.</a:t>
            </a:r>
          </a:p>
          <a:p>
            <a:pPr marL="0" indent="0">
              <a:buNone/>
            </a:pPr>
            <a:r>
              <a:rPr lang="ru-RU" b="1" dirty="0" smtClean="0"/>
              <a:t>Часть 1 содержит 16 заданий с кратким ответом.</a:t>
            </a:r>
          </a:p>
          <a:p>
            <a:pPr marL="0" indent="0">
              <a:buNone/>
            </a:pPr>
            <a:r>
              <a:rPr lang="ru-RU" dirty="0" smtClean="0"/>
              <a:t>В экзаменационной работе предложены следующие разновидности</a:t>
            </a:r>
          </a:p>
          <a:p>
            <a:pPr marL="0" indent="0">
              <a:buNone/>
            </a:pPr>
            <a:r>
              <a:rPr lang="ru-RU" dirty="0" smtClean="0"/>
              <a:t>заданий с кратким ответом:</a:t>
            </a:r>
          </a:p>
          <a:p>
            <a:pPr marL="0" indent="0">
              <a:buNone/>
            </a:pPr>
            <a:r>
              <a:rPr lang="ru-RU" dirty="0" smtClean="0"/>
              <a:t>– задания на выбор и запись нескольких правильных ответов из</a:t>
            </a:r>
          </a:p>
          <a:p>
            <a:pPr marL="0" indent="0">
              <a:buNone/>
            </a:pPr>
            <a:r>
              <a:rPr lang="ru-RU" dirty="0" smtClean="0"/>
              <a:t>предложенного перечня ответов;</a:t>
            </a:r>
          </a:p>
          <a:p>
            <a:pPr marL="0" indent="0">
              <a:buNone/>
            </a:pPr>
            <a:r>
              <a:rPr lang="ru-RU" dirty="0" smtClean="0"/>
              <a:t>– задание на установление соответствия позиций, представленных в двух</a:t>
            </a:r>
          </a:p>
          <a:p>
            <a:pPr marL="0" indent="0">
              <a:buNone/>
            </a:pPr>
            <a:r>
              <a:rPr lang="ru-RU" dirty="0" smtClean="0"/>
              <a:t>множествах.</a:t>
            </a:r>
            <a:endParaRPr lang="ru-RU" dirty="0"/>
          </a:p>
        </p:txBody>
      </p:sp>
    </p:spTree>
    <p:extLst>
      <p:ext uri="{BB962C8B-B14F-4D97-AF65-F5344CB8AC3E}">
        <p14:creationId xmlns="" xmlns:p14="http://schemas.microsoft.com/office/powerpoint/2010/main" val="2017707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141668" y="128788"/>
            <a:ext cx="11925836" cy="6632619"/>
          </a:xfrm>
        </p:spPr>
        <p:txBody>
          <a:bodyPr>
            <a:normAutofit fontScale="92500" lnSpcReduction="20000"/>
          </a:bodyPr>
          <a:lstStyle/>
          <a:p>
            <a:pPr marL="0" indent="0">
              <a:buNone/>
            </a:pPr>
            <a:r>
              <a:rPr lang="ru-RU" sz="2000" dirty="0"/>
              <a:t>К экономическим агентам относят домашние хозяйства отдельных </a:t>
            </a:r>
            <a:r>
              <a:rPr lang="ru-RU" sz="2000" dirty="0" smtClean="0"/>
              <a:t>лиц и </a:t>
            </a:r>
            <a:r>
              <a:rPr lang="ru-RU" sz="2000" dirty="0"/>
              <a:t>семьи, предприятия (фирмы) и государство (органы </a:t>
            </a:r>
            <a:r>
              <a:rPr lang="ru-RU" sz="2000" dirty="0" smtClean="0"/>
              <a:t>государственного управления</a:t>
            </a:r>
            <a:r>
              <a:rPr lang="ru-RU" sz="2000" dirty="0"/>
              <a:t>, государственные учреждения), а также </a:t>
            </a:r>
            <a:r>
              <a:rPr lang="ru-RU" sz="2000" dirty="0" smtClean="0"/>
              <a:t>некоммерческие организации</a:t>
            </a:r>
            <a:r>
              <a:rPr lang="ru-RU" sz="2000" dirty="0"/>
              <a:t>. Отличительная черта экономических агентов – </a:t>
            </a:r>
            <a:r>
              <a:rPr lang="ru-RU" sz="2000" dirty="0" smtClean="0"/>
              <a:t>принятие и </a:t>
            </a:r>
            <a:r>
              <a:rPr lang="ru-RU" sz="2000" dirty="0"/>
              <a:t>реализация самостоятельных решений в сфере хозяйственной </a:t>
            </a:r>
            <a:r>
              <a:rPr lang="ru-RU" sz="2000" dirty="0" smtClean="0"/>
              <a:t>деятельности. Домохозяйства </a:t>
            </a:r>
            <a:r>
              <a:rPr lang="ru-RU" sz="2000" dirty="0"/>
              <a:t>получают доходы, предоставляя факторы </a:t>
            </a:r>
            <a:r>
              <a:rPr lang="ru-RU" sz="2000" dirty="0" smtClean="0"/>
              <a:t>производства, иначе </a:t>
            </a:r>
            <a:r>
              <a:rPr lang="ru-RU" sz="2000" dirty="0"/>
              <a:t>говоря, путём оказания факторных услуг. Полученные </a:t>
            </a:r>
            <a:r>
              <a:rPr lang="ru-RU" sz="2000" dirty="0" smtClean="0"/>
              <a:t>доходы используются </a:t>
            </a:r>
            <a:r>
              <a:rPr lang="ru-RU" sz="2000" dirty="0"/>
              <a:t>ими для приобретения необходимых товаров, а также </a:t>
            </a:r>
            <a:r>
              <a:rPr lang="ru-RU" sz="2000" dirty="0" smtClean="0"/>
              <a:t>для создания сбережений. </a:t>
            </a:r>
            <a:r>
              <a:rPr lang="ru-RU" sz="2000" b="1" dirty="0" smtClean="0"/>
              <a:t>Предприятия </a:t>
            </a:r>
            <a:r>
              <a:rPr lang="ru-RU" sz="2000" b="1" dirty="0"/>
              <a:t>(фирмы), в отличие от домашних хозяйств, </a:t>
            </a:r>
            <a:r>
              <a:rPr lang="ru-RU" sz="2000" b="1" dirty="0" smtClean="0"/>
              <a:t>выполняющих преимущественно </a:t>
            </a:r>
            <a:r>
              <a:rPr lang="ru-RU" sz="2000" b="1" dirty="0"/>
              <a:t>функцию потребления, в основном </a:t>
            </a:r>
            <a:r>
              <a:rPr lang="ru-RU" sz="2000" b="1" dirty="0" smtClean="0"/>
              <a:t>ведут производственную </a:t>
            </a:r>
            <a:r>
              <a:rPr lang="ru-RU" sz="2000" b="1" dirty="0"/>
              <a:t>деятельность, а также </a:t>
            </a:r>
            <a:r>
              <a:rPr lang="ru-RU" sz="2000" b="1" dirty="0" smtClean="0"/>
              <a:t>инвестирование. </a:t>
            </a:r>
            <a:r>
              <a:rPr lang="ru-RU" sz="2000" dirty="0" smtClean="0"/>
              <a:t>Предприятия </a:t>
            </a:r>
            <a:r>
              <a:rPr lang="ru-RU" sz="2000" dirty="0"/>
              <a:t>(фирмы) занимаются </a:t>
            </a:r>
            <a:r>
              <a:rPr lang="ru-RU" sz="2000" dirty="0" smtClean="0"/>
              <a:t>предпринимательской, коммерческой </a:t>
            </a:r>
            <a:r>
              <a:rPr lang="ru-RU" sz="2000" dirty="0"/>
              <a:t>деятельностью, цель которой – извлечение </a:t>
            </a:r>
            <a:r>
              <a:rPr lang="ru-RU" sz="2000" dirty="0" smtClean="0"/>
              <a:t>прибыли. Несколько </a:t>
            </a:r>
            <a:r>
              <a:rPr lang="ru-RU" sz="2000" dirty="0"/>
              <a:t>специфические функции выполняют в </a:t>
            </a:r>
            <a:r>
              <a:rPr lang="ru-RU" sz="2000" dirty="0" smtClean="0"/>
              <a:t>обществе некоммерческие </a:t>
            </a:r>
            <a:r>
              <a:rPr lang="ru-RU" sz="2000" dirty="0"/>
              <a:t>организации, например благотворительные </a:t>
            </a:r>
            <a:r>
              <a:rPr lang="ru-RU" sz="2000" dirty="0" smtClean="0"/>
              <a:t>фонды, профсоюзные </a:t>
            </a:r>
            <a:r>
              <a:rPr lang="ru-RU" sz="2000" dirty="0"/>
              <a:t>организации, спортивные общества, </a:t>
            </a:r>
            <a:r>
              <a:rPr lang="ru-RU" sz="2000" dirty="0" smtClean="0"/>
              <a:t>ассоциации предпринимателей</a:t>
            </a:r>
            <a:r>
              <a:rPr lang="ru-RU" sz="2000" dirty="0"/>
              <a:t>. </a:t>
            </a:r>
            <a:r>
              <a:rPr lang="ru-RU" sz="2000" b="1" dirty="0">
                <a:solidFill>
                  <a:srgbClr val="FF0000"/>
                </a:solidFill>
              </a:rPr>
              <a:t>Их основная задача – непосредственное </a:t>
            </a:r>
            <a:r>
              <a:rPr lang="ru-RU" sz="2000" b="1" dirty="0" smtClean="0">
                <a:solidFill>
                  <a:srgbClr val="FF0000"/>
                </a:solidFill>
              </a:rPr>
              <a:t>удовлетворение потребностей </a:t>
            </a:r>
            <a:r>
              <a:rPr lang="ru-RU" sz="2000" b="1" dirty="0">
                <a:solidFill>
                  <a:srgbClr val="FF0000"/>
                </a:solidFill>
              </a:rPr>
              <a:t>людей, а не получение прибыли.</a:t>
            </a:r>
            <a:r>
              <a:rPr lang="ru-RU" sz="2000" dirty="0"/>
              <a:t> Так, цель </a:t>
            </a:r>
            <a:r>
              <a:rPr lang="ru-RU" sz="2000" dirty="0" smtClean="0"/>
              <a:t>некоммерческих организаций </a:t>
            </a:r>
            <a:r>
              <a:rPr lang="ru-RU" sz="2000" dirty="0"/>
              <a:t>в области спорта – физическое развитие личности и </a:t>
            </a:r>
            <a:r>
              <a:rPr lang="ru-RU" sz="2000" dirty="0" smtClean="0"/>
              <a:t>подготовка спортсменов. Хотя </a:t>
            </a:r>
            <a:r>
              <a:rPr lang="ru-RU" sz="2000" dirty="0"/>
              <a:t>основные функции государства состоят в </a:t>
            </a:r>
            <a:r>
              <a:rPr lang="ru-RU" sz="2000" dirty="0" smtClean="0"/>
              <a:t>обеспечении общественных </a:t>
            </a:r>
            <a:r>
              <a:rPr lang="ru-RU" sz="2000" dirty="0"/>
              <a:t>потребностей и безопасности, оно всегда играло важную </a:t>
            </a:r>
            <a:r>
              <a:rPr lang="ru-RU" sz="2000" dirty="0" smtClean="0"/>
              <a:t>роль в </a:t>
            </a:r>
            <a:r>
              <a:rPr lang="ru-RU" sz="2000" dirty="0"/>
              <a:t>экономической жизни общества. Государство активно </a:t>
            </a:r>
            <a:r>
              <a:rPr lang="ru-RU" sz="2000" dirty="0" smtClean="0"/>
              <a:t>вмешивается в экономику</a:t>
            </a:r>
            <a:r>
              <a:rPr lang="ru-RU" sz="2000" dirty="0"/>
              <a:t>, используя различные формы и методы. Существуют </a:t>
            </a:r>
            <a:r>
              <a:rPr lang="ru-RU" sz="2000" dirty="0" smtClean="0"/>
              <a:t>различные показатели </a:t>
            </a:r>
            <a:r>
              <a:rPr lang="ru-RU" sz="2000" dirty="0"/>
              <a:t>и критерии экономической активности государства, среди них </a:t>
            </a:r>
            <a:r>
              <a:rPr lang="ru-RU" sz="2000" dirty="0" smtClean="0"/>
              <a:t>– доля </a:t>
            </a:r>
            <a:r>
              <a:rPr lang="ru-RU" sz="2000" dirty="0"/>
              <a:t>государственных расходов в ВВП; доля налогов в ВВП; </a:t>
            </a:r>
            <a:r>
              <a:rPr lang="ru-RU" sz="2000" dirty="0" smtClean="0"/>
              <a:t>размеры государственной </a:t>
            </a:r>
            <a:r>
              <a:rPr lang="ru-RU" sz="2000" dirty="0"/>
              <a:t>собственности и продукции, </a:t>
            </a:r>
            <a:r>
              <a:rPr lang="ru-RU" sz="2000" dirty="0" smtClean="0"/>
              <a:t>производимой государственными предприятиями. Интересы </a:t>
            </a:r>
            <a:r>
              <a:rPr lang="ru-RU" sz="2000" dirty="0"/>
              <a:t>экономических агентов обусловливаются </a:t>
            </a:r>
            <a:r>
              <a:rPr lang="ru-RU" sz="2000" dirty="0" smtClean="0"/>
              <a:t>их положением </a:t>
            </a:r>
            <a:r>
              <a:rPr lang="ru-RU" sz="2000" dirty="0"/>
              <a:t>в экономической системе, выполняемыми ими </a:t>
            </a:r>
            <a:r>
              <a:rPr lang="ru-RU" sz="2000" dirty="0" smtClean="0"/>
              <a:t>функциями. Домашние </a:t>
            </a:r>
            <a:r>
              <a:rPr lang="ru-RU" sz="2000" dirty="0"/>
              <a:t>хозяйства стремятся максимизировать полезность </a:t>
            </a:r>
            <a:r>
              <a:rPr lang="ru-RU" sz="2000" dirty="0" smtClean="0"/>
              <a:t>благ, приобретаемых </a:t>
            </a:r>
            <a:r>
              <a:rPr lang="ru-RU" sz="2000" dirty="0"/>
              <a:t>на доходы; они ранжируют свои потребности и </a:t>
            </a:r>
            <a:r>
              <a:rPr lang="ru-RU" sz="2000" dirty="0" smtClean="0"/>
              <a:t>совершают расходы </a:t>
            </a:r>
            <a:r>
              <a:rPr lang="ru-RU" sz="2000" dirty="0"/>
              <a:t>в пределах имеющихся у них бюджетов. Решения, </a:t>
            </a:r>
            <a:r>
              <a:rPr lang="ru-RU" sz="2000" dirty="0" smtClean="0"/>
              <a:t>принимаемые предприятиями </a:t>
            </a:r>
            <a:r>
              <a:rPr lang="ru-RU" sz="2000" dirty="0"/>
              <a:t>(фирмами), не однозначны: </a:t>
            </a:r>
            <a:r>
              <a:rPr lang="ru-RU" sz="2000" b="1" dirty="0">
                <a:solidFill>
                  <a:srgbClr val="0070C0"/>
                </a:solidFill>
              </a:rPr>
              <a:t>они определяются не </a:t>
            </a:r>
            <a:r>
              <a:rPr lang="ru-RU" sz="2000" b="1" dirty="0" smtClean="0">
                <a:solidFill>
                  <a:srgbClr val="0070C0"/>
                </a:solidFill>
              </a:rPr>
              <a:t>только стремлением </a:t>
            </a:r>
            <a:r>
              <a:rPr lang="ru-RU" sz="2000" b="1" dirty="0">
                <a:solidFill>
                  <a:srgbClr val="0070C0"/>
                </a:solidFill>
              </a:rPr>
              <a:t>максимизировать прибыль, но и другими мотивами, </a:t>
            </a:r>
            <a:r>
              <a:rPr lang="ru-RU" sz="2000" b="1" dirty="0" smtClean="0">
                <a:solidFill>
                  <a:srgbClr val="0070C0"/>
                </a:solidFill>
              </a:rPr>
              <a:t>например захватом </a:t>
            </a:r>
            <a:r>
              <a:rPr lang="ru-RU" sz="2000" b="1" dirty="0">
                <a:solidFill>
                  <a:srgbClr val="0070C0"/>
                </a:solidFill>
              </a:rPr>
              <a:t>и удержанием доли на рынке, расширением </a:t>
            </a:r>
            <a:r>
              <a:rPr lang="ru-RU" sz="2000" b="1" dirty="0" smtClean="0">
                <a:solidFill>
                  <a:srgbClr val="0070C0"/>
                </a:solidFill>
              </a:rPr>
              <a:t>масштабов производства</a:t>
            </a:r>
            <a:r>
              <a:rPr lang="ru-RU" sz="2000" b="1" dirty="0">
                <a:solidFill>
                  <a:srgbClr val="0070C0"/>
                </a:solidFill>
              </a:rPr>
              <a:t>, утверждением экономической власти</a:t>
            </a:r>
            <a:r>
              <a:rPr lang="ru-RU" sz="2000" dirty="0"/>
              <a:t>. Выполняя функции, которые не может реализовать рынок, </a:t>
            </a:r>
            <a:r>
              <a:rPr lang="ru-RU" sz="2000" dirty="0" smtClean="0"/>
              <a:t>государство призвано </a:t>
            </a:r>
            <a:r>
              <a:rPr lang="ru-RU" sz="2000" dirty="0"/>
              <a:t>обеспечивать общенациональные интересы, способствовать </a:t>
            </a:r>
            <a:r>
              <a:rPr lang="ru-RU" sz="2000" dirty="0" smtClean="0"/>
              <a:t>росту богатства </a:t>
            </a:r>
            <a:r>
              <a:rPr lang="ru-RU" sz="2000" dirty="0"/>
              <a:t>нации, повышению уровня жизни </a:t>
            </a:r>
            <a:r>
              <a:rPr lang="ru-RU" sz="2000" dirty="0" smtClean="0"/>
              <a:t>населения.</a:t>
            </a:r>
          </a:p>
          <a:p>
            <a:pPr marL="0" indent="0">
              <a:buNone/>
            </a:pPr>
            <a:r>
              <a:rPr lang="ru-RU" sz="2000" b="1" dirty="0" smtClean="0"/>
              <a:t>17. В </a:t>
            </a:r>
            <a:r>
              <a:rPr lang="ru-RU" sz="2000" b="1" dirty="0"/>
              <a:t>чём, по мнению автора, заключается отличие предприятия (</a:t>
            </a:r>
            <a:r>
              <a:rPr lang="ru-RU" sz="2000" b="1" dirty="0" smtClean="0"/>
              <a:t>фирмы) от </a:t>
            </a:r>
            <a:r>
              <a:rPr lang="ru-RU" sz="2000" b="1" dirty="0"/>
              <a:t>домашних хозяйств</a:t>
            </a:r>
            <a:r>
              <a:rPr lang="ru-RU" sz="2000" b="1" dirty="0">
                <a:solidFill>
                  <a:srgbClr val="FF0000"/>
                </a:solidFill>
              </a:rPr>
              <a:t>? Как в тексте сформулирована основная </a:t>
            </a:r>
            <a:r>
              <a:rPr lang="ru-RU" sz="2000" b="1" dirty="0" smtClean="0">
                <a:solidFill>
                  <a:srgbClr val="FF0000"/>
                </a:solidFill>
              </a:rPr>
              <a:t>задача некоммерческих </a:t>
            </a:r>
            <a:r>
              <a:rPr lang="ru-RU" sz="2000" b="1" dirty="0">
                <a:solidFill>
                  <a:srgbClr val="FF0000"/>
                </a:solidFill>
              </a:rPr>
              <a:t>организаций? </a:t>
            </a:r>
            <a:r>
              <a:rPr lang="ru-RU" sz="2000" b="1" dirty="0">
                <a:solidFill>
                  <a:srgbClr val="0070C0"/>
                </a:solidFill>
              </a:rPr>
              <a:t>Какие мотивы принятия </a:t>
            </a:r>
            <a:r>
              <a:rPr lang="ru-RU" sz="2000" b="1" dirty="0" smtClean="0">
                <a:solidFill>
                  <a:srgbClr val="0070C0"/>
                </a:solidFill>
              </a:rPr>
              <a:t>решений предприятиями </a:t>
            </a:r>
            <a:r>
              <a:rPr lang="ru-RU" sz="2000" b="1" dirty="0">
                <a:solidFill>
                  <a:srgbClr val="0070C0"/>
                </a:solidFill>
              </a:rPr>
              <a:t>(фирмами) отметил автор? (Укажите любые три мотива.)</a:t>
            </a:r>
          </a:p>
        </p:txBody>
      </p:sp>
    </p:spTree>
    <p:extLst>
      <p:ext uri="{BB962C8B-B14F-4D97-AF65-F5344CB8AC3E}">
        <p14:creationId xmlns="" xmlns:p14="http://schemas.microsoft.com/office/powerpoint/2010/main" val="33193236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0608" y="128789"/>
            <a:ext cx="10993192" cy="6048174"/>
          </a:xfrm>
        </p:spPr>
        <p:txBody>
          <a:bodyPr/>
          <a:lstStyle/>
          <a:p>
            <a:pPr marL="0" indent="0">
              <a:buNone/>
            </a:pPr>
            <a:r>
              <a:rPr lang="ru-RU" b="1" dirty="0"/>
              <a:t>17.</a:t>
            </a:r>
            <a:r>
              <a:rPr lang="ru-RU" dirty="0"/>
              <a:t> 1) </a:t>
            </a:r>
            <a:r>
              <a:rPr lang="ru-RU" dirty="0" smtClean="0"/>
              <a:t>предприятия </a:t>
            </a:r>
            <a:r>
              <a:rPr lang="ru-RU" dirty="0"/>
              <a:t>(фирмы), в отличие от</a:t>
            </a:r>
          </a:p>
          <a:p>
            <a:pPr marL="0" indent="0">
              <a:buNone/>
            </a:pPr>
            <a:r>
              <a:rPr lang="ru-RU" dirty="0"/>
              <a:t>домашних хозяйств, выполняющих преимущественно функцию</a:t>
            </a:r>
          </a:p>
          <a:p>
            <a:pPr marL="0" indent="0">
              <a:buNone/>
            </a:pPr>
            <a:r>
              <a:rPr lang="ru-RU" dirty="0"/>
              <a:t>потребления, в основном ведут производственную деятельность,</a:t>
            </a:r>
          </a:p>
          <a:p>
            <a:pPr marL="0" indent="0">
              <a:buNone/>
            </a:pPr>
            <a:r>
              <a:rPr lang="ru-RU" dirty="0"/>
              <a:t>а также инвестирование;</a:t>
            </a:r>
          </a:p>
          <a:p>
            <a:pPr marL="0" indent="0">
              <a:buNone/>
            </a:pPr>
            <a:r>
              <a:rPr lang="ru-RU" dirty="0"/>
              <a:t>2) </a:t>
            </a:r>
            <a:r>
              <a:rPr lang="ru-RU" dirty="0" smtClean="0"/>
              <a:t>непосредственное удовлетворение потребностей </a:t>
            </a:r>
            <a:r>
              <a:rPr lang="ru-RU" dirty="0"/>
              <a:t>людей;</a:t>
            </a:r>
          </a:p>
          <a:p>
            <a:pPr marL="0" indent="0">
              <a:buNone/>
            </a:pPr>
            <a:r>
              <a:rPr lang="ru-RU" dirty="0"/>
              <a:t>3</a:t>
            </a:r>
            <a:r>
              <a:rPr lang="ru-RU" dirty="0" smtClean="0"/>
              <a:t>) – </a:t>
            </a:r>
            <a:r>
              <a:rPr lang="ru-RU" dirty="0"/>
              <a:t>стремление максимизировать прибыль;</a:t>
            </a:r>
          </a:p>
          <a:p>
            <a:pPr marL="0" indent="0">
              <a:buNone/>
            </a:pPr>
            <a:r>
              <a:rPr lang="ru-RU" dirty="0"/>
              <a:t>– захват и удержание доли на рынке;</a:t>
            </a:r>
          </a:p>
          <a:p>
            <a:pPr marL="0" indent="0">
              <a:buNone/>
            </a:pPr>
            <a:r>
              <a:rPr lang="ru-RU" dirty="0"/>
              <a:t>– расширение масштабов производства;</a:t>
            </a:r>
          </a:p>
          <a:p>
            <a:pPr marL="0" indent="0">
              <a:buNone/>
            </a:pPr>
            <a:r>
              <a:rPr lang="ru-RU" dirty="0"/>
              <a:t>– утверждение экономической власти.</a:t>
            </a:r>
          </a:p>
        </p:txBody>
      </p:sp>
    </p:spTree>
    <p:extLst>
      <p:ext uri="{BB962C8B-B14F-4D97-AF65-F5344CB8AC3E}">
        <p14:creationId xmlns="" xmlns:p14="http://schemas.microsoft.com/office/powerpoint/2010/main" val="4933753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528033" y="244699"/>
            <a:ext cx="11114467" cy="5932264"/>
          </a:xfrm>
        </p:spPr>
        <p:txBody>
          <a:bodyPr/>
          <a:lstStyle/>
          <a:p>
            <a:pPr marL="0" indent="0">
              <a:buNone/>
            </a:pPr>
            <a:r>
              <a:rPr lang="ru-RU" b="1" dirty="0" smtClean="0"/>
              <a:t>18. В тексте упомянуты ключевые понятия социально-гуманитарных наук.</a:t>
            </a:r>
          </a:p>
          <a:p>
            <a:pPr marL="0" indent="0">
              <a:buNone/>
            </a:pPr>
            <a:r>
              <a:rPr lang="ru-RU" b="1" i="1" dirty="0" smtClean="0">
                <a:solidFill>
                  <a:srgbClr val="C00000"/>
                </a:solidFill>
              </a:rPr>
              <a:t>Используя обществоведческие знания,</a:t>
            </a:r>
          </a:p>
          <a:p>
            <a:pPr marL="0" indent="0">
              <a:buNone/>
            </a:pPr>
            <a:r>
              <a:rPr lang="ru-RU" b="1" dirty="0" smtClean="0"/>
              <a:t>– укажите не менее трёх основных признаков </a:t>
            </a:r>
            <a:r>
              <a:rPr lang="ru-RU" b="1" dirty="0">
                <a:solidFill>
                  <a:srgbClr val="C00000"/>
                </a:solidFill>
              </a:rPr>
              <a:t>налога</a:t>
            </a:r>
            <a:r>
              <a:rPr lang="ru-RU" b="1" dirty="0" smtClean="0"/>
              <a:t> как законно</a:t>
            </a:r>
          </a:p>
          <a:p>
            <a:pPr marL="0" indent="0">
              <a:buNone/>
            </a:pPr>
            <a:r>
              <a:rPr lang="ru-RU" b="1" dirty="0" smtClean="0"/>
              <a:t>установленного платежа физических и юридических лиц;</a:t>
            </a:r>
          </a:p>
          <a:p>
            <a:pPr marL="0" indent="0">
              <a:buNone/>
            </a:pPr>
            <a:r>
              <a:rPr lang="ru-RU" b="1" dirty="0" smtClean="0"/>
              <a:t>– объясните связь любой из указанных автором основных функций</a:t>
            </a:r>
          </a:p>
          <a:p>
            <a:pPr marL="0" indent="0">
              <a:buNone/>
            </a:pPr>
            <a:r>
              <a:rPr lang="ru-RU" b="1" dirty="0" smtClean="0"/>
              <a:t>государства с достижением долговременного экономического роста.</a:t>
            </a:r>
          </a:p>
          <a:p>
            <a:pPr marL="0" indent="0">
              <a:buNone/>
            </a:pPr>
            <a:r>
              <a:rPr lang="ru-RU" b="1" dirty="0" smtClean="0"/>
              <a:t>(Объяснение может быть дано в одном или нескольких распространённых предложениях.)</a:t>
            </a:r>
            <a:endParaRPr lang="ru-RU" b="1" dirty="0"/>
          </a:p>
        </p:txBody>
      </p:sp>
    </p:spTree>
    <p:extLst>
      <p:ext uri="{BB962C8B-B14F-4D97-AF65-F5344CB8AC3E}">
        <p14:creationId xmlns="" xmlns:p14="http://schemas.microsoft.com/office/powerpoint/2010/main" val="20255751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47730" y="180304"/>
            <a:ext cx="11603864" cy="6490952"/>
          </a:xfrm>
        </p:spPr>
        <p:txBody>
          <a:bodyPr/>
          <a:lstStyle/>
          <a:p>
            <a:pPr marL="0" indent="0">
              <a:buNone/>
            </a:pPr>
            <a:r>
              <a:rPr lang="ru-RU" b="1" dirty="0" smtClean="0">
                <a:solidFill>
                  <a:srgbClr val="C00000"/>
                </a:solidFill>
              </a:rPr>
              <a:t>18-1. </a:t>
            </a:r>
            <a:r>
              <a:rPr lang="ru-RU" b="1" dirty="0" smtClean="0"/>
              <a:t>1) основные признаки налога как платежа физических и юридических лиц:</a:t>
            </a:r>
          </a:p>
          <a:p>
            <a:pPr>
              <a:buFont typeface="Wingdings" panose="05000000000000000000" pitchFamily="2" charset="2"/>
              <a:buChar char="ü"/>
            </a:pPr>
            <a:r>
              <a:rPr lang="ru-RU" dirty="0" smtClean="0"/>
              <a:t>Невозвратный характер</a:t>
            </a:r>
          </a:p>
          <a:p>
            <a:pPr>
              <a:buFont typeface="Wingdings" panose="05000000000000000000" pitchFamily="2" charset="2"/>
              <a:buChar char="ü"/>
            </a:pPr>
            <a:r>
              <a:rPr lang="ru-RU" dirty="0" smtClean="0"/>
              <a:t>Безвозмездность</a:t>
            </a:r>
          </a:p>
          <a:p>
            <a:pPr>
              <a:buFont typeface="Wingdings" panose="05000000000000000000" pitchFamily="2" charset="2"/>
              <a:buChar char="ü"/>
            </a:pPr>
            <a:r>
              <a:rPr lang="ru-RU" dirty="0" smtClean="0"/>
              <a:t>Уплата в пользу государства</a:t>
            </a:r>
          </a:p>
          <a:p>
            <a:pPr>
              <a:buFont typeface="Wingdings" panose="05000000000000000000" pitchFamily="2" charset="2"/>
              <a:buChar char="ü"/>
            </a:pPr>
            <a:r>
              <a:rPr lang="ru-RU" dirty="0" smtClean="0"/>
              <a:t>Законность</a:t>
            </a:r>
          </a:p>
          <a:p>
            <a:pPr>
              <a:buFont typeface="Wingdings" panose="05000000000000000000" pitchFamily="2" charset="2"/>
              <a:buChar char="ü"/>
            </a:pPr>
            <a:r>
              <a:rPr lang="ru-RU" dirty="0" smtClean="0"/>
              <a:t>Императивность</a:t>
            </a:r>
          </a:p>
          <a:p>
            <a:pPr>
              <a:buFont typeface="Wingdings" panose="05000000000000000000" pitchFamily="2" charset="2"/>
              <a:buChar char="ü"/>
            </a:pPr>
            <a:r>
              <a:rPr lang="ru-RU" dirty="0" smtClean="0"/>
              <a:t>Обязательность</a:t>
            </a:r>
          </a:p>
          <a:p>
            <a:pPr>
              <a:buFont typeface="Wingdings" panose="05000000000000000000" pitchFamily="2" charset="2"/>
              <a:buChar char="ü"/>
            </a:pPr>
            <a:r>
              <a:rPr lang="ru-RU" dirty="0" smtClean="0"/>
              <a:t>Денежная форма</a:t>
            </a:r>
            <a:endParaRPr lang="ru-RU" dirty="0"/>
          </a:p>
        </p:txBody>
      </p:sp>
    </p:spTree>
    <p:extLst>
      <p:ext uri="{BB962C8B-B14F-4D97-AF65-F5344CB8AC3E}">
        <p14:creationId xmlns="" xmlns:p14="http://schemas.microsoft.com/office/powerpoint/2010/main" val="4022402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141668" y="128788"/>
            <a:ext cx="11925836" cy="6632620"/>
          </a:xfrm>
        </p:spPr>
        <p:txBody>
          <a:bodyPr>
            <a:normAutofit fontScale="92500" lnSpcReduction="20000"/>
          </a:bodyPr>
          <a:lstStyle/>
          <a:p>
            <a:pPr marL="0" indent="0">
              <a:buNone/>
            </a:pPr>
            <a:r>
              <a:rPr lang="ru-RU" sz="2000" dirty="0"/>
              <a:t>К экономическим агентам относят домашние хозяйства отдельных </a:t>
            </a:r>
            <a:r>
              <a:rPr lang="ru-RU" sz="2000" dirty="0" smtClean="0"/>
              <a:t>лиц и </a:t>
            </a:r>
            <a:r>
              <a:rPr lang="ru-RU" sz="2000" dirty="0"/>
              <a:t>семьи, предприятия (фирмы) и государство (органы </a:t>
            </a:r>
            <a:r>
              <a:rPr lang="ru-RU" sz="2000" dirty="0" smtClean="0"/>
              <a:t>государственного управления</a:t>
            </a:r>
            <a:r>
              <a:rPr lang="ru-RU" sz="2000" dirty="0"/>
              <a:t>, государственные учреждения), а также </a:t>
            </a:r>
            <a:r>
              <a:rPr lang="ru-RU" sz="2000" dirty="0" smtClean="0"/>
              <a:t>некоммерческие организации</a:t>
            </a:r>
            <a:r>
              <a:rPr lang="ru-RU" sz="2000" dirty="0"/>
              <a:t>. Отличительная черта экономических агентов – </a:t>
            </a:r>
            <a:r>
              <a:rPr lang="ru-RU" sz="2000" dirty="0" smtClean="0"/>
              <a:t>принятие и </a:t>
            </a:r>
            <a:r>
              <a:rPr lang="ru-RU" sz="2000" dirty="0"/>
              <a:t>реализация самостоятельных решений в сфере хозяйственной </a:t>
            </a:r>
            <a:r>
              <a:rPr lang="ru-RU" sz="2000" dirty="0" smtClean="0"/>
              <a:t>деятельности. Домохозяйства </a:t>
            </a:r>
            <a:r>
              <a:rPr lang="ru-RU" sz="2000" dirty="0"/>
              <a:t>получают доходы, предоставляя факторы </a:t>
            </a:r>
            <a:r>
              <a:rPr lang="ru-RU" sz="2000" dirty="0" smtClean="0"/>
              <a:t>производства, иначе </a:t>
            </a:r>
            <a:r>
              <a:rPr lang="ru-RU" sz="2000" dirty="0"/>
              <a:t>говоря, путём оказания факторных услуг. Полученные </a:t>
            </a:r>
            <a:r>
              <a:rPr lang="ru-RU" sz="2000" dirty="0" smtClean="0"/>
              <a:t>доходы используются </a:t>
            </a:r>
            <a:r>
              <a:rPr lang="ru-RU" sz="2000" dirty="0"/>
              <a:t>ими для приобретения необходимых товаров, а также </a:t>
            </a:r>
            <a:r>
              <a:rPr lang="ru-RU" sz="2000" dirty="0" smtClean="0"/>
              <a:t>для создания сбережений. Предприятия </a:t>
            </a:r>
            <a:r>
              <a:rPr lang="ru-RU" sz="2000" dirty="0"/>
              <a:t>(фирмы), в отличие от домашних хозяйств, </a:t>
            </a:r>
            <a:r>
              <a:rPr lang="ru-RU" sz="2000" dirty="0" smtClean="0"/>
              <a:t>выполняющих преимущественно </a:t>
            </a:r>
            <a:r>
              <a:rPr lang="ru-RU" sz="2000" dirty="0"/>
              <a:t>функцию потребления, в основном </a:t>
            </a:r>
            <a:r>
              <a:rPr lang="ru-RU" sz="2000" dirty="0" smtClean="0"/>
              <a:t>ведут производственную </a:t>
            </a:r>
            <a:r>
              <a:rPr lang="ru-RU" sz="2000" dirty="0"/>
              <a:t>деятельность, а также </a:t>
            </a:r>
            <a:r>
              <a:rPr lang="ru-RU" sz="2000" dirty="0" smtClean="0"/>
              <a:t>инвестирование. Предприятия </a:t>
            </a:r>
            <a:r>
              <a:rPr lang="ru-RU" sz="2000" dirty="0"/>
              <a:t>(фирмы) занимаются </a:t>
            </a:r>
            <a:r>
              <a:rPr lang="ru-RU" sz="2000" dirty="0" smtClean="0"/>
              <a:t>предпринимательской, коммерческой </a:t>
            </a:r>
            <a:r>
              <a:rPr lang="ru-RU" sz="2000" dirty="0"/>
              <a:t>деятельностью, цель которой – извлечение </a:t>
            </a:r>
            <a:r>
              <a:rPr lang="ru-RU" sz="2000" dirty="0" smtClean="0"/>
              <a:t>прибыли. Несколько </a:t>
            </a:r>
            <a:r>
              <a:rPr lang="ru-RU" sz="2000" dirty="0"/>
              <a:t>специфические функции выполняют в </a:t>
            </a:r>
            <a:r>
              <a:rPr lang="ru-RU" sz="2000" dirty="0" smtClean="0"/>
              <a:t>обществе некоммерческие </a:t>
            </a:r>
            <a:r>
              <a:rPr lang="ru-RU" sz="2000" dirty="0"/>
              <a:t>организации, например благотворительные </a:t>
            </a:r>
            <a:r>
              <a:rPr lang="ru-RU" sz="2000" dirty="0" smtClean="0"/>
              <a:t>фонды, профсоюзные </a:t>
            </a:r>
            <a:r>
              <a:rPr lang="ru-RU" sz="2000" dirty="0"/>
              <a:t>организации, спортивные общества, </a:t>
            </a:r>
            <a:r>
              <a:rPr lang="ru-RU" sz="2000" dirty="0" smtClean="0"/>
              <a:t>ассоциации предпринимателей</a:t>
            </a:r>
            <a:r>
              <a:rPr lang="ru-RU" sz="2000" dirty="0"/>
              <a:t>. Их основная задача – непосредственное </a:t>
            </a:r>
            <a:r>
              <a:rPr lang="ru-RU" sz="2000" dirty="0" smtClean="0"/>
              <a:t>удовлетворение потребностей </a:t>
            </a:r>
            <a:r>
              <a:rPr lang="ru-RU" sz="2000" dirty="0"/>
              <a:t>людей, а не получение прибыли. Так, цель </a:t>
            </a:r>
            <a:r>
              <a:rPr lang="ru-RU" sz="2000" dirty="0" smtClean="0"/>
              <a:t>некоммерческих организаций </a:t>
            </a:r>
            <a:r>
              <a:rPr lang="ru-RU" sz="2000" dirty="0"/>
              <a:t>в области спорта – физическое развитие личности и </a:t>
            </a:r>
            <a:r>
              <a:rPr lang="ru-RU" sz="2000" dirty="0" smtClean="0"/>
              <a:t>подготовка спортсменов. Хотя </a:t>
            </a:r>
            <a:r>
              <a:rPr lang="ru-RU" sz="2000" dirty="0"/>
              <a:t>основные функции государства состоят в </a:t>
            </a:r>
            <a:r>
              <a:rPr lang="ru-RU" sz="2000" dirty="0" smtClean="0"/>
              <a:t>обеспечении общественных </a:t>
            </a:r>
            <a:r>
              <a:rPr lang="ru-RU" sz="2000" dirty="0"/>
              <a:t>потребностей и безопасности, оно всегда играло важную </a:t>
            </a:r>
            <a:r>
              <a:rPr lang="ru-RU" sz="2000" dirty="0" smtClean="0"/>
              <a:t>роль в </a:t>
            </a:r>
            <a:r>
              <a:rPr lang="ru-RU" sz="2000" dirty="0"/>
              <a:t>экономической жизни общества. Государство активно </a:t>
            </a:r>
            <a:r>
              <a:rPr lang="ru-RU" sz="2000" dirty="0" smtClean="0"/>
              <a:t>вмешивается в экономику</a:t>
            </a:r>
            <a:r>
              <a:rPr lang="ru-RU" sz="2000" dirty="0"/>
              <a:t>, используя различные формы и методы. Существуют </a:t>
            </a:r>
            <a:r>
              <a:rPr lang="ru-RU" sz="2000" dirty="0" smtClean="0"/>
              <a:t>различные показатели </a:t>
            </a:r>
            <a:r>
              <a:rPr lang="ru-RU" sz="2000" dirty="0"/>
              <a:t>и критерии экономической активности государства, среди них </a:t>
            </a:r>
            <a:r>
              <a:rPr lang="ru-RU" sz="2000" dirty="0" smtClean="0"/>
              <a:t>– доля </a:t>
            </a:r>
            <a:r>
              <a:rPr lang="ru-RU" sz="2000" dirty="0"/>
              <a:t>государственных расходов в ВВП; доля налогов в ВВП; </a:t>
            </a:r>
            <a:r>
              <a:rPr lang="ru-RU" sz="2000" dirty="0" smtClean="0"/>
              <a:t>размеры государственной </a:t>
            </a:r>
            <a:r>
              <a:rPr lang="ru-RU" sz="2000" dirty="0"/>
              <a:t>собственности и продукции, </a:t>
            </a:r>
            <a:r>
              <a:rPr lang="ru-RU" sz="2000" dirty="0" smtClean="0"/>
              <a:t>производимой государственными предприятиями. Интересы </a:t>
            </a:r>
            <a:r>
              <a:rPr lang="ru-RU" sz="2000" dirty="0"/>
              <a:t>экономических агентов обусловливаются </a:t>
            </a:r>
            <a:r>
              <a:rPr lang="ru-RU" sz="2000" dirty="0" smtClean="0"/>
              <a:t>их положением </a:t>
            </a:r>
            <a:r>
              <a:rPr lang="ru-RU" sz="2000" dirty="0"/>
              <a:t>в экономической системе, выполняемыми ими </a:t>
            </a:r>
            <a:r>
              <a:rPr lang="ru-RU" sz="2000" dirty="0" smtClean="0"/>
              <a:t>функциями. Домашние </a:t>
            </a:r>
            <a:r>
              <a:rPr lang="ru-RU" sz="2000" dirty="0"/>
              <a:t>хозяйства стремятся максимизировать полезность </a:t>
            </a:r>
            <a:r>
              <a:rPr lang="ru-RU" sz="2000" dirty="0" smtClean="0"/>
              <a:t>благ, приобретаемых </a:t>
            </a:r>
            <a:r>
              <a:rPr lang="ru-RU" sz="2000" dirty="0"/>
              <a:t>на доходы; они ранжируют свои потребности и </a:t>
            </a:r>
            <a:r>
              <a:rPr lang="ru-RU" sz="2000" dirty="0" smtClean="0"/>
              <a:t>совершают расходы </a:t>
            </a:r>
            <a:r>
              <a:rPr lang="ru-RU" sz="2000" dirty="0"/>
              <a:t>в пределах имеющихся у них бюджетов. Решения, </a:t>
            </a:r>
            <a:r>
              <a:rPr lang="ru-RU" sz="2000" dirty="0" smtClean="0"/>
              <a:t>принимаемые предприятиями </a:t>
            </a:r>
            <a:r>
              <a:rPr lang="ru-RU" sz="2000" dirty="0"/>
              <a:t>(фирмами), не однозначны: они определяются не </a:t>
            </a:r>
            <a:r>
              <a:rPr lang="ru-RU" sz="2000" dirty="0" smtClean="0"/>
              <a:t>только стремлением </a:t>
            </a:r>
            <a:r>
              <a:rPr lang="ru-RU" sz="2000" dirty="0"/>
              <a:t>максимизировать прибыль, но и другими мотивами, </a:t>
            </a:r>
            <a:r>
              <a:rPr lang="ru-RU" sz="2000" dirty="0" smtClean="0"/>
              <a:t>например захватом </a:t>
            </a:r>
            <a:r>
              <a:rPr lang="ru-RU" sz="2000" dirty="0"/>
              <a:t>и удержанием доли на рынке, расширением </a:t>
            </a:r>
            <a:r>
              <a:rPr lang="ru-RU" sz="2000" dirty="0" smtClean="0"/>
              <a:t>масштабов производства</a:t>
            </a:r>
            <a:r>
              <a:rPr lang="ru-RU" sz="2000" dirty="0"/>
              <a:t>, утверждением экономической власти. Выполняя функции, которые не может реализовать рынок, </a:t>
            </a:r>
            <a:r>
              <a:rPr lang="ru-RU" sz="2000" dirty="0" smtClean="0"/>
              <a:t>государство призвано </a:t>
            </a:r>
            <a:r>
              <a:rPr lang="ru-RU" sz="2000" dirty="0"/>
              <a:t>обеспечивать общенациональные интересы, способствовать </a:t>
            </a:r>
            <a:r>
              <a:rPr lang="ru-RU" sz="2000" dirty="0" smtClean="0"/>
              <a:t>росту богатства </a:t>
            </a:r>
            <a:r>
              <a:rPr lang="ru-RU" sz="2000" dirty="0"/>
              <a:t>нации, повышению уровня жизни </a:t>
            </a:r>
            <a:r>
              <a:rPr lang="ru-RU" sz="2000" dirty="0" smtClean="0"/>
              <a:t>населения.</a:t>
            </a:r>
          </a:p>
          <a:p>
            <a:pPr marL="0" indent="0">
              <a:buNone/>
            </a:pPr>
            <a:r>
              <a:rPr lang="ru-RU" sz="2600" b="1" dirty="0" smtClean="0"/>
              <a:t>18-2. </a:t>
            </a:r>
            <a:r>
              <a:rPr lang="ru-RU" sz="2600" b="1" dirty="0"/>
              <a:t>объясните связь любой из указанных автором основных </a:t>
            </a:r>
            <a:r>
              <a:rPr lang="ru-RU" sz="2600" b="1" dirty="0" smtClean="0"/>
              <a:t>функций государства </a:t>
            </a:r>
            <a:r>
              <a:rPr lang="ru-RU" sz="2600" b="1" dirty="0"/>
              <a:t>с достижением долговременного экономического роста.</a:t>
            </a:r>
          </a:p>
          <a:p>
            <a:pPr marL="0" indent="0">
              <a:buNone/>
            </a:pPr>
            <a:endParaRPr lang="ru-RU" sz="2000" dirty="0" smtClean="0"/>
          </a:p>
        </p:txBody>
      </p:sp>
    </p:spTree>
    <p:extLst>
      <p:ext uri="{BB962C8B-B14F-4D97-AF65-F5344CB8AC3E}">
        <p14:creationId xmlns="" xmlns:p14="http://schemas.microsoft.com/office/powerpoint/2010/main" val="37955788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141668" y="128788"/>
            <a:ext cx="11925836" cy="6632620"/>
          </a:xfrm>
        </p:spPr>
        <p:txBody>
          <a:bodyPr>
            <a:normAutofit fontScale="92500" lnSpcReduction="20000"/>
          </a:bodyPr>
          <a:lstStyle/>
          <a:p>
            <a:pPr marL="0" indent="0">
              <a:buNone/>
            </a:pPr>
            <a:r>
              <a:rPr lang="ru-RU" sz="2000" dirty="0"/>
              <a:t>К экономическим агентам относят домашние хозяйства отдельных </a:t>
            </a:r>
            <a:r>
              <a:rPr lang="ru-RU" sz="2000" dirty="0" smtClean="0"/>
              <a:t>лиц и </a:t>
            </a:r>
            <a:r>
              <a:rPr lang="ru-RU" sz="2000" dirty="0"/>
              <a:t>семьи, предприятия (фирмы) и государство (органы </a:t>
            </a:r>
            <a:r>
              <a:rPr lang="ru-RU" sz="2000" dirty="0" smtClean="0"/>
              <a:t>государственного управления</a:t>
            </a:r>
            <a:r>
              <a:rPr lang="ru-RU" sz="2000" dirty="0"/>
              <a:t>, государственные учреждения), а также </a:t>
            </a:r>
            <a:r>
              <a:rPr lang="ru-RU" sz="2000" dirty="0" smtClean="0"/>
              <a:t>некоммерческие организации</a:t>
            </a:r>
            <a:r>
              <a:rPr lang="ru-RU" sz="2000" dirty="0"/>
              <a:t>. Отличительная черта экономических агентов – </a:t>
            </a:r>
            <a:r>
              <a:rPr lang="ru-RU" sz="2000" dirty="0" smtClean="0"/>
              <a:t>принятие и </a:t>
            </a:r>
            <a:r>
              <a:rPr lang="ru-RU" sz="2000" dirty="0"/>
              <a:t>реализация самостоятельных решений в сфере хозяйственной </a:t>
            </a:r>
            <a:r>
              <a:rPr lang="ru-RU" sz="2000" dirty="0" smtClean="0"/>
              <a:t>деятельности. Домохозяйства </a:t>
            </a:r>
            <a:r>
              <a:rPr lang="ru-RU" sz="2000" dirty="0"/>
              <a:t>получают доходы, предоставляя факторы </a:t>
            </a:r>
            <a:r>
              <a:rPr lang="ru-RU" sz="2000" dirty="0" smtClean="0"/>
              <a:t>производства, иначе </a:t>
            </a:r>
            <a:r>
              <a:rPr lang="ru-RU" sz="2000" dirty="0"/>
              <a:t>говоря, путём оказания факторных услуг. Полученные </a:t>
            </a:r>
            <a:r>
              <a:rPr lang="ru-RU" sz="2000" dirty="0" smtClean="0"/>
              <a:t>доходы используются </a:t>
            </a:r>
            <a:r>
              <a:rPr lang="ru-RU" sz="2000" dirty="0"/>
              <a:t>ими для приобретения необходимых товаров, а также </a:t>
            </a:r>
            <a:r>
              <a:rPr lang="ru-RU" sz="2000" dirty="0" smtClean="0"/>
              <a:t>для создания сбережений. Предприятия </a:t>
            </a:r>
            <a:r>
              <a:rPr lang="ru-RU" sz="2000" dirty="0"/>
              <a:t>(фирмы), в отличие от домашних хозяйств, </a:t>
            </a:r>
            <a:r>
              <a:rPr lang="ru-RU" sz="2000" dirty="0" smtClean="0"/>
              <a:t>выполняющих преимущественно </a:t>
            </a:r>
            <a:r>
              <a:rPr lang="ru-RU" sz="2000" dirty="0"/>
              <a:t>функцию потребления, в основном </a:t>
            </a:r>
            <a:r>
              <a:rPr lang="ru-RU" sz="2000" dirty="0" smtClean="0"/>
              <a:t>ведут производственную </a:t>
            </a:r>
            <a:r>
              <a:rPr lang="ru-RU" sz="2000" dirty="0"/>
              <a:t>деятельность, а также </a:t>
            </a:r>
            <a:r>
              <a:rPr lang="ru-RU" sz="2000" dirty="0" smtClean="0"/>
              <a:t>инвестирование. Предприятия </a:t>
            </a:r>
            <a:r>
              <a:rPr lang="ru-RU" sz="2000" dirty="0"/>
              <a:t>(фирмы) занимаются </a:t>
            </a:r>
            <a:r>
              <a:rPr lang="ru-RU" sz="2000" dirty="0" smtClean="0"/>
              <a:t>предпринимательской, коммерческой </a:t>
            </a:r>
            <a:r>
              <a:rPr lang="ru-RU" sz="2000" dirty="0"/>
              <a:t>деятельностью, цель которой – извлечение </a:t>
            </a:r>
            <a:r>
              <a:rPr lang="ru-RU" sz="2000" dirty="0" smtClean="0"/>
              <a:t>прибыли. Несколько </a:t>
            </a:r>
            <a:r>
              <a:rPr lang="ru-RU" sz="2000" dirty="0"/>
              <a:t>специфические функции выполняют в </a:t>
            </a:r>
            <a:r>
              <a:rPr lang="ru-RU" sz="2000" dirty="0" smtClean="0"/>
              <a:t>обществе некоммерческие </a:t>
            </a:r>
            <a:r>
              <a:rPr lang="ru-RU" sz="2000" dirty="0"/>
              <a:t>организации, например благотворительные </a:t>
            </a:r>
            <a:r>
              <a:rPr lang="ru-RU" sz="2000" dirty="0" smtClean="0"/>
              <a:t>фонды, профсоюзные </a:t>
            </a:r>
            <a:r>
              <a:rPr lang="ru-RU" sz="2000" dirty="0"/>
              <a:t>организации, спортивные общества, </a:t>
            </a:r>
            <a:r>
              <a:rPr lang="ru-RU" sz="2000" dirty="0" smtClean="0"/>
              <a:t>ассоциации предпринимателей</a:t>
            </a:r>
            <a:r>
              <a:rPr lang="ru-RU" sz="2000" dirty="0"/>
              <a:t>. Их основная задача – непосредственное </a:t>
            </a:r>
            <a:r>
              <a:rPr lang="ru-RU" sz="2000" dirty="0" smtClean="0"/>
              <a:t>удовлетворение потребностей </a:t>
            </a:r>
            <a:r>
              <a:rPr lang="ru-RU" sz="2000" dirty="0"/>
              <a:t>людей, а не получение прибыли. Так, цель </a:t>
            </a:r>
            <a:r>
              <a:rPr lang="ru-RU" sz="2000" dirty="0" smtClean="0"/>
              <a:t>некоммерческих организаций </a:t>
            </a:r>
            <a:r>
              <a:rPr lang="ru-RU" sz="2000" dirty="0"/>
              <a:t>в области спорта – физическое развитие личности и </a:t>
            </a:r>
            <a:r>
              <a:rPr lang="ru-RU" sz="2000" dirty="0" smtClean="0"/>
              <a:t>подготовка спортсменов. </a:t>
            </a:r>
            <a:r>
              <a:rPr lang="ru-RU" sz="2000" b="1" dirty="0" smtClean="0"/>
              <a:t>Хотя </a:t>
            </a:r>
            <a:r>
              <a:rPr lang="ru-RU" sz="2000" b="1" dirty="0"/>
              <a:t>основные функции государства состоят в </a:t>
            </a:r>
            <a:r>
              <a:rPr lang="ru-RU" sz="2000" b="1" dirty="0" smtClean="0"/>
              <a:t>обеспечении общественных </a:t>
            </a:r>
            <a:r>
              <a:rPr lang="ru-RU" sz="2000" b="1" dirty="0"/>
              <a:t>потребностей и безопасности, оно всегда играло важную </a:t>
            </a:r>
            <a:r>
              <a:rPr lang="ru-RU" sz="2000" b="1" dirty="0" smtClean="0"/>
              <a:t>роль в </a:t>
            </a:r>
            <a:r>
              <a:rPr lang="ru-RU" sz="2000" b="1" dirty="0"/>
              <a:t>экономической жизни общества. </a:t>
            </a:r>
            <a:r>
              <a:rPr lang="ru-RU" sz="2000" dirty="0"/>
              <a:t>Государство активно </a:t>
            </a:r>
            <a:r>
              <a:rPr lang="ru-RU" sz="2000" dirty="0" smtClean="0"/>
              <a:t>вмешивается в экономику</a:t>
            </a:r>
            <a:r>
              <a:rPr lang="ru-RU" sz="2000" dirty="0"/>
              <a:t>, используя различные формы и методы. Существуют </a:t>
            </a:r>
            <a:r>
              <a:rPr lang="ru-RU" sz="2000" dirty="0" smtClean="0"/>
              <a:t>различные показатели </a:t>
            </a:r>
            <a:r>
              <a:rPr lang="ru-RU" sz="2000" dirty="0"/>
              <a:t>и критерии экономической активности государства, среди них </a:t>
            </a:r>
            <a:r>
              <a:rPr lang="ru-RU" sz="2000" dirty="0" smtClean="0"/>
              <a:t>– доля </a:t>
            </a:r>
            <a:r>
              <a:rPr lang="ru-RU" sz="2000" dirty="0"/>
              <a:t>государственных расходов в ВВП; доля налогов в ВВП; </a:t>
            </a:r>
            <a:r>
              <a:rPr lang="ru-RU" sz="2000" dirty="0" smtClean="0"/>
              <a:t>размеры государственной </a:t>
            </a:r>
            <a:r>
              <a:rPr lang="ru-RU" sz="2000" dirty="0"/>
              <a:t>собственности и продукции, </a:t>
            </a:r>
            <a:r>
              <a:rPr lang="ru-RU" sz="2000" dirty="0" smtClean="0"/>
              <a:t>производимой государственными предприятиями. Интересы </a:t>
            </a:r>
            <a:r>
              <a:rPr lang="ru-RU" sz="2000" dirty="0"/>
              <a:t>экономических агентов обусловливаются </a:t>
            </a:r>
            <a:r>
              <a:rPr lang="ru-RU" sz="2000" dirty="0" smtClean="0"/>
              <a:t>их положением </a:t>
            </a:r>
            <a:r>
              <a:rPr lang="ru-RU" sz="2000" dirty="0"/>
              <a:t>в экономической системе, выполняемыми ими </a:t>
            </a:r>
            <a:r>
              <a:rPr lang="ru-RU" sz="2000" dirty="0" smtClean="0"/>
              <a:t>функциями. Домашние </a:t>
            </a:r>
            <a:r>
              <a:rPr lang="ru-RU" sz="2000" dirty="0"/>
              <a:t>хозяйства стремятся максимизировать полезность </a:t>
            </a:r>
            <a:r>
              <a:rPr lang="ru-RU" sz="2000" dirty="0" smtClean="0"/>
              <a:t>благ, приобретаемых </a:t>
            </a:r>
            <a:r>
              <a:rPr lang="ru-RU" sz="2000" dirty="0"/>
              <a:t>на доходы; они ранжируют свои потребности и </a:t>
            </a:r>
            <a:r>
              <a:rPr lang="ru-RU" sz="2000" dirty="0" smtClean="0"/>
              <a:t>совершают расходы </a:t>
            </a:r>
            <a:r>
              <a:rPr lang="ru-RU" sz="2000" dirty="0"/>
              <a:t>в пределах имеющихся у них бюджетов. Решения, </a:t>
            </a:r>
            <a:r>
              <a:rPr lang="ru-RU" sz="2000" dirty="0" smtClean="0"/>
              <a:t>принимаемые предприятиями </a:t>
            </a:r>
            <a:r>
              <a:rPr lang="ru-RU" sz="2000" dirty="0"/>
              <a:t>(фирмами), не однозначны: они определяются не </a:t>
            </a:r>
            <a:r>
              <a:rPr lang="ru-RU" sz="2000" dirty="0" smtClean="0"/>
              <a:t>только стремлением </a:t>
            </a:r>
            <a:r>
              <a:rPr lang="ru-RU" sz="2000" dirty="0"/>
              <a:t>максимизировать прибыль, но и другими мотивами, </a:t>
            </a:r>
            <a:r>
              <a:rPr lang="ru-RU" sz="2000" dirty="0" smtClean="0"/>
              <a:t>например захватом </a:t>
            </a:r>
            <a:r>
              <a:rPr lang="ru-RU" sz="2000" dirty="0"/>
              <a:t>и удержанием доли на рынке, расширением </a:t>
            </a:r>
            <a:r>
              <a:rPr lang="ru-RU" sz="2000" dirty="0" smtClean="0"/>
              <a:t>масштабов производства</a:t>
            </a:r>
            <a:r>
              <a:rPr lang="ru-RU" sz="2000" dirty="0"/>
              <a:t>, утверждением экономической власти. Выполняя функции, которые не может реализовать рынок, </a:t>
            </a:r>
            <a:r>
              <a:rPr lang="ru-RU" sz="2000" dirty="0" smtClean="0"/>
              <a:t>государство призвано </a:t>
            </a:r>
            <a:r>
              <a:rPr lang="ru-RU" sz="2000" dirty="0"/>
              <a:t>обеспечивать общенациональные интересы, способствовать </a:t>
            </a:r>
            <a:r>
              <a:rPr lang="ru-RU" sz="2000" dirty="0" smtClean="0"/>
              <a:t>росту богатства </a:t>
            </a:r>
            <a:r>
              <a:rPr lang="ru-RU" sz="2000" dirty="0"/>
              <a:t>нации, повышению уровня жизни </a:t>
            </a:r>
            <a:r>
              <a:rPr lang="ru-RU" sz="2000" dirty="0" smtClean="0"/>
              <a:t>населения.</a:t>
            </a:r>
          </a:p>
          <a:p>
            <a:pPr marL="0" indent="0">
              <a:buNone/>
            </a:pPr>
            <a:r>
              <a:rPr lang="ru-RU" sz="2600" b="1" dirty="0" smtClean="0"/>
              <a:t>18-2. </a:t>
            </a:r>
            <a:r>
              <a:rPr lang="ru-RU" sz="2600" b="1" dirty="0"/>
              <a:t>объясните связь любой из указанных автором основных </a:t>
            </a:r>
            <a:r>
              <a:rPr lang="ru-RU" sz="2600" b="1" dirty="0" smtClean="0"/>
              <a:t>функций государства </a:t>
            </a:r>
            <a:r>
              <a:rPr lang="ru-RU" sz="2600" b="1" dirty="0"/>
              <a:t>с достижением долговременного экономического роста.</a:t>
            </a:r>
          </a:p>
          <a:p>
            <a:pPr marL="0" indent="0">
              <a:buNone/>
            </a:pPr>
            <a:endParaRPr lang="ru-RU" sz="2000" dirty="0" smtClean="0"/>
          </a:p>
        </p:txBody>
      </p:sp>
    </p:spTree>
    <p:extLst>
      <p:ext uri="{BB962C8B-B14F-4D97-AF65-F5344CB8AC3E}">
        <p14:creationId xmlns="" xmlns:p14="http://schemas.microsoft.com/office/powerpoint/2010/main" val="31256974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4851" y="167425"/>
            <a:ext cx="11018949" cy="6009538"/>
          </a:xfrm>
        </p:spPr>
        <p:txBody>
          <a:bodyPr/>
          <a:lstStyle/>
          <a:p>
            <a:pPr marL="0" indent="0">
              <a:buNone/>
            </a:pPr>
            <a:r>
              <a:rPr lang="ru-RU" b="1" dirty="0">
                <a:solidFill>
                  <a:srgbClr val="C00000"/>
                </a:solidFill>
              </a:rPr>
              <a:t>18-2. </a:t>
            </a:r>
            <a:r>
              <a:rPr lang="ru-RU" dirty="0"/>
              <a:t>Обеспечивая общественные потребности, государство создает условия для развития экономики, увеличения ВВП, что способствует долговременному экономическому росту.</a:t>
            </a:r>
          </a:p>
        </p:txBody>
      </p:sp>
    </p:spTree>
    <p:extLst>
      <p:ext uri="{BB962C8B-B14F-4D97-AF65-F5344CB8AC3E}">
        <p14:creationId xmlns="" xmlns:p14="http://schemas.microsoft.com/office/powerpoint/2010/main" val="2636286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2123" y="154546"/>
            <a:ext cx="11372045" cy="6323527"/>
          </a:xfrm>
        </p:spPr>
        <p:txBody>
          <a:bodyPr/>
          <a:lstStyle/>
          <a:p>
            <a:pPr marL="0" indent="0">
              <a:buNone/>
            </a:pPr>
            <a:r>
              <a:rPr lang="ru-RU" sz="3200" dirty="0" smtClean="0"/>
              <a:t>19. </a:t>
            </a:r>
            <a:r>
              <a:rPr lang="ru-RU" sz="3200" dirty="0" smtClean="0">
                <a:solidFill>
                  <a:srgbClr val="C00000"/>
                </a:solidFill>
              </a:rPr>
              <a:t>Используя обществоведческие знания и факты общественной жизни, проиллюстрируйте примерами предоставление домохозяйствами любых трёх факторов производства другим экономическим агентам</a:t>
            </a:r>
            <a:r>
              <a:rPr lang="ru-RU" sz="3200" dirty="0" smtClean="0"/>
              <a:t>.</a:t>
            </a:r>
          </a:p>
          <a:p>
            <a:pPr marL="0" indent="0">
              <a:buNone/>
            </a:pPr>
            <a:r>
              <a:rPr lang="ru-RU" b="1" i="1" dirty="0" smtClean="0"/>
              <a:t>(В каждом случае сначала приведите пример, затем укажите фактор производства. Каждый пример должен быть сформулирован развёрнуто.)</a:t>
            </a:r>
            <a:endParaRPr lang="ru-RU" b="1" i="1" dirty="0"/>
          </a:p>
        </p:txBody>
      </p:sp>
    </p:spTree>
    <p:extLst>
      <p:ext uri="{BB962C8B-B14F-4D97-AF65-F5344CB8AC3E}">
        <p14:creationId xmlns="" xmlns:p14="http://schemas.microsoft.com/office/powerpoint/2010/main" val="2901485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4699" y="180304"/>
            <a:ext cx="11719774" cy="6516710"/>
          </a:xfrm>
        </p:spPr>
        <p:txBody>
          <a:bodyPr/>
          <a:lstStyle/>
          <a:p>
            <a:pPr marL="0" indent="0">
              <a:buNone/>
            </a:pPr>
            <a:r>
              <a:rPr lang="ru-RU" b="1" dirty="0" smtClean="0">
                <a:solidFill>
                  <a:srgbClr val="C00000"/>
                </a:solidFill>
              </a:rPr>
              <a:t>19</a:t>
            </a:r>
            <a:r>
              <a:rPr lang="ru-RU" b="1" dirty="0" smtClean="0"/>
              <a:t>. 1) супруги Петровы работают на металлургическом комбинате</a:t>
            </a:r>
          </a:p>
          <a:p>
            <a:pPr marL="0" indent="0">
              <a:buNone/>
            </a:pPr>
            <a:r>
              <a:rPr lang="ru-RU" b="1" dirty="0" smtClean="0">
                <a:solidFill>
                  <a:srgbClr val="C00000"/>
                </a:solidFill>
              </a:rPr>
              <a:t>(труд</a:t>
            </a:r>
            <a:r>
              <a:rPr lang="ru-RU" b="1" dirty="0" smtClean="0"/>
              <a:t>);</a:t>
            </a:r>
          </a:p>
          <a:p>
            <a:pPr marL="0" indent="0">
              <a:buNone/>
            </a:pPr>
            <a:r>
              <a:rPr lang="ru-RU" b="1" dirty="0" smtClean="0"/>
              <a:t>2) Константин Козлов получает арендную плату за переданную во</a:t>
            </a:r>
          </a:p>
          <a:p>
            <a:pPr marL="0" indent="0">
              <a:buNone/>
            </a:pPr>
            <a:r>
              <a:rPr lang="ru-RU" b="1" dirty="0" smtClean="0"/>
              <a:t>временное пользование Обществу спасения на водах моторную</a:t>
            </a:r>
          </a:p>
          <a:p>
            <a:pPr marL="0" indent="0">
              <a:buNone/>
            </a:pPr>
            <a:r>
              <a:rPr lang="ru-RU" b="1" dirty="0" smtClean="0"/>
              <a:t>лодку </a:t>
            </a:r>
            <a:r>
              <a:rPr lang="ru-RU" b="1" dirty="0" smtClean="0">
                <a:solidFill>
                  <a:srgbClr val="C00000"/>
                </a:solidFill>
              </a:rPr>
              <a:t>(капитал</a:t>
            </a:r>
            <a:r>
              <a:rPr lang="ru-RU" b="1" dirty="0" smtClean="0"/>
              <a:t>);</a:t>
            </a:r>
          </a:p>
          <a:p>
            <a:pPr marL="0" indent="0">
              <a:buNone/>
            </a:pPr>
            <a:r>
              <a:rPr lang="ru-RU" b="1" dirty="0" smtClean="0"/>
              <a:t>3) индивидуальный предприниматель Сидоров организовал фирму</a:t>
            </a:r>
          </a:p>
          <a:p>
            <a:pPr marL="0" indent="0">
              <a:buNone/>
            </a:pPr>
            <a:r>
              <a:rPr lang="ru-RU" b="1" dirty="0" smtClean="0"/>
              <a:t>по ремонту бытовой техники, нанял нескольких работников</a:t>
            </a:r>
          </a:p>
          <a:p>
            <a:pPr marL="0" indent="0">
              <a:buNone/>
            </a:pPr>
            <a:r>
              <a:rPr lang="ru-RU" b="1" dirty="0" smtClean="0">
                <a:solidFill>
                  <a:srgbClr val="C00000"/>
                </a:solidFill>
              </a:rPr>
              <a:t>(предпринимательские способности</a:t>
            </a:r>
            <a:r>
              <a:rPr lang="ru-RU" b="1" dirty="0" smtClean="0"/>
              <a:t>).</a:t>
            </a:r>
            <a:endParaRPr lang="ru-RU" b="1" dirty="0"/>
          </a:p>
        </p:txBody>
      </p:sp>
    </p:spTree>
    <p:extLst>
      <p:ext uri="{BB962C8B-B14F-4D97-AF65-F5344CB8AC3E}">
        <p14:creationId xmlns="" xmlns:p14="http://schemas.microsoft.com/office/powerpoint/2010/main" val="27952559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47729" y="180304"/>
            <a:ext cx="11462197" cy="6452316"/>
          </a:xfrm>
        </p:spPr>
        <p:txBody>
          <a:bodyPr>
            <a:normAutofit/>
          </a:bodyPr>
          <a:lstStyle/>
          <a:p>
            <a:pPr marL="0" indent="0">
              <a:buNone/>
            </a:pPr>
            <a:r>
              <a:rPr lang="ru-RU" sz="3200" b="1" dirty="0" smtClean="0">
                <a:solidFill>
                  <a:srgbClr val="C00000"/>
                </a:solidFill>
              </a:rPr>
              <a:t>20.</a:t>
            </a:r>
            <a:r>
              <a:rPr lang="ru-RU" sz="3200" b="1" dirty="0" smtClean="0"/>
              <a:t> Используя обществоведческие знания, приведите </a:t>
            </a:r>
            <a:r>
              <a:rPr lang="ru-RU" sz="3200" b="1" dirty="0" smtClean="0">
                <a:solidFill>
                  <a:srgbClr val="C00000"/>
                </a:solidFill>
              </a:rPr>
              <a:t>три аргумента,</a:t>
            </a:r>
            <a:r>
              <a:rPr lang="ru-RU" sz="3200" b="1" dirty="0" smtClean="0"/>
              <a:t> подтверждающих необходимость активного вмешательства государства в экономику.</a:t>
            </a:r>
          </a:p>
          <a:p>
            <a:pPr marL="0" indent="0">
              <a:buNone/>
            </a:pPr>
            <a:r>
              <a:rPr lang="ru-RU" sz="3200" b="1" i="1" dirty="0" smtClean="0"/>
              <a:t>(Каждый аргумент должен быть сформулирован как распространённое предложение.)</a:t>
            </a:r>
            <a:endParaRPr lang="ru-RU" sz="3200" b="1" i="1" dirty="0"/>
          </a:p>
        </p:txBody>
      </p:sp>
    </p:spTree>
    <p:extLst>
      <p:ext uri="{BB962C8B-B14F-4D97-AF65-F5344CB8AC3E}">
        <p14:creationId xmlns="" xmlns:p14="http://schemas.microsoft.com/office/powerpoint/2010/main" val="1793811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3639" y="1"/>
            <a:ext cx="10890161" cy="1223492"/>
          </a:xfrm>
        </p:spPr>
        <p:txBody>
          <a:bodyPr/>
          <a:lstStyle/>
          <a:p>
            <a:r>
              <a:rPr lang="ru-RU" b="1" dirty="0" smtClean="0">
                <a:solidFill>
                  <a:srgbClr val="C00000"/>
                </a:solidFill>
              </a:rPr>
              <a:t>		Структура КИМ</a:t>
            </a:r>
            <a:endParaRPr lang="ru-RU" b="1" dirty="0">
              <a:solidFill>
                <a:srgbClr val="C00000"/>
              </a:solidFill>
            </a:endParaRPr>
          </a:p>
        </p:txBody>
      </p:sp>
      <p:sp>
        <p:nvSpPr>
          <p:cNvPr id="3" name="Объект 2"/>
          <p:cNvSpPr>
            <a:spLocks noGrp="1"/>
          </p:cNvSpPr>
          <p:nvPr>
            <p:ph idx="1"/>
          </p:nvPr>
        </p:nvSpPr>
        <p:spPr>
          <a:xfrm>
            <a:off x="360608" y="1223493"/>
            <a:ext cx="11681138" cy="5396248"/>
          </a:xfrm>
        </p:spPr>
        <p:txBody>
          <a:bodyPr>
            <a:normAutofit/>
          </a:bodyPr>
          <a:lstStyle/>
          <a:p>
            <a:pPr marL="0" indent="0">
              <a:buNone/>
            </a:pPr>
            <a:r>
              <a:rPr lang="ru-RU" dirty="0" smtClean="0"/>
              <a:t>Каждый вариант экзаменационной работы состоит из двух частей</a:t>
            </a:r>
          </a:p>
          <a:p>
            <a:pPr marL="0" indent="0">
              <a:buNone/>
            </a:pPr>
            <a:r>
              <a:rPr lang="ru-RU" dirty="0" smtClean="0"/>
              <a:t>и включает в себя </a:t>
            </a:r>
            <a:r>
              <a:rPr lang="ru-RU" b="1" dirty="0" smtClean="0">
                <a:solidFill>
                  <a:srgbClr val="C00000"/>
                </a:solidFill>
              </a:rPr>
              <a:t>25 заданий</a:t>
            </a:r>
            <a:r>
              <a:rPr lang="ru-RU" dirty="0" smtClean="0"/>
              <a:t>, различающихся формой и уровнем сложности.</a:t>
            </a:r>
          </a:p>
          <a:p>
            <a:pPr marL="0" indent="0">
              <a:buNone/>
            </a:pPr>
            <a:r>
              <a:rPr lang="ru-RU" b="1" dirty="0" smtClean="0"/>
              <a:t>Часть 2 содержит 9 заданий с развёрнутым ответом. </a:t>
            </a:r>
          </a:p>
          <a:p>
            <a:pPr marL="0" indent="0">
              <a:buNone/>
            </a:pPr>
            <a:r>
              <a:rPr lang="ru-RU" dirty="0" smtClean="0"/>
              <a:t>Ответы на эти задания формулируются и записываются экзаменуемым самостоятельно в развёрнутой форме. Задания этой части работы нацелены на выявление выпускников, имеющих наиболее высокий уровень обществоведческой подготовки.</a:t>
            </a:r>
            <a:endParaRPr lang="ru-RU" dirty="0"/>
          </a:p>
        </p:txBody>
      </p:sp>
    </p:spTree>
    <p:extLst>
      <p:ext uri="{BB962C8B-B14F-4D97-AF65-F5344CB8AC3E}">
        <p14:creationId xmlns="" xmlns:p14="http://schemas.microsoft.com/office/powerpoint/2010/main" val="30878479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1971" y="154546"/>
            <a:ext cx="11603865" cy="6452316"/>
          </a:xfrm>
        </p:spPr>
        <p:txBody>
          <a:bodyPr/>
          <a:lstStyle/>
          <a:p>
            <a:pPr marL="0" indent="0">
              <a:buNone/>
            </a:pPr>
            <a:r>
              <a:rPr lang="ru-RU" sz="3200" b="1" dirty="0" smtClean="0">
                <a:solidFill>
                  <a:srgbClr val="C00000"/>
                </a:solidFill>
              </a:rPr>
              <a:t>20. </a:t>
            </a:r>
            <a:r>
              <a:rPr lang="ru-RU" b="1" dirty="0" smtClean="0"/>
              <a:t>1) поскольку рынок не заинтересован в создании общественных</a:t>
            </a:r>
          </a:p>
          <a:p>
            <a:pPr marL="0" indent="0">
              <a:buNone/>
            </a:pPr>
            <a:r>
              <a:rPr lang="ru-RU" b="1" dirty="0" smtClean="0"/>
              <a:t>благ, государство организует их производство, например,</a:t>
            </a:r>
          </a:p>
          <a:p>
            <a:pPr marL="0" indent="0">
              <a:buNone/>
            </a:pPr>
            <a:r>
              <a:rPr lang="ru-RU" b="1" dirty="0" smtClean="0"/>
              <a:t>обеспечивая бесплатное образование и медицинскую помощь,</a:t>
            </a:r>
          </a:p>
          <a:p>
            <a:pPr marL="0" indent="0">
              <a:buNone/>
            </a:pPr>
            <a:r>
              <a:rPr lang="ru-RU" b="1" dirty="0" smtClean="0"/>
              <a:t>охрану общественного порядка и безопасности;</a:t>
            </a:r>
          </a:p>
          <a:p>
            <a:pPr marL="0" indent="0">
              <a:buNone/>
            </a:pPr>
            <a:r>
              <a:rPr lang="ru-RU" b="1" dirty="0" smtClean="0"/>
              <a:t>2) безработица (на определённом этапе экономического цикла</a:t>
            </a:r>
          </a:p>
          <a:p>
            <a:pPr marL="0" indent="0">
              <a:buNone/>
            </a:pPr>
            <a:r>
              <a:rPr lang="ru-RU" b="1" dirty="0" smtClean="0"/>
              <a:t>высокая) – естественное состояние рынка труда; государство</a:t>
            </a:r>
          </a:p>
          <a:p>
            <a:pPr marL="0" indent="0">
              <a:buNone/>
            </a:pPr>
            <a:r>
              <a:rPr lang="ru-RU" b="1" dirty="0" smtClean="0"/>
              <a:t>компенсирует это несовершенство, реализуя программы</a:t>
            </a:r>
          </a:p>
          <a:p>
            <a:pPr marL="0" indent="0">
              <a:buNone/>
            </a:pPr>
            <a:r>
              <a:rPr lang="ru-RU" b="1" dirty="0" smtClean="0"/>
              <a:t>обеспечения занятости населения;</a:t>
            </a:r>
          </a:p>
          <a:p>
            <a:pPr marL="0" indent="0">
              <a:buNone/>
            </a:pPr>
            <a:r>
              <a:rPr lang="ru-RU" b="1" dirty="0" smtClean="0"/>
              <a:t>3) развитие рынка объективно приводит к формированию</a:t>
            </a:r>
          </a:p>
          <a:p>
            <a:pPr marL="0" indent="0">
              <a:buNone/>
            </a:pPr>
            <a:r>
              <a:rPr lang="ru-RU" b="1" dirty="0" smtClean="0"/>
              <a:t>монополий; антимонопольная политика государства препятствует</a:t>
            </a:r>
          </a:p>
          <a:p>
            <a:pPr marL="0" indent="0">
              <a:buNone/>
            </a:pPr>
            <a:r>
              <a:rPr lang="ru-RU" b="1" dirty="0" smtClean="0"/>
              <a:t>их образованию и необоснованному завышению цен на рынке.</a:t>
            </a:r>
            <a:endParaRPr lang="ru-RU" b="1" dirty="0"/>
          </a:p>
        </p:txBody>
      </p:sp>
    </p:spTree>
    <p:extLst>
      <p:ext uri="{BB962C8B-B14F-4D97-AF65-F5344CB8AC3E}">
        <p14:creationId xmlns="" xmlns:p14="http://schemas.microsoft.com/office/powerpoint/2010/main" val="33664482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p:cNvPicPr>
            <a:picLocks noGrp="1" noChangeAspect="1"/>
          </p:cNvPicPr>
          <p:nvPr>
            <p:ph sz="half" idx="1"/>
          </p:nvPr>
        </p:nvPicPr>
        <p:blipFill>
          <a:blip r:embed="rId2" cstate="print"/>
          <a:stretch>
            <a:fillRect/>
          </a:stretch>
        </p:blipFill>
        <p:spPr>
          <a:xfrm>
            <a:off x="862884" y="2976758"/>
            <a:ext cx="3245163" cy="3462679"/>
          </a:xfrm>
          <a:prstGeom prst="rect">
            <a:avLst/>
          </a:prstGeom>
        </p:spPr>
      </p:pic>
      <p:sp>
        <p:nvSpPr>
          <p:cNvPr id="6" name="Объект 5"/>
          <p:cNvSpPr>
            <a:spLocks noGrp="1"/>
          </p:cNvSpPr>
          <p:nvPr>
            <p:ph sz="half" idx="2"/>
          </p:nvPr>
        </p:nvSpPr>
        <p:spPr>
          <a:xfrm>
            <a:off x="5756856" y="167425"/>
            <a:ext cx="6104586" cy="6272012"/>
          </a:xfrm>
        </p:spPr>
        <p:txBody>
          <a:bodyPr>
            <a:normAutofit/>
          </a:bodyPr>
          <a:lstStyle/>
          <a:p>
            <a:pPr marL="0" indent="0">
              <a:buNone/>
            </a:pPr>
            <a:r>
              <a:rPr lang="ru-RU" b="1" dirty="0" smtClean="0">
                <a:solidFill>
                  <a:srgbClr val="C00000"/>
                </a:solidFill>
              </a:rPr>
              <a:t>21.</a:t>
            </a:r>
            <a:r>
              <a:rPr lang="ru-RU" b="1" dirty="0" smtClean="0"/>
              <a:t> Как изменилась равновесная цена?</a:t>
            </a:r>
          </a:p>
          <a:p>
            <a:pPr marL="0" indent="0">
              <a:buNone/>
            </a:pPr>
            <a:r>
              <a:rPr lang="ru-RU" b="1" dirty="0" smtClean="0"/>
              <a:t>Что могло вызвать изменение предложения?</a:t>
            </a:r>
          </a:p>
          <a:p>
            <a:pPr marL="0" indent="0">
              <a:buNone/>
            </a:pPr>
            <a:r>
              <a:rPr lang="ru-RU" b="1" dirty="0" smtClean="0"/>
              <a:t>Укажите любое одно обстоятельство (фактор) и объясните его влияние на предложение. (Объяснение должно быть дано применительно к рынку, указанному в тексте задания.)</a:t>
            </a:r>
          </a:p>
          <a:p>
            <a:pPr marL="0" indent="0">
              <a:buNone/>
            </a:pPr>
            <a:r>
              <a:rPr lang="ru-RU" b="1" dirty="0" smtClean="0"/>
              <a:t>Как изменятся спрос и равновесная цена на данном рынке, если вырастут</a:t>
            </a:r>
          </a:p>
          <a:p>
            <a:pPr marL="0" indent="0">
              <a:buNone/>
            </a:pPr>
            <a:r>
              <a:rPr lang="ru-RU" b="1" dirty="0" smtClean="0"/>
              <a:t>доходы населения при прочих равных условиях?</a:t>
            </a:r>
            <a:endParaRPr lang="ru-RU" b="1" dirty="0"/>
          </a:p>
        </p:txBody>
      </p:sp>
      <p:sp>
        <p:nvSpPr>
          <p:cNvPr id="8" name="Прямоугольник 7"/>
          <p:cNvSpPr/>
          <p:nvPr/>
        </p:nvSpPr>
        <p:spPr>
          <a:xfrm>
            <a:off x="244700" y="167425"/>
            <a:ext cx="5138670" cy="1754326"/>
          </a:xfrm>
          <a:prstGeom prst="rect">
            <a:avLst/>
          </a:prstGeom>
        </p:spPr>
        <p:txBody>
          <a:bodyPr wrap="square">
            <a:spAutoFit/>
          </a:bodyPr>
          <a:lstStyle/>
          <a:p>
            <a:r>
              <a:rPr lang="ru-RU" b="1" dirty="0" smtClean="0"/>
              <a:t>На графике изображено изменение ситуации на</a:t>
            </a:r>
          </a:p>
          <a:p>
            <a:r>
              <a:rPr lang="ru-RU" b="1" dirty="0" smtClean="0"/>
              <a:t>потребительском рынке легковых автомобилей</a:t>
            </a:r>
          </a:p>
          <a:p>
            <a:r>
              <a:rPr lang="ru-RU" b="1" dirty="0" smtClean="0"/>
              <a:t>в стране Z. Кривая предложения переместилась</a:t>
            </a:r>
          </a:p>
          <a:p>
            <a:r>
              <a:rPr lang="ru-RU" b="1" dirty="0" smtClean="0"/>
              <a:t>из положения S в положение S1 при неизменном</a:t>
            </a:r>
          </a:p>
          <a:p>
            <a:r>
              <a:rPr lang="ru-RU" b="1" dirty="0" smtClean="0"/>
              <a:t>спросе D. (На графике P – цена товара;</a:t>
            </a:r>
          </a:p>
          <a:p>
            <a:r>
              <a:rPr lang="ru-RU" b="1" dirty="0" smtClean="0"/>
              <a:t>Q – количество товара.)</a:t>
            </a:r>
            <a:endParaRPr lang="ru-RU" b="1" dirty="0"/>
          </a:p>
        </p:txBody>
      </p:sp>
    </p:spTree>
    <p:extLst>
      <p:ext uri="{BB962C8B-B14F-4D97-AF65-F5344CB8AC3E}">
        <p14:creationId xmlns="" xmlns:p14="http://schemas.microsoft.com/office/powerpoint/2010/main" val="26092169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321972" y="180304"/>
            <a:ext cx="11565228" cy="6439437"/>
          </a:xfrm>
        </p:spPr>
        <p:txBody>
          <a:bodyPr>
            <a:normAutofit/>
          </a:bodyPr>
          <a:lstStyle/>
          <a:p>
            <a:pPr marL="0" indent="0">
              <a:buNone/>
            </a:pPr>
            <a:r>
              <a:rPr lang="ru-RU" sz="3200" b="1" dirty="0" smtClean="0">
                <a:solidFill>
                  <a:srgbClr val="C00000"/>
                </a:solidFill>
              </a:rPr>
              <a:t>21. </a:t>
            </a:r>
            <a:r>
              <a:rPr lang="ru-RU" sz="3200" b="1" dirty="0" smtClean="0"/>
              <a:t>1) равновесная цена уменьшилась;</a:t>
            </a:r>
          </a:p>
          <a:p>
            <a:pPr marL="0" indent="0">
              <a:buNone/>
            </a:pPr>
            <a:r>
              <a:rPr lang="ru-RU" sz="3200" b="1" dirty="0" smtClean="0"/>
              <a:t>2) благодаря внедрению новых высокопроизводительных технологий сократилось время производства одного автомобиля, что позволило увеличить количество произведённых автомобилей;</a:t>
            </a:r>
          </a:p>
          <a:p>
            <a:pPr marL="0" indent="0">
              <a:buNone/>
            </a:pPr>
            <a:r>
              <a:rPr lang="ru-RU" sz="3200" b="1" dirty="0" smtClean="0"/>
              <a:t>3) рост доходов населения приведёт к увеличению спроса и увеличению равновесной цены.</a:t>
            </a:r>
            <a:endParaRPr lang="ru-RU" sz="3200" b="1" dirty="0"/>
          </a:p>
        </p:txBody>
      </p:sp>
    </p:spTree>
    <p:extLst>
      <p:ext uri="{BB962C8B-B14F-4D97-AF65-F5344CB8AC3E}">
        <p14:creationId xmlns="" xmlns:p14="http://schemas.microsoft.com/office/powerpoint/2010/main" val="32480932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3031" y="128789"/>
            <a:ext cx="11990231" cy="6529588"/>
          </a:xfrm>
        </p:spPr>
        <p:txBody>
          <a:bodyPr>
            <a:normAutofit fontScale="92500"/>
          </a:bodyPr>
          <a:lstStyle/>
          <a:p>
            <a:pPr marL="0" indent="0">
              <a:buNone/>
            </a:pPr>
            <a:r>
              <a:rPr lang="ru-RU" sz="3500" b="1" dirty="0" smtClean="0">
                <a:solidFill>
                  <a:srgbClr val="C00000"/>
                </a:solidFill>
              </a:rPr>
              <a:t>22.</a:t>
            </a:r>
            <a:r>
              <a:rPr lang="ru-RU" dirty="0" smtClean="0"/>
              <a:t> В стране Z основные процессы производства и управления компьютеризированы, активно развиваются наукоёмкие производства и средства коммуникации. В структуре экономики высока доля сферы услуг. Основой экономики являются частная собственность и частная хозяйственная инициатива. Доля государственного сектора в экономике страны незначительна. В период с 2013 по 2018 г. наметился рост популярности дистанционного обучения, в школах страны Z на 25% увеличилось количество занятий с использованием интернет-технологий. В среднем доля учеников, имеющих доступ к </a:t>
            </a:r>
            <a:r>
              <a:rPr lang="ru-RU" dirty="0" err="1" smtClean="0"/>
              <a:t>видеоурокам</a:t>
            </a:r>
            <a:r>
              <a:rPr lang="ru-RU" dirty="0" smtClean="0"/>
              <a:t>, методическим материалам, выросла в 2,5 раза. Социологические опросы позволили установить, что в Z преобладают семьи демократического типа.</a:t>
            </a:r>
          </a:p>
          <a:p>
            <a:pPr marL="0" indent="0">
              <a:buNone/>
            </a:pPr>
            <a:r>
              <a:rPr lang="ru-RU" b="1" i="1" dirty="0" smtClean="0"/>
              <a:t>К какому типу относится общество страны Z? </a:t>
            </a:r>
            <a:r>
              <a:rPr lang="ru-RU" b="1" i="1" dirty="0" smtClean="0">
                <a:solidFill>
                  <a:srgbClr val="C00000"/>
                </a:solidFill>
              </a:rPr>
              <a:t>Каков тип экономической</a:t>
            </a:r>
          </a:p>
          <a:p>
            <a:pPr marL="0" indent="0">
              <a:buNone/>
            </a:pPr>
            <a:r>
              <a:rPr lang="ru-RU" b="1" i="1" dirty="0" smtClean="0">
                <a:solidFill>
                  <a:srgbClr val="C00000"/>
                </a:solidFill>
              </a:rPr>
              <a:t>системы страны Z?</a:t>
            </a:r>
            <a:r>
              <a:rPr lang="ru-RU" b="1" i="1" dirty="0" smtClean="0"/>
              <a:t> </a:t>
            </a:r>
            <a:r>
              <a:rPr lang="ru-RU" b="1" i="1" dirty="0" smtClean="0">
                <a:solidFill>
                  <a:srgbClr val="0070C0"/>
                </a:solidFill>
              </a:rPr>
              <a:t>Какую тенденцию развития образования иллюстрируют</a:t>
            </a:r>
          </a:p>
          <a:p>
            <a:pPr marL="0" indent="0">
              <a:buNone/>
            </a:pPr>
            <a:r>
              <a:rPr lang="ru-RU" b="1" i="1" dirty="0" smtClean="0">
                <a:solidFill>
                  <a:srgbClr val="0070C0"/>
                </a:solidFill>
              </a:rPr>
              <a:t>приведённые данные? </a:t>
            </a:r>
            <a:r>
              <a:rPr lang="ru-RU" b="1" i="1" dirty="0" smtClean="0">
                <a:solidFill>
                  <a:srgbClr val="00B050"/>
                </a:solidFill>
              </a:rPr>
              <a:t>Какие черты характеризуют семью демократического</a:t>
            </a:r>
          </a:p>
          <a:p>
            <a:pPr marL="0" indent="0">
              <a:buNone/>
            </a:pPr>
            <a:r>
              <a:rPr lang="ru-RU" b="1" i="1" dirty="0" smtClean="0">
                <a:solidFill>
                  <a:srgbClr val="00B050"/>
                </a:solidFill>
              </a:rPr>
              <a:t>типа?</a:t>
            </a:r>
            <a:r>
              <a:rPr lang="ru-RU" b="1" i="1" dirty="0" smtClean="0"/>
              <a:t> (Приведите любые две характеристики.)</a:t>
            </a:r>
            <a:endParaRPr lang="ru-RU" b="1" i="1" dirty="0"/>
          </a:p>
        </p:txBody>
      </p:sp>
    </p:spTree>
    <p:extLst>
      <p:ext uri="{BB962C8B-B14F-4D97-AF65-F5344CB8AC3E}">
        <p14:creationId xmlns="" xmlns:p14="http://schemas.microsoft.com/office/powerpoint/2010/main" val="17420495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4699" y="180304"/>
            <a:ext cx="11719774" cy="6400800"/>
          </a:xfrm>
        </p:spPr>
        <p:txBody>
          <a:bodyPr>
            <a:normAutofit/>
          </a:bodyPr>
          <a:lstStyle/>
          <a:p>
            <a:pPr marL="0" indent="0">
              <a:buNone/>
            </a:pPr>
            <a:r>
              <a:rPr lang="ru-RU" b="1" dirty="0" smtClean="0">
                <a:solidFill>
                  <a:srgbClr val="C00000"/>
                </a:solidFill>
              </a:rPr>
              <a:t>22. </a:t>
            </a:r>
            <a:r>
              <a:rPr lang="ru-RU" b="1" dirty="0" smtClean="0"/>
              <a:t>1) постиндустриального/информационного типа;</a:t>
            </a:r>
          </a:p>
          <a:p>
            <a:pPr marL="0" indent="0">
              <a:buNone/>
            </a:pPr>
            <a:r>
              <a:rPr lang="ru-RU" b="1" dirty="0" smtClean="0"/>
              <a:t>2) рыночная;</a:t>
            </a:r>
          </a:p>
          <a:p>
            <a:pPr marL="0" indent="0">
              <a:buNone/>
            </a:pPr>
            <a:r>
              <a:rPr lang="ru-RU" b="1" dirty="0" smtClean="0"/>
              <a:t>3) информатизация/компьютеризация образования;</a:t>
            </a:r>
          </a:p>
          <a:p>
            <a:pPr marL="0" indent="0">
              <a:buNone/>
            </a:pPr>
            <a:r>
              <a:rPr lang="ru-RU" b="1" dirty="0" smtClean="0"/>
              <a:t>4) – муж и жена обладают в семье равными статусами (являются</a:t>
            </a:r>
          </a:p>
          <a:p>
            <a:pPr marL="0" indent="0">
              <a:buNone/>
            </a:pPr>
            <a:r>
              <a:rPr lang="ru-RU" b="1" dirty="0" smtClean="0"/>
              <a:t>равноправными партнёрами);</a:t>
            </a:r>
          </a:p>
          <a:p>
            <a:pPr marL="0" indent="0">
              <a:buNone/>
            </a:pPr>
            <a:r>
              <a:rPr lang="ru-RU" b="1" dirty="0" smtClean="0"/>
              <a:t>– все виды домашних работ выполняются супругами</a:t>
            </a:r>
          </a:p>
          <a:p>
            <a:pPr marL="0" indent="0">
              <a:buNone/>
            </a:pPr>
            <a:r>
              <a:rPr lang="ru-RU" b="1" dirty="0" smtClean="0"/>
              <a:t>взаимозаменяемо (нет чёткого распределения домашних</a:t>
            </a:r>
          </a:p>
          <a:p>
            <a:pPr marL="0" indent="0">
              <a:buNone/>
            </a:pPr>
            <a:r>
              <a:rPr lang="ru-RU" b="1" dirty="0" smtClean="0"/>
              <a:t>обязанностей по гендерному признаку);</a:t>
            </a:r>
          </a:p>
          <a:p>
            <a:pPr marL="0" indent="0">
              <a:buNone/>
            </a:pPr>
            <a:r>
              <a:rPr lang="ru-RU" b="1" dirty="0" smtClean="0"/>
              <a:t>– решения по семейным вопросам принимаются совместно.</a:t>
            </a:r>
            <a:endParaRPr lang="ru-RU" b="1" dirty="0"/>
          </a:p>
        </p:txBody>
      </p:sp>
    </p:spTree>
    <p:extLst>
      <p:ext uri="{BB962C8B-B14F-4D97-AF65-F5344CB8AC3E}">
        <p14:creationId xmlns="" xmlns:p14="http://schemas.microsoft.com/office/powerpoint/2010/main" val="24924065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0456" y="167424"/>
            <a:ext cx="11732654" cy="6413679"/>
          </a:xfrm>
        </p:spPr>
        <p:txBody>
          <a:bodyPr/>
          <a:lstStyle/>
          <a:p>
            <a:pPr marL="0" indent="0">
              <a:buNone/>
            </a:pPr>
            <a:r>
              <a:rPr lang="ru-RU" b="1" dirty="0" smtClean="0">
                <a:solidFill>
                  <a:srgbClr val="C00000"/>
                </a:solidFill>
              </a:rPr>
              <a:t>23.</a:t>
            </a:r>
            <a:r>
              <a:rPr lang="ru-RU" dirty="0" smtClean="0"/>
              <a:t> Конституцию Российской Федерации называют социально-ценностной</a:t>
            </a:r>
          </a:p>
          <a:p>
            <a:pPr marL="0" indent="0">
              <a:buNone/>
            </a:pPr>
            <a:r>
              <a:rPr lang="ru-RU" dirty="0" smtClean="0"/>
              <a:t>конституцией.</a:t>
            </a:r>
          </a:p>
          <a:p>
            <a:pPr marL="0" indent="0">
              <a:buNone/>
            </a:pPr>
            <a:r>
              <a:rPr lang="ru-RU" b="1" dirty="0" smtClean="0">
                <a:solidFill>
                  <a:srgbClr val="C00000"/>
                </a:solidFill>
              </a:rPr>
              <a:t>На основе положений Конституции Российской Федерации приведите три</a:t>
            </a:r>
          </a:p>
          <a:p>
            <a:pPr marL="0" indent="0">
              <a:buNone/>
            </a:pPr>
            <a:r>
              <a:rPr lang="ru-RU" b="1" dirty="0" smtClean="0">
                <a:solidFill>
                  <a:srgbClr val="C00000"/>
                </a:solidFill>
              </a:rPr>
              <a:t>подтверждения этой характеристики.</a:t>
            </a:r>
          </a:p>
          <a:p>
            <a:pPr marL="0" indent="0">
              <a:buNone/>
            </a:pPr>
            <a:r>
              <a:rPr lang="ru-RU" i="1" dirty="0" smtClean="0"/>
              <a:t>(Каждое подтверждение должно быть сформулировано как</a:t>
            </a:r>
          </a:p>
          <a:p>
            <a:pPr marL="0" indent="0">
              <a:buNone/>
            </a:pPr>
            <a:r>
              <a:rPr lang="ru-RU" i="1" dirty="0" smtClean="0"/>
              <a:t>распространённое предложение с опорой на конкретное положение</a:t>
            </a:r>
          </a:p>
          <a:p>
            <a:pPr marL="0" indent="0">
              <a:buNone/>
            </a:pPr>
            <a:r>
              <a:rPr lang="ru-RU" i="1" dirty="0" smtClean="0"/>
              <a:t>Конституции Российской Федерации.</a:t>
            </a:r>
          </a:p>
          <a:p>
            <a:pPr marL="0" indent="0">
              <a:buNone/>
            </a:pPr>
            <a:r>
              <a:rPr lang="ru-RU" i="1" dirty="0" smtClean="0"/>
              <a:t>Обратите внимание на то, что правильное выполнение задания не требует указания в ответе номеров соответствующих статей Конституции и дословного воспроизведения их содержания.)</a:t>
            </a:r>
            <a:endParaRPr lang="ru-RU" i="1" dirty="0"/>
          </a:p>
        </p:txBody>
      </p:sp>
    </p:spTree>
    <p:extLst>
      <p:ext uri="{BB962C8B-B14F-4D97-AF65-F5344CB8AC3E}">
        <p14:creationId xmlns="" xmlns:p14="http://schemas.microsoft.com/office/powerpoint/2010/main" val="22312879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6213" y="180304"/>
            <a:ext cx="11668259" cy="6387921"/>
          </a:xfrm>
        </p:spPr>
        <p:txBody>
          <a:bodyPr>
            <a:normAutofit/>
          </a:bodyPr>
          <a:lstStyle/>
          <a:p>
            <a:pPr marL="0" indent="0">
              <a:buNone/>
            </a:pPr>
            <a:r>
              <a:rPr lang="ru-RU" sz="3200" b="1" dirty="0" smtClean="0">
                <a:solidFill>
                  <a:srgbClr val="C00000"/>
                </a:solidFill>
              </a:rPr>
              <a:t>23.</a:t>
            </a:r>
            <a:r>
              <a:rPr lang="ru-RU" sz="3200" b="1" dirty="0" smtClean="0"/>
              <a:t> 1) в Конституции Российской Федерации утверждается ценность прав и свобод человека, гражданского мира и согласия;</a:t>
            </a:r>
          </a:p>
          <a:p>
            <a:pPr marL="0" indent="0">
              <a:buNone/>
            </a:pPr>
            <a:r>
              <a:rPr lang="ru-RU" sz="3200" b="1" dirty="0" smtClean="0"/>
              <a:t>2) в Конституции закреплены социальные ценности исторической памяти, патриотизма, детства и семьи;</a:t>
            </a:r>
          </a:p>
          <a:p>
            <a:pPr marL="0" indent="0">
              <a:buNone/>
            </a:pPr>
            <a:r>
              <a:rPr lang="ru-RU" sz="3200" b="1" dirty="0" smtClean="0"/>
              <a:t>3) в Конституции закреплена ценность российской культуры,</a:t>
            </a:r>
          </a:p>
          <a:p>
            <a:pPr marL="0" indent="0">
              <a:buNone/>
            </a:pPr>
            <a:r>
              <a:rPr lang="ru-RU" sz="3200" b="1" dirty="0" smtClean="0"/>
              <a:t>разнообразия культур народов России;</a:t>
            </a:r>
            <a:endParaRPr lang="ru-RU" sz="3200" b="1" dirty="0"/>
          </a:p>
        </p:txBody>
      </p:sp>
    </p:spTree>
    <p:extLst>
      <p:ext uri="{BB962C8B-B14F-4D97-AF65-F5344CB8AC3E}">
        <p14:creationId xmlns="" xmlns:p14="http://schemas.microsoft.com/office/powerpoint/2010/main" val="32780179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062" y="154546"/>
            <a:ext cx="11771290" cy="6478074"/>
          </a:xfrm>
        </p:spPr>
        <p:txBody>
          <a:bodyPr/>
          <a:lstStyle/>
          <a:p>
            <a:pPr marL="0" indent="0">
              <a:buNone/>
            </a:pPr>
            <a:r>
              <a:rPr lang="ru-RU" b="1" dirty="0" smtClean="0">
                <a:solidFill>
                  <a:srgbClr val="C00000"/>
                </a:solidFill>
              </a:rPr>
              <a:t>24</a:t>
            </a:r>
            <a:r>
              <a:rPr lang="ru-RU" dirty="0" smtClean="0"/>
              <a:t>. Используя обществоведческие знания, составьте сложный план, позволяющий раскрыть по существу тему </a:t>
            </a:r>
            <a:r>
              <a:rPr lang="ru-RU" b="1" i="1" dirty="0" smtClean="0">
                <a:solidFill>
                  <a:srgbClr val="C00000"/>
                </a:solidFill>
              </a:rPr>
              <a:t>«Эффективность деятельности фирмы». </a:t>
            </a:r>
            <a:r>
              <a:rPr lang="ru-RU" dirty="0" smtClean="0"/>
              <a:t>Сложный план должен содержать не менее трёх пунктов, непосредственно раскрывающих тему по существу, из которых два или более детализированы в подпунктах. </a:t>
            </a:r>
          </a:p>
          <a:p>
            <a:pPr marL="0" indent="0">
              <a:buNone/>
            </a:pPr>
            <a:r>
              <a:rPr lang="ru-RU" i="1" dirty="0" smtClean="0"/>
              <a:t>(Количество подпунктов каждого детализированного пункта должно быть не менее трёх, за исключением случаев, когда с точки зрения общественных наук возможны только два подпункта.)</a:t>
            </a:r>
            <a:endParaRPr lang="ru-RU" i="1" dirty="0"/>
          </a:p>
        </p:txBody>
      </p:sp>
    </p:spTree>
    <p:extLst>
      <p:ext uri="{BB962C8B-B14F-4D97-AF65-F5344CB8AC3E}">
        <p14:creationId xmlns="" xmlns:p14="http://schemas.microsoft.com/office/powerpoint/2010/main" val="21247700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062" y="154546"/>
            <a:ext cx="11771290" cy="6478074"/>
          </a:xfrm>
        </p:spPr>
        <p:txBody>
          <a:bodyPr>
            <a:normAutofit/>
          </a:bodyPr>
          <a:lstStyle/>
          <a:p>
            <a:pPr marL="0" indent="0">
              <a:buNone/>
            </a:pPr>
            <a:r>
              <a:rPr lang="ru-RU" dirty="0" smtClean="0">
                <a:solidFill>
                  <a:srgbClr val="C00000"/>
                </a:solidFill>
              </a:rPr>
              <a:t>24. </a:t>
            </a:r>
            <a:r>
              <a:rPr lang="ru-RU" b="1" i="1" dirty="0" smtClean="0"/>
              <a:t>1.  Понятие эффективности фирмы.</a:t>
            </a:r>
          </a:p>
          <a:p>
            <a:pPr marL="0" indent="0">
              <a:buNone/>
            </a:pPr>
            <a:r>
              <a:rPr lang="ru-RU" b="1" i="1" dirty="0" smtClean="0"/>
              <a:t>2.  Показатели эффективности фирмы:</a:t>
            </a:r>
          </a:p>
          <a:p>
            <a:pPr marL="0" indent="0">
              <a:buNone/>
            </a:pPr>
            <a:r>
              <a:rPr lang="ru-RU" dirty="0" smtClean="0"/>
              <a:t>а)  прибыль;                  б)  рентабельность;</a:t>
            </a:r>
          </a:p>
          <a:p>
            <a:pPr marL="0" indent="0">
              <a:buNone/>
            </a:pPr>
            <a:r>
              <a:rPr lang="ru-RU" dirty="0" smtClean="0"/>
              <a:t>в)  самоокупаемость и др.</a:t>
            </a:r>
          </a:p>
          <a:p>
            <a:pPr marL="0" indent="0">
              <a:buNone/>
            </a:pPr>
            <a:r>
              <a:rPr lang="ru-RU" b="1" i="1" dirty="0" smtClean="0"/>
              <a:t>3.</a:t>
            </a:r>
            <a:r>
              <a:rPr lang="ru-RU" b="1" i="1" dirty="0"/>
              <a:t>  Прибыль как разница между доходами и совокупными </a:t>
            </a:r>
            <a:r>
              <a:rPr lang="ru-RU" b="1" i="1" dirty="0" smtClean="0"/>
              <a:t>издержками</a:t>
            </a:r>
          </a:p>
          <a:p>
            <a:pPr marL="0" indent="0">
              <a:buNone/>
            </a:pPr>
            <a:r>
              <a:rPr lang="ru-RU" b="1" i="1" dirty="0" smtClean="0"/>
              <a:t>4. Издержки и их виды</a:t>
            </a:r>
            <a:endParaRPr lang="ru-RU" b="1" i="1" dirty="0"/>
          </a:p>
          <a:p>
            <a:pPr marL="0" indent="0">
              <a:buNone/>
            </a:pPr>
            <a:r>
              <a:rPr lang="ru-RU" dirty="0" smtClean="0"/>
              <a:t>а)  постоянные издержки и переменные издержки.</a:t>
            </a:r>
          </a:p>
          <a:p>
            <a:pPr marL="0" indent="0">
              <a:buNone/>
            </a:pPr>
            <a:r>
              <a:rPr lang="ru-RU" dirty="0" smtClean="0"/>
              <a:t>б)  внутренние издержки и внешние издержки.</a:t>
            </a:r>
            <a:endParaRPr lang="ru-RU" b="1" i="1" dirty="0" smtClean="0"/>
          </a:p>
          <a:p>
            <a:pPr marL="0" indent="0">
              <a:buNone/>
            </a:pPr>
            <a:r>
              <a:rPr lang="ru-RU" b="1" i="1" dirty="0" smtClean="0"/>
              <a:t>5.  Способы сокращения издержек фирмы:</a:t>
            </a:r>
          </a:p>
          <a:p>
            <a:pPr marL="0" indent="0">
              <a:buNone/>
            </a:pPr>
            <a:r>
              <a:rPr lang="ru-RU" dirty="0" smtClean="0"/>
              <a:t>а)  внедрение более совершенного оборудования;</a:t>
            </a:r>
          </a:p>
          <a:p>
            <a:pPr marL="0" indent="0">
              <a:buNone/>
            </a:pPr>
            <a:r>
              <a:rPr lang="ru-RU" dirty="0" smtClean="0"/>
              <a:t>б)  повышение квалификации работникам;</a:t>
            </a:r>
          </a:p>
          <a:p>
            <a:pPr marL="0" indent="0">
              <a:buNone/>
            </a:pPr>
            <a:r>
              <a:rPr lang="ru-RU" dirty="0" smtClean="0"/>
              <a:t>в)  экономия на масштабе и .д.</a:t>
            </a:r>
            <a:endParaRPr lang="ru-RU" dirty="0"/>
          </a:p>
        </p:txBody>
      </p:sp>
    </p:spTree>
    <p:extLst>
      <p:ext uri="{BB962C8B-B14F-4D97-AF65-F5344CB8AC3E}">
        <p14:creationId xmlns="" xmlns:p14="http://schemas.microsoft.com/office/powerpoint/2010/main" val="254846648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062" y="154546"/>
            <a:ext cx="11771290" cy="6478074"/>
          </a:xfrm>
        </p:spPr>
        <p:txBody>
          <a:bodyPr/>
          <a:lstStyle/>
          <a:p>
            <a:pPr marL="0" indent="0">
              <a:buNone/>
            </a:pPr>
            <a:r>
              <a:rPr lang="ru-RU" b="1" dirty="0" smtClean="0">
                <a:solidFill>
                  <a:srgbClr val="C00000"/>
                </a:solidFill>
              </a:rPr>
              <a:t>25.</a:t>
            </a:r>
            <a:r>
              <a:rPr lang="ru-RU" dirty="0" smtClean="0"/>
              <a:t> Используя обществоведческие знания, факты общественной жизни и личный социальный опыт, выполните задания, ответьте на вопрос. </a:t>
            </a:r>
          </a:p>
          <a:p>
            <a:pPr marL="0" indent="0">
              <a:buNone/>
            </a:pPr>
            <a:r>
              <a:rPr lang="ru-RU" dirty="0" smtClean="0"/>
              <a:t>1) Обоснуйте </a:t>
            </a:r>
            <a:r>
              <a:rPr lang="ru-RU" b="1" i="1" dirty="0" smtClean="0"/>
              <a:t>государственную необходимость создавать благоприятные условия для развития бизнеса в своей стране</a:t>
            </a:r>
            <a:r>
              <a:rPr lang="ru-RU" dirty="0" smtClean="0"/>
              <a:t>. (Обоснование должно быть дано с опорой на обществоведческие знания в нескольких связанных между собой распространённых предложениях, раскрывать причинно-следственные и (или) функциональные связи.) </a:t>
            </a:r>
          </a:p>
          <a:p>
            <a:pPr marL="0" indent="0">
              <a:buNone/>
            </a:pPr>
            <a:r>
              <a:rPr lang="ru-RU" dirty="0" smtClean="0"/>
              <a:t>2) Назовите любые </a:t>
            </a:r>
            <a:r>
              <a:rPr lang="ru-RU" b="1" i="1" dirty="0" smtClean="0"/>
              <a:t>три возможных способа</a:t>
            </a:r>
            <a:r>
              <a:rPr lang="ru-RU" dirty="0" smtClean="0"/>
              <a:t>, которые фирма может применить в борьбе за потребителя. </a:t>
            </a:r>
          </a:p>
          <a:p>
            <a:pPr marL="0" indent="0">
              <a:buNone/>
            </a:pPr>
            <a:r>
              <a:rPr lang="ru-RU" dirty="0" smtClean="0"/>
              <a:t>3) Проиллюстрируйте </a:t>
            </a:r>
            <a:r>
              <a:rPr lang="ru-RU" b="1" dirty="0" smtClean="0"/>
              <a:t>примером</a:t>
            </a:r>
            <a:r>
              <a:rPr lang="ru-RU" dirty="0" smtClean="0"/>
              <a:t> каждый из названных в пункте 2 способов. </a:t>
            </a:r>
            <a:r>
              <a:rPr lang="ru-RU" i="1" dirty="0" smtClean="0"/>
              <a:t>(Всего должно быть приведено три примера. Каждый пример должен быть сформулирован развёрнуто.)</a:t>
            </a:r>
            <a:endParaRPr lang="ru-RU" i="1" dirty="0"/>
          </a:p>
        </p:txBody>
      </p:sp>
    </p:spTree>
    <p:extLst>
      <p:ext uri="{BB962C8B-B14F-4D97-AF65-F5344CB8AC3E}">
        <p14:creationId xmlns="" xmlns:p14="http://schemas.microsoft.com/office/powerpoint/2010/main" val="1635763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r>
              <a:rPr lang="ru-RU" b="1" dirty="0" smtClean="0">
                <a:solidFill>
                  <a:srgbClr val="C00000"/>
                </a:solidFill>
              </a:rPr>
              <a:t>Структура КИМ</a:t>
            </a:r>
            <a:endParaRPr lang="ru-RU" b="1" dirty="0">
              <a:solidFill>
                <a:srgbClr val="C00000"/>
              </a:solidFill>
            </a:endParaRPr>
          </a:p>
        </p:txBody>
      </p:sp>
      <p:pic>
        <p:nvPicPr>
          <p:cNvPr id="4" name="Объект 3"/>
          <p:cNvPicPr>
            <a:picLocks noGrp="1" noChangeAspect="1"/>
          </p:cNvPicPr>
          <p:nvPr>
            <p:ph idx="1"/>
          </p:nvPr>
        </p:nvPicPr>
        <p:blipFill>
          <a:blip r:embed="rId2" cstate="print"/>
          <a:stretch>
            <a:fillRect/>
          </a:stretch>
        </p:blipFill>
        <p:spPr>
          <a:xfrm>
            <a:off x="734096" y="1584101"/>
            <a:ext cx="9710670" cy="4687910"/>
          </a:xfrm>
          <a:prstGeom prst="rect">
            <a:avLst/>
          </a:prstGeom>
        </p:spPr>
      </p:pic>
    </p:spTree>
    <p:extLst>
      <p:ext uri="{BB962C8B-B14F-4D97-AF65-F5344CB8AC3E}">
        <p14:creationId xmlns="" xmlns:p14="http://schemas.microsoft.com/office/powerpoint/2010/main" val="7507691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062" y="154546"/>
            <a:ext cx="11771290" cy="6478074"/>
          </a:xfrm>
        </p:spPr>
        <p:txBody>
          <a:bodyPr/>
          <a:lstStyle/>
          <a:p>
            <a:pPr marL="0" indent="0">
              <a:buNone/>
            </a:pPr>
            <a:r>
              <a:rPr lang="ru-RU" b="1" dirty="0" smtClean="0">
                <a:solidFill>
                  <a:srgbClr val="C00000"/>
                </a:solidFill>
              </a:rPr>
              <a:t>25-1. </a:t>
            </a:r>
            <a:r>
              <a:rPr lang="ru-RU" dirty="0" smtClean="0"/>
              <a:t>Необходимость государства в создании благоприятных условий для развития бизнеса объясняется тем, что благодаря этому происходит развитие экономической системы самого государства. Предприниматели создают рабочие места для людей, что снижает уровень безработицы в стране; также фирмы выплачивают налоги (например, налог на прибыль организаций), который способствуют привлечению налоговых поступлений в бюджет государства, деньги с которого пойдут на развитие национальной экономики. К тому же, развитие бизнеса в стране создает позитивное мнение других иностранных государств, прежде всего инвесторов, которые принимают решении об инвестировании в экономику этого государства, таким образом развиваются глобальные экономические процессы, что, в свою очередь, представляет обычным потребителям широкий ассортимент различных товаров и услуг.</a:t>
            </a:r>
            <a:endParaRPr lang="ru-RU" dirty="0"/>
          </a:p>
        </p:txBody>
      </p:sp>
    </p:spTree>
    <p:extLst>
      <p:ext uri="{BB962C8B-B14F-4D97-AF65-F5344CB8AC3E}">
        <p14:creationId xmlns="" xmlns:p14="http://schemas.microsoft.com/office/powerpoint/2010/main" val="136500479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062" y="154546"/>
            <a:ext cx="11771290" cy="6478074"/>
          </a:xfrm>
        </p:spPr>
        <p:txBody>
          <a:bodyPr/>
          <a:lstStyle/>
          <a:p>
            <a:pPr marL="0" indent="0">
              <a:buNone/>
            </a:pPr>
            <a:r>
              <a:rPr lang="ru-RU" sz="3200" b="1" dirty="0" smtClean="0">
                <a:solidFill>
                  <a:srgbClr val="C00000"/>
                </a:solidFill>
              </a:rPr>
              <a:t>25-2.</a:t>
            </a:r>
            <a:r>
              <a:rPr lang="ru-RU" sz="3200" dirty="0" smtClean="0"/>
              <a:t>   </a:t>
            </a:r>
            <a:r>
              <a:rPr lang="ru-RU" sz="3200" b="1" dirty="0" smtClean="0"/>
              <a:t>1) расширение спектра предлагаемых услуг</a:t>
            </a:r>
          </a:p>
          <a:p>
            <a:pPr marL="0" indent="0">
              <a:buNone/>
            </a:pPr>
            <a:r>
              <a:rPr lang="ru-RU" sz="3200" b="1" dirty="0"/>
              <a:t> </a:t>
            </a:r>
            <a:r>
              <a:rPr lang="ru-RU" sz="3200" b="1" dirty="0" smtClean="0"/>
              <a:t>           2) проведение рекламной кампании</a:t>
            </a:r>
          </a:p>
          <a:p>
            <a:pPr marL="0" indent="0">
              <a:buNone/>
            </a:pPr>
            <a:r>
              <a:rPr lang="ru-RU" sz="3200" b="1" dirty="0" smtClean="0"/>
              <a:t>            3) введение системы скидок с цен как инструмента 			       стимулирования продаж</a:t>
            </a:r>
          </a:p>
          <a:p>
            <a:pPr marL="0" indent="0">
              <a:buNone/>
            </a:pPr>
            <a:endParaRPr lang="ru-RU" dirty="0"/>
          </a:p>
        </p:txBody>
      </p:sp>
    </p:spTree>
    <p:extLst>
      <p:ext uri="{BB962C8B-B14F-4D97-AF65-F5344CB8AC3E}">
        <p14:creationId xmlns="" xmlns:p14="http://schemas.microsoft.com/office/powerpoint/2010/main" val="344413982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062" y="154546"/>
            <a:ext cx="11771290" cy="6478074"/>
          </a:xfrm>
        </p:spPr>
        <p:txBody>
          <a:bodyPr/>
          <a:lstStyle/>
          <a:p>
            <a:pPr marL="0" indent="0">
              <a:buNone/>
            </a:pPr>
            <a:r>
              <a:rPr lang="ru-RU" sz="3200" b="1" dirty="0" smtClean="0">
                <a:solidFill>
                  <a:srgbClr val="C00000"/>
                </a:solidFill>
              </a:rPr>
              <a:t>25-3.</a:t>
            </a:r>
            <a:r>
              <a:rPr lang="ru-RU" sz="3200" dirty="0" smtClean="0"/>
              <a:t>   </a:t>
            </a:r>
            <a:r>
              <a:rPr lang="ru-RU" dirty="0" smtClean="0"/>
              <a:t>1) </a:t>
            </a:r>
            <a:r>
              <a:rPr lang="ru-RU" b="1" i="1" dirty="0" smtClean="0"/>
              <a:t>расширение спектра предлагаемых товаров </a:t>
            </a:r>
            <a:r>
              <a:rPr lang="ru-RU" dirty="0" smtClean="0"/>
              <a:t>– Обувной магазин «Лидер» с целью привлечения клиентов открыл отдел сумок и других аксессуаров;</a:t>
            </a:r>
          </a:p>
          <a:p>
            <a:pPr marL="0" indent="0">
              <a:buNone/>
            </a:pPr>
            <a:r>
              <a:rPr lang="ru-RU" dirty="0"/>
              <a:t> </a:t>
            </a:r>
            <a:r>
              <a:rPr lang="ru-RU" dirty="0" smtClean="0"/>
              <a:t>           2) </a:t>
            </a:r>
            <a:r>
              <a:rPr lang="ru-RU" b="1" i="1" dirty="0" smtClean="0"/>
              <a:t>проведение рекламной кампании </a:t>
            </a:r>
            <a:r>
              <a:rPr lang="ru-RU" dirty="0" smtClean="0"/>
              <a:t>– Фирма по продаже телефонов провела рекламную кампанию с привлечением известного артиста, что увеличило число продаж;</a:t>
            </a:r>
          </a:p>
          <a:p>
            <a:pPr marL="0" indent="0">
              <a:buNone/>
            </a:pPr>
            <a:r>
              <a:rPr lang="ru-RU" dirty="0" smtClean="0"/>
              <a:t>            3) </a:t>
            </a:r>
            <a:r>
              <a:rPr lang="ru-RU" b="1" i="1" dirty="0" smtClean="0"/>
              <a:t>введение системы скидок с цен как инструмента 			       стимулирования продаж</a:t>
            </a:r>
            <a:r>
              <a:rPr lang="ru-RU" dirty="0" smtClean="0"/>
              <a:t> – магазин «Магнит» ввел систему скидок для пенсионеров, продавая продукты с 12.00 до 14.00 по пенсионному удостоверению со скидкой на 15%.</a:t>
            </a:r>
          </a:p>
          <a:p>
            <a:pPr marL="0" indent="0">
              <a:buNone/>
            </a:pPr>
            <a:endParaRPr lang="ru-RU" dirty="0"/>
          </a:p>
        </p:txBody>
      </p:sp>
    </p:spTree>
    <p:extLst>
      <p:ext uri="{BB962C8B-B14F-4D97-AF65-F5344CB8AC3E}">
        <p14:creationId xmlns="" xmlns:p14="http://schemas.microsoft.com/office/powerpoint/2010/main" val="173149915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267097" y="156754"/>
            <a:ext cx="9326880" cy="670124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1043190"/>
          </a:xfrm>
        </p:spPr>
        <p:txBody>
          <a:bodyPr>
            <a:normAutofit/>
          </a:bodyPr>
          <a:lstStyle/>
          <a:p>
            <a:r>
              <a:rPr lang="ru-RU" dirty="0" smtClean="0"/>
              <a:t>			</a:t>
            </a:r>
            <a:r>
              <a:rPr lang="ru-RU" b="1" dirty="0" smtClean="0">
                <a:solidFill>
                  <a:srgbClr val="C00000"/>
                </a:solidFill>
              </a:rPr>
              <a:t>Структура КИМ</a:t>
            </a:r>
            <a:endParaRPr lang="ru-RU" b="1" dirty="0">
              <a:solidFill>
                <a:srgbClr val="C00000"/>
              </a:solidFill>
            </a:endParaRPr>
          </a:p>
        </p:txBody>
      </p:sp>
      <p:sp>
        <p:nvSpPr>
          <p:cNvPr id="3" name="Объект 2"/>
          <p:cNvSpPr>
            <a:spLocks noGrp="1"/>
          </p:cNvSpPr>
          <p:nvPr>
            <p:ph idx="1"/>
          </p:nvPr>
        </p:nvSpPr>
        <p:spPr>
          <a:xfrm>
            <a:off x="141668" y="1043190"/>
            <a:ext cx="11874321" cy="5705340"/>
          </a:xfrm>
        </p:spPr>
        <p:txBody>
          <a:bodyPr>
            <a:normAutofit fontScale="77500" lnSpcReduction="20000"/>
          </a:bodyPr>
          <a:lstStyle/>
          <a:p>
            <a:pPr marL="0" indent="0">
              <a:buNone/>
            </a:pPr>
            <a:r>
              <a:rPr lang="ru-RU" dirty="0" smtClean="0"/>
              <a:t>Задание 1 позволяет проверить одни и те же умения на различных элементах содержания.</a:t>
            </a:r>
          </a:p>
          <a:p>
            <a:pPr marL="0" indent="0">
              <a:buNone/>
            </a:pPr>
            <a:r>
              <a:rPr lang="ru-RU" dirty="0" smtClean="0"/>
              <a:t>Задания 2–16 в совокупности представляют пять тематических модулей обществоведческого курса: </a:t>
            </a:r>
          </a:p>
          <a:p>
            <a:pPr>
              <a:buFont typeface="Wingdings" panose="05000000000000000000" pitchFamily="2" charset="2"/>
              <a:buChar char="ü"/>
            </a:pPr>
            <a:r>
              <a:rPr lang="ru-RU" sz="3400" b="1" dirty="0" smtClean="0">
                <a:solidFill>
                  <a:srgbClr val="C00000"/>
                </a:solidFill>
              </a:rPr>
              <a:t>«Человек в обществе. Духовная культура» / «Введение в социальную психологию. Введение в социальную философию» </a:t>
            </a:r>
            <a:r>
              <a:rPr lang="ru-RU" sz="3400" b="1" i="1" dirty="0" smtClean="0">
                <a:solidFill>
                  <a:srgbClr val="0070C0"/>
                </a:solidFill>
              </a:rPr>
              <a:t>(задания 2–4),</a:t>
            </a:r>
          </a:p>
          <a:p>
            <a:pPr>
              <a:buFont typeface="Wingdings" panose="05000000000000000000" pitchFamily="2" charset="2"/>
              <a:buChar char="ü"/>
            </a:pPr>
            <a:r>
              <a:rPr lang="ru-RU" sz="3400" b="1" dirty="0" smtClean="0">
                <a:solidFill>
                  <a:srgbClr val="C00000"/>
                </a:solidFill>
              </a:rPr>
              <a:t>«Экономическая жизнь общества» / «Введение в экономику» </a:t>
            </a:r>
            <a:r>
              <a:rPr lang="ru-RU" sz="3400" b="1" i="1" dirty="0" smtClean="0">
                <a:solidFill>
                  <a:srgbClr val="0070C0"/>
                </a:solidFill>
              </a:rPr>
              <a:t>(задания 5–7), </a:t>
            </a:r>
          </a:p>
          <a:p>
            <a:pPr>
              <a:buFont typeface="Wingdings" panose="05000000000000000000" pitchFamily="2" charset="2"/>
              <a:buChar char="ü"/>
            </a:pPr>
            <a:r>
              <a:rPr lang="ru-RU" sz="3400" b="1" dirty="0" smtClean="0">
                <a:solidFill>
                  <a:srgbClr val="C00000"/>
                </a:solidFill>
              </a:rPr>
              <a:t>«Социальная сфера» / «Введение в социологию </a:t>
            </a:r>
            <a:r>
              <a:rPr lang="ru-RU" sz="3400" b="1" i="1" dirty="0" smtClean="0">
                <a:solidFill>
                  <a:srgbClr val="0070C0"/>
                </a:solidFill>
              </a:rPr>
              <a:t>(задания 8, 9),</a:t>
            </a:r>
          </a:p>
          <a:p>
            <a:pPr>
              <a:buFont typeface="Wingdings" panose="05000000000000000000" pitchFamily="2" charset="2"/>
              <a:buChar char="ü"/>
            </a:pPr>
            <a:r>
              <a:rPr lang="ru-RU" sz="3400" b="1" dirty="0" smtClean="0">
                <a:solidFill>
                  <a:srgbClr val="C00000"/>
                </a:solidFill>
              </a:rPr>
              <a:t>«Политическая сфера» / «Введение в политологию» </a:t>
            </a:r>
            <a:r>
              <a:rPr lang="ru-RU" sz="3400" b="1" i="1" dirty="0" smtClean="0">
                <a:solidFill>
                  <a:srgbClr val="0070C0"/>
                </a:solidFill>
              </a:rPr>
              <a:t>(задания 10, 11, 13),</a:t>
            </a:r>
          </a:p>
          <a:p>
            <a:pPr>
              <a:buFont typeface="Wingdings" panose="05000000000000000000" pitchFamily="2" charset="2"/>
              <a:buChar char="ü"/>
            </a:pPr>
            <a:r>
              <a:rPr lang="ru-RU" sz="3400" b="1" dirty="0" smtClean="0">
                <a:solidFill>
                  <a:srgbClr val="C00000"/>
                </a:solidFill>
              </a:rPr>
              <a:t>«Правовое регулирование общественных отношений в Российской Федерации» / «Введение в правоведение» </a:t>
            </a:r>
            <a:r>
              <a:rPr lang="ru-RU" sz="3400" b="1" i="1" dirty="0" smtClean="0">
                <a:solidFill>
                  <a:srgbClr val="0070C0"/>
                </a:solidFill>
              </a:rPr>
              <a:t>(задания 12, 14–16). </a:t>
            </a:r>
          </a:p>
          <a:p>
            <a:pPr marL="0" indent="0">
              <a:buNone/>
            </a:pPr>
            <a:r>
              <a:rPr lang="ru-RU" dirty="0" smtClean="0"/>
              <a:t>Во всех вариантах КИМ задания данной части, проверяющие элементы содержания одного и того же тематического  модуля, находятся под одинаковыми номерами. Отметим, что задание 12 во всех вариантах проверяет знание основ  конституционного строя Российской Федерации, прав и свобод человека и гражданина (позиции 5.6, 5.7  кодификатора элементов содержания, проверяемых на едином государственном экзамене по обществознанию), а  задание 13 – знание федеративного устройства и субъектов государственной власти Российский Федерации (позиции  4.5 и 4.6 кодификатора).</a:t>
            </a:r>
            <a:endParaRPr lang="ru-RU" dirty="0"/>
          </a:p>
        </p:txBody>
      </p:sp>
    </p:spTree>
    <p:extLst>
      <p:ext uri="{BB962C8B-B14F-4D97-AF65-F5344CB8AC3E}">
        <p14:creationId xmlns="" xmlns:p14="http://schemas.microsoft.com/office/powerpoint/2010/main" val="2686764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6518" y="1"/>
            <a:ext cx="10877282" cy="1146219"/>
          </a:xfrm>
        </p:spPr>
        <p:txBody>
          <a:bodyPr/>
          <a:lstStyle/>
          <a:p>
            <a:r>
              <a:rPr lang="ru-RU" dirty="0" smtClean="0"/>
              <a:t>			</a:t>
            </a:r>
            <a:r>
              <a:rPr lang="ru-RU" b="1" dirty="0" smtClean="0">
                <a:solidFill>
                  <a:srgbClr val="C00000"/>
                </a:solidFill>
              </a:rPr>
              <a:t>Структура КИМ</a:t>
            </a:r>
            <a:endParaRPr lang="ru-RU" b="1" dirty="0">
              <a:solidFill>
                <a:srgbClr val="C00000"/>
              </a:solidFill>
            </a:endParaRPr>
          </a:p>
        </p:txBody>
      </p:sp>
      <p:sp>
        <p:nvSpPr>
          <p:cNvPr id="3" name="Объект 2"/>
          <p:cNvSpPr>
            <a:spLocks noGrp="1"/>
          </p:cNvSpPr>
          <p:nvPr>
            <p:ph idx="1"/>
          </p:nvPr>
        </p:nvSpPr>
        <p:spPr>
          <a:xfrm>
            <a:off x="154545" y="1146220"/>
            <a:ext cx="11784169" cy="5512157"/>
          </a:xfrm>
        </p:spPr>
        <p:txBody>
          <a:bodyPr/>
          <a:lstStyle/>
          <a:p>
            <a:pPr marL="0" indent="0">
              <a:buNone/>
            </a:pPr>
            <a:r>
              <a:rPr lang="ru-RU" b="1" dirty="0" smtClean="0">
                <a:solidFill>
                  <a:srgbClr val="C00000"/>
                </a:solidFill>
              </a:rPr>
              <a:t>Задания части 2 (17–25) </a:t>
            </a:r>
            <a:r>
              <a:rPr lang="ru-RU" dirty="0" smtClean="0"/>
              <a:t>в совокупности представляют базовые</a:t>
            </a:r>
          </a:p>
          <a:p>
            <a:pPr marL="0" indent="0">
              <a:buNone/>
            </a:pPr>
            <a:r>
              <a:rPr lang="ru-RU" dirty="0" smtClean="0"/>
              <a:t>общественные науки, формирующие обществоведческий курс основной</a:t>
            </a:r>
          </a:p>
          <a:p>
            <a:pPr marL="0" indent="0">
              <a:buNone/>
            </a:pPr>
            <a:r>
              <a:rPr lang="ru-RU" dirty="0" smtClean="0"/>
              <a:t>и средней школы (социальную философию, экономику, социальную</a:t>
            </a:r>
          </a:p>
          <a:p>
            <a:pPr marL="0" indent="0">
              <a:buNone/>
            </a:pPr>
            <a:r>
              <a:rPr lang="ru-RU" dirty="0" smtClean="0"/>
              <a:t>психологию, социологию, политологию, правоведение).</a:t>
            </a:r>
            <a:endParaRPr lang="ru-RU" dirty="0"/>
          </a:p>
        </p:txBody>
      </p:sp>
      <p:pic>
        <p:nvPicPr>
          <p:cNvPr id="5" name="Рисунок 4"/>
          <p:cNvPicPr>
            <a:picLocks noChangeAspect="1"/>
          </p:cNvPicPr>
          <p:nvPr/>
        </p:nvPicPr>
        <p:blipFill>
          <a:blip r:embed="rId2" cstate="print"/>
          <a:stretch>
            <a:fillRect/>
          </a:stretch>
        </p:blipFill>
        <p:spPr>
          <a:xfrm>
            <a:off x="1184856" y="3240445"/>
            <a:ext cx="8989454" cy="3617555"/>
          </a:xfrm>
          <a:prstGeom prst="rect">
            <a:avLst/>
          </a:prstGeom>
        </p:spPr>
      </p:pic>
    </p:spTree>
    <p:extLst>
      <p:ext uri="{BB962C8B-B14F-4D97-AF65-F5344CB8AC3E}">
        <p14:creationId xmlns="" xmlns:p14="http://schemas.microsoft.com/office/powerpoint/2010/main" val="3104823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303" y="1"/>
            <a:ext cx="11719775" cy="1171976"/>
          </a:xfrm>
        </p:spPr>
        <p:txBody>
          <a:bodyPr/>
          <a:lstStyle/>
          <a:p>
            <a:r>
              <a:rPr lang="ru-RU" b="1" smtClean="0">
                <a:solidFill>
                  <a:srgbClr val="C00000"/>
                </a:solidFill>
              </a:rPr>
              <a:t>Краткий перечень нормативных правовых актов</a:t>
            </a:r>
            <a:endParaRPr lang="ru-RU" b="1">
              <a:solidFill>
                <a:srgbClr val="C0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1606731" y="915711"/>
            <a:ext cx="8046719" cy="5419775"/>
          </a:xfrm>
          <a:prstGeom prst="rect">
            <a:avLst/>
          </a:prstGeom>
          <a:noFill/>
          <a:ln w="9525">
            <a:noFill/>
            <a:miter lim="800000"/>
            <a:headEnd/>
            <a:tailEnd/>
          </a:ln>
        </p:spPr>
      </p:pic>
    </p:spTree>
    <p:extLst>
      <p:ext uri="{BB962C8B-B14F-4D97-AF65-F5344CB8AC3E}">
        <p14:creationId xmlns="" xmlns:p14="http://schemas.microsoft.com/office/powerpoint/2010/main" val="3636024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303" y="1"/>
            <a:ext cx="11719775" cy="1171976"/>
          </a:xfrm>
        </p:spPr>
        <p:txBody>
          <a:bodyPr/>
          <a:lstStyle/>
          <a:p>
            <a:r>
              <a:rPr lang="ru-RU" b="1" dirty="0" smtClean="0">
                <a:solidFill>
                  <a:srgbClr val="C00000"/>
                </a:solidFill>
              </a:rPr>
              <a:t>Краткий перечень нормативных правовых актов</a:t>
            </a:r>
            <a:endParaRPr lang="ru-RU" b="1" dirty="0">
              <a:solidFill>
                <a:srgbClr val="C00000"/>
              </a:solidFill>
            </a:endParaRPr>
          </a:p>
        </p:txBody>
      </p:sp>
      <p:pic>
        <p:nvPicPr>
          <p:cNvPr id="2050" name="Picture 2"/>
          <p:cNvPicPr>
            <a:picLocks noGrp="1" noChangeAspect="1" noChangeArrowheads="1"/>
          </p:cNvPicPr>
          <p:nvPr>
            <p:ph idx="1"/>
          </p:nvPr>
        </p:nvPicPr>
        <p:blipFill>
          <a:blip r:embed="rId2" cstate="print"/>
          <a:srcRect/>
          <a:stretch>
            <a:fillRect/>
          </a:stretch>
        </p:blipFill>
        <p:spPr bwMode="auto">
          <a:xfrm>
            <a:off x="1254034" y="994290"/>
            <a:ext cx="8595360" cy="5589390"/>
          </a:xfrm>
          <a:prstGeom prst="rect">
            <a:avLst/>
          </a:prstGeom>
          <a:noFill/>
          <a:ln w="9525">
            <a:noFill/>
            <a:miter lim="800000"/>
            <a:headEnd/>
            <a:tailEnd/>
          </a:ln>
        </p:spPr>
      </p:pic>
    </p:spTree>
    <p:extLst>
      <p:ext uri="{BB962C8B-B14F-4D97-AF65-F5344CB8AC3E}">
        <p14:creationId xmlns="" xmlns:p14="http://schemas.microsoft.com/office/powerpoint/2010/main" val="101586005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4497</Words>
  <Application>Microsoft Office PowerPoint</Application>
  <PresentationFormat>Произвольный</PresentationFormat>
  <Paragraphs>306</Paragraphs>
  <Slides>53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53</vt:i4>
      </vt:variant>
    </vt:vector>
  </HeadingPairs>
  <TitlesOfParts>
    <vt:vector size="54" baseType="lpstr">
      <vt:lpstr>Тема Office</vt:lpstr>
      <vt:lpstr>ЕГЭ 2025 ОБЩЕСТВОЗНАНИЕ</vt:lpstr>
      <vt:lpstr>Не включаются в КИМ 2025 года</vt:lpstr>
      <vt:lpstr>  Структура КИМ</vt:lpstr>
      <vt:lpstr>  Структура КИМ</vt:lpstr>
      <vt:lpstr>   Структура КИМ</vt:lpstr>
      <vt:lpstr>   Структура КИМ</vt:lpstr>
      <vt:lpstr>   Структура КИМ</vt:lpstr>
      <vt:lpstr>Краткий перечень нормативных правовых актов</vt:lpstr>
      <vt:lpstr>Краткий перечень нормативных правовых актов</vt:lpstr>
      <vt:lpstr>Краткий перечень нормативных правовых актов</vt:lpstr>
      <vt:lpstr>Краткий перечень нормативных правовых актов</vt:lpstr>
      <vt:lpstr>Краткий перечень нормативных правовых актов</vt:lpstr>
      <vt:lpstr>Слайд 13</vt:lpstr>
      <vt:lpstr>Слайд 14</vt:lpstr>
      <vt:lpstr>3.Установите соответствие между действиями и уровнями научного познания:</vt:lpstr>
      <vt:lpstr>Слайд 16</vt:lpstr>
      <vt:lpstr>Слайд 17</vt:lpstr>
      <vt:lpstr>6. Установите соответствие между характеристиками и видами конкуренции (конкурентных рынков):</vt:lpstr>
      <vt:lpstr>Слайд 19</vt:lpstr>
      <vt:lpstr>Слайд 20</vt:lpstr>
      <vt:lpstr>Слайд 21</vt:lpstr>
      <vt:lpstr>Слайд 22</vt:lpstr>
      <vt:lpstr>Слайд 23</vt:lpstr>
      <vt:lpstr>Слайд 24</vt:lpstr>
      <vt:lpstr>13. Установите соответствие между полномочиями и субъектами государственной власти РФ, реализующими эти полномочия:</vt:lpstr>
      <vt:lpstr>Слайд 26</vt:lpstr>
      <vt:lpstr>15. Призыву на военную службу в РФ по общему правилу подлежат граждане мужского пола в возрасте от 18 до 27 лет, состоящие на воинском учёте или не состоящие, но обязанные состоять на воинском учёте и не пребывающие в запасе.</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ЕГЭ 2024 ОБЩЕСТВОЗНАНИЕ</dc:title>
  <dc:creator>наталья степченкова</dc:creator>
  <cp:lastModifiedBy>наталья степченкова</cp:lastModifiedBy>
  <cp:revision>19</cp:revision>
  <dcterms:created xsi:type="dcterms:W3CDTF">2023-09-03T05:50:48Z</dcterms:created>
  <dcterms:modified xsi:type="dcterms:W3CDTF">2024-11-10T15:20:26Z</dcterms:modified>
</cp:coreProperties>
</file>