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53"/>
  </p:notesMasterIdLst>
  <p:sldIdLst>
    <p:sldId id="256" r:id="rId2"/>
    <p:sldId id="260" r:id="rId3"/>
    <p:sldId id="264" r:id="rId4"/>
    <p:sldId id="267" r:id="rId5"/>
    <p:sldId id="269" r:id="rId6"/>
    <p:sldId id="272" r:id="rId7"/>
    <p:sldId id="273" r:id="rId8"/>
    <p:sldId id="274" r:id="rId9"/>
    <p:sldId id="275" r:id="rId10"/>
    <p:sldId id="276" r:id="rId11"/>
    <p:sldId id="279" r:id="rId12"/>
    <p:sldId id="278" r:id="rId13"/>
    <p:sldId id="280" r:id="rId14"/>
    <p:sldId id="281" r:id="rId15"/>
    <p:sldId id="282" r:id="rId16"/>
    <p:sldId id="283" r:id="rId17"/>
    <p:sldId id="293" r:id="rId18"/>
    <p:sldId id="285" r:id="rId19"/>
    <p:sldId id="286" r:id="rId20"/>
    <p:sldId id="295" r:id="rId21"/>
    <p:sldId id="288" r:id="rId22"/>
    <p:sldId id="289" r:id="rId23"/>
    <p:sldId id="297" r:id="rId24"/>
    <p:sldId id="298" r:id="rId25"/>
    <p:sldId id="299" r:id="rId26"/>
    <p:sldId id="300" r:id="rId27"/>
    <p:sldId id="312" r:id="rId28"/>
    <p:sldId id="315" r:id="rId29"/>
    <p:sldId id="290" r:id="rId30"/>
    <p:sldId id="291" r:id="rId31"/>
    <p:sldId id="292" r:id="rId32"/>
    <p:sldId id="317" r:id="rId33"/>
    <p:sldId id="319" r:id="rId34"/>
    <p:sldId id="321" r:id="rId35"/>
    <p:sldId id="323" r:id="rId36"/>
    <p:sldId id="324" r:id="rId37"/>
    <p:sldId id="326" r:id="rId38"/>
    <p:sldId id="327" r:id="rId39"/>
    <p:sldId id="307" r:id="rId40"/>
    <p:sldId id="308" r:id="rId41"/>
    <p:sldId id="328" r:id="rId42"/>
    <p:sldId id="309" r:id="rId43"/>
    <p:sldId id="329" r:id="rId44"/>
    <p:sldId id="334" r:id="rId45"/>
    <p:sldId id="335" r:id="rId46"/>
    <p:sldId id="336" r:id="rId47"/>
    <p:sldId id="337" r:id="rId48"/>
    <p:sldId id="332" r:id="rId49"/>
    <p:sldId id="333" r:id="rId50"/>
    <p:sldId id="303" r:id="rId51"/>
    <p:sldId id="33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50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CA71-71DB-4572-BF84-9912D330445A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23EB-1E71-491C-AAD6-C2AB57ACC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4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21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33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1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Логарифмические неравенства.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8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логарифмических неравенств.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57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логарифмических неравенств.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56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логарифмических неравенств.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79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логарифмических неравенств.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55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логарифмических неравенств.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F63-C70D-489D-8307-54879EEBC1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19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23EB-1E71-491C-AAD6-C2AB57ACCF9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2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0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8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992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94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789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62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5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06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2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6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4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8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1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0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hyperlink" Target="../../../../Users/&#1053;&#1077;&#1083;&#1083;&#1080;/Desktop/&#1052;&#1072;&#1088;&#1075;&#1080;&#1077;&#1074;&#1072;%20&#1053;.&#1040;/&#8470;1.jpg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544" y="620688"/>
            <a:ext cx="7772400" cy="3598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подготовке к выполнению задания №15 </a:t>
            </a:r>
            <a:b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(неравенства) ЕГЭ профильного уровня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429132"/>
            <a:ext cx="4857784" cy="15716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Муратова Галина Анатольевна, </a:t>
            </a:r>
            <a:r>
              <a:rPr lang="ru-RU" sz="2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МАОУ СОШ  №3 им. А. </a:t>
            </a:r>
            <a:r>
              <a:rPr lang="ru-RU" sz="22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Шембелиди</a:t>
            </a:r>
            <a:endParaRPr lang="ru-RU" sz="2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692694"/>
                <a:ext cx="8136904" cy="45394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ru-RU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−4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+5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&gt;0,                     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+1&gt;0,           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+5&gt;0,             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+4</m:t>
                                </m:r>
                              </m:den>
                            </m:f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0,                   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−∞;+∞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        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&gt;0,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−∞;+∞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           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−∞;+∞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      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−4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≤0,                                  </m:t>
                            </m:r>
                          </m:e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−∞;+∞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                     </m:t>
                            </m:r>
                          </m:e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−∞;−1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2;</m:t>
                                    </m:r>
                                    <m:d>
                                      <m:dPr>
                                        <m:begChr m:val=""/>
                                        <m:endChr m:val="]"/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       </m:t>
                            </m:r>
                          </m:e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−∞;−1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0;</m:t>
                        </m:r>
                        <m:d>
                          <m:dPr>
                            <m:begChr m:val="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2;</m:t>
                            </m:r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0;</m:t>
                        </m:r>
                        <m:d>
                          <m:dPr>
                            <m:begChr m:val="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2;</m:t>
                            </m:r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ru-RU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4"/>
                <a:ext cx="8136904" cy="4539448"/>
              </a:xfrm>
              <a:prstGeom prst="rect">
                <a:avLst/>
              </a:prstGeom>
              <a:blipFill>
                <a:blip r:embed="rId2" cstate="print"/>
                <a:stretch>
                  <a:fillRect l="-2022" b="-21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4814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0" y="549275"/>
                <a:ext cx="8534400" cy="6119813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algn="just"/>
                <a:r>
                  <a:rPr lang="ru-RU" sz="2400" dirty="0"/>
                  <a:t>№ 5. Решите неравенство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𝟐𝟒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𝟓𝟔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≤−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b="1" i="1" dirty="0"/>
                  <a:t> </a:t>
                </a:r>
                <a:r>
                  <a:rPr lang="ru-RU" sz="2400" b="1" i="1" dirty="0"/>
                  <a:t>.</a:t>
                </a:r>
              </a:p>
              <a:p>
                <a:r>
                  <a:rPr lang="ru-RU" sz="2000" b="1" dirty="0">
                    <a:solidFill>
                      <a:schemeClr val="tx1"/>
                    </a:solidFill>
                  </a:rPr>
                  <a:t>Решение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.</a:t>
                </a:r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1) </a:t>
                </a:r>
                <a:r>
                  <a:rPr lang="ru-RU" sz="2000" dirty="0">
                    <a:solidFill>
                      <a:schemeClr val="tx1"/>
                    </a:solidFill>
                  </a:rPr>
                  <a:t>Находим область определения данного неравенства: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+7&gt;0,     </m:t>
                            </m:r>
                          </m: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+1&gt;0,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,5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+1≠1,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ru-RU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24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+56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+2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      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+7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+2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;0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0;+∞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     </m:t>
                            </m:r>
                          </m:e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;0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0" y="549275"/>
                <a:ext cx="8534400" cy="6119813"/>
              </a:xfrm>
              <a:blipFill>
                <a:blip r:embed="rId3" cstate="print"/>
                <a:stretch>
                  <a:fillRect l="-571" t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613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0" y="188913"/>
                <a:ext cx="8928100" cy="6480175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 fontScale="70000" lnSpcReduction="20000"/>
              </a:bodyPr>
              <a:lstStyle/>
              <a:p>
                <a:r>
                  <a:rPr lang="ru-RU" sz="3100" dirty="0">
                    <a:solidFill>
                      <a:schemeClr val="tx1"/>
                    </a:solidFill>
                  </a:rPr>
                  <a:t>2) Преобразовываем данное неравенство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,5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1+1,5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24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+56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1+1,5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fun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+2≤0</m:t>
                        </m:r>
                      </m:e>
                    </m:func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600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ru-RU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3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3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1+1,5</m:t>
                                    </m:r>
                                    <m:r>
                                      <a:rPr lang="en-US" sz="2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  <m:d>
                                      <m:dPr>
                                        <m:ctrlP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+7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3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1+1,5</m:t>
                                        </m:r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3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3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3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3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1,5</m:t>
                                                </m:r>
                                                <m:r>
                                                  <a:rPr lang="en-US" sz="23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23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3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func>
                          </m:e>
                        </m:d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+2≤0</m:t>
                        </m:r>
                      </m:e>
                    </m:func>
                  </m:oMath>
                </a14:m>
                <a:endParaRPr lang="en-US" sz="2600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ru-RU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,5</m:t>
                            </m:r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1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1+1,5</m:t>
                                    </m:r>
                                    <m:r>
                                      <a:rPr lang="en-US" sz="2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1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8+</m:t>
                                </m:r>
                                <m:func>
                                  <m:funcPr>
                                    <m:ctrlPr>
                                      <a:rPr lang="en-US" sz="2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1+1,5</m:t>
                                        </m:r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+7</m:t>
                                        </m:r>
                                      </m:e>
                                    </m:d>
                                    <m:r>
                                      <a:rPr lang="en-US" sz="2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1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1+1,5</m:t>
                                            </m:r>
                                            <m: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1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8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1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21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1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1,5</m:t>
                                                    </m:r>
                                                    <m:r>
                                                      <a:rPr lang="en-US" sz="21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21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21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d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+2≤0</m:t>
                        </m:r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31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1+1,5</m:t>
                                    </m:r>
                                    <m: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1+1,5</m:t>
                                        </m:r>
                                        <m: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6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6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1,5</m:t>
                                            </m:r>
                                            <m:r>
                                              <a:rPr lang="en-US" sz="26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6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func>
                          </m:e>
                        </m:d>
                      </m:e>
                    </m:func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3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1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1+1,5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31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e>
                            </m:func>
                          </m:e>
                        </m:d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+2≤0</m:t>
                        </m:r>
                      </m:e>
                    </m:func>
                  </m:oMath>
                </a14:m>
                <a:r>
                  <a:rPr lang="en-US" sz="31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31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1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1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func>
                      <m:funcPr>
                        <m:ctrlP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1+1,5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≤0</m:t>
                        </m:r>
                      </m:e>
                    </m:func>
                  </m:oMath>
                </a14:m>
                <a:r>
                  <a:rPr lang="en-US" sz="31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3100" i="1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ru-RU" sz="3100" dirty="0">
                    <a:solidFill>
                      <a:schemeClr val="tx1"/>
                    </a:solidFill>
                  </a:rPr>
                  <a:t>3) Применяем метод замены переменной.</a:t>
                </a:r>
              </a:p>
              <a:p>
                <a:r>
                  <a:rPr lang="ru-RU" sz="3100" dirty="0">
                    <a:solidFill>
                      <a:schemeClr val="tx1"/>
                    </a:solidFill>
                  </a:rPr>
                  <a:t>Пусть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ru-RU" sz="3100" dirty="0">
                    <a:solidFill>
                      <a:schemeClr val="tx1"/>
                    </a:solidFill>
                  </a:rPr>
                  <a:t>, тогда неравенство можно</a:t>
                </a:r>
              </a:p>
              <a:p>
                <a:r>
                  <a:rPr lang="ru-RU" sz="3100" dirty="0">
                    <a:solidFill>
                      <a:schemeClr val="tx1"/>
                    </a:solidFill>
                  </a:rPr>
                  <a:t> представить в виде: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</a:rPr>
                      <m:t>+2≤0</m:t>
                    </m:r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31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1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1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1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ru-RU" sz="31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ru-RU" sz="3100" dirty="0">
                    <a:solidFill>
                      <a:schemeClr val="tx1"/>
                    </a:solidFill>
                  </a:rPr>
                  <a:t>4) Выполним обратную замену:</a:t>
                </a:r>
              </a:p>
              <a:p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1,5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≤2</m:t>
                        </m:r>
                      </m:e>
                    </m:func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3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en-US" sz="310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0" y="188913"/>
                <a:ext cx="8928100" cy="6480175"/>
              </a:xfrm>
              <a:blipFill>
                <a:blip r:embed="rId3" cstate="print"/>
                <a:stretch>
                  <a:fillRect l="-410" t="-1787" r="-3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4650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87338" y="549275"/>
                <a:ext cx="8856662" cy="6119813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1,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2.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5) </a:t>
                </a:r>
                <a:r>
                  <a:rPr lang="ru-RU" sz="2400" dirty="0">
                    <a:solidFill>
                      <a:schemeClr val="tx1"/>
                    </a:solidFill>
                  </a:rPr>
                  <a:t>Решаем неравенство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≥1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+1−1</m:t>
                                </m:r>
                              </m:den>
                            </m:f>
                            <m: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+1&gt;0, 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+7&gt;0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   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−1,5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endChr m:val=""/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0;+∞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</m:d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87338" y="549275"/>
                <a:ext cx="8856662" cy="6119813"/>
              </a:xfrm>
              <a:blipFill>
                <a:blip r:embed="rId3" cstate="print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158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87338" y="549275"/>
                <a:ext cx="8856662" cy="61198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≥1,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≤2.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Решаем неравенство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≥1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+7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+1−1</m:t>
                                </m:r>
                              </m:den>
                            </m:f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+1&gt;0, 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+7&gt;0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≤0,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   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−1,5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≤0,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endChr m:val=""/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0;+∞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</m:d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87338" y="549275"/>
                <a:ext cx="8856662" cy="6119813"/>
              </a:xfrm>
              <a:blipFill>
                <a:blip r:embed="rId3" cstate="print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0088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58775" y="620713"/>
                <a:ext cx="8785225" cy="5903912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</a:rPr>
                  <a:t>7) Получаем систему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0;+∞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  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800" i="1" dirty="0">
                    <a:solidFill>
                      <a:schemeClr val="tx1"/>
                    </a:solidFill>
                  </a:rPr>
                  <a:t> 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58775" y="620713"/>
                <a:ext cx="8785225" cy="5903912"/>
              </a:xfrm>
              <a:blipFill>
                <a:blip r:embed="rId3" cstate="print"/>
                <a:stretch>
                  <a:fillRect l="-1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4714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1303736" y="2276872"/>
            <a:ext cx="6590132" cy="28803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algn="just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Часто, при решении логарифмических неравенств, встречаются задачи с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переменным основанием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логарифма. Так, неравенство вида                                                 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57175" indent="-257175" algn="just">
              <a:spcBef>
                <a:spcPct val="20000"/>
              </a:spcBef>
            </a:pP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spcBef>
                <a:spcPct val="20000"/>
              </a:spcBef>
            </a:pP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стандартным школьным неравенством. Как правило, для его решения применяется переход к равносильной совокупности систем:</a:t>
            </a:r>
          </a:p>
          <a:p>
            <a:pPr marL="257175" indent="-257175" algn="just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10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3E8ABB-E0B4-42CA-99C3-3057FE9DF16D}" type="slidenum">
              <a:rPr lang="ru-RU" altLang="ru-RU">
                <a:solidFill>
                  <a:srgbClr val="898989"/>
                </a:solidFill>
              </a:rPr>
              <a:pPr/>
              <a:t>16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1047" name="Прямоугольник 10"/>
          <p:cNvSpPr>
            <a:spLocks noChangeArrowheads="1"/>
          </p:cNvSpPr>
          <p:nvPr/>
        </p:nvSpPr>
        <p:spPr bwMode="auto">
          <a:xfrm>
            <a:off x="1178623" y="784183"/>
            <a:ext cx="6624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рационализации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685" y="4869161"/>
            <a:ext cx="3387022" cy="85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4112949" y="4414859"/>
                <a:ext cx="756084" cy="3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ru-RU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ru-RU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49" y="4414859"/>
                <a:ext cx="756084" cy="360996"/>
              </a:xfrm>
              <a:prstGeom prst="rect">
                <a:avLst/>
              </a:prstGeom>
              <a:blipFill>
                <a:blip r:embed="rId3" cstate="print"/>
                <a:stretch>
                  <a:fillRect t="-27119" r="-36290" b="-40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2" r="18509"/>
          <a:stretch/>
        </p:blipFill>
        <p:spPr bwMode="auto">
          <a:xfrm>
            <a:off x="5023792" y="4775854"/>
            <a:ext cx="3436640" cy="140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224"/>
          <a:stretch/>
        </p:blipFill>
        <p:spPr bwMode="auto">
          <a:xfrm>
            <a:off x="3446491" y="2869524"/>
            <a:ext cx="2484276" cy="6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94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применения метода рационализации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ОДЗ;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применить принцип рационализации;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полученное (более простое) неравенство;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общее решение с учетом ОДЗ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6534835"/>
            <a:ext cx="13715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>
                    <a:lumMod val="95000"/>
                  </a:schemeClr>
                </a:solidFill>
              </a:rPr>
              <a:t>https</a:t>
            </a:r>
            <a:r>
              <a:rPr lang="en-GB" sz="1500" b="1" dirty="0">
                <a:solidFill>
                  <a:schemeClr val="bg1">
                    <a:lumMod val="95000"/>
                  </a:schemeClr>
                </a:solidFill>
              </a:rPr>
              <a:t>://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8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5297686"/>
              </p:ext>
            </p:extLst>
          </p:nvPr>
        </p:nvGraphicFramePr>
        <p:xfrm>
          <a:off x="1348033" y="995748"/>
          <a:ext cx="6320310" cy="4448615"/>
        </p:xfrm>
        <a:graphic>
          <a:graphicData uri="http://schemas.openxmlformats.org/drawingml/2006/table">
            <a:tbl>
              <a:tblPr/>
              <a:tblGrid>
                <a:gridCol w="546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2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18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18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3950" y="1597748"/>
            <a:ext cx="1314450" cy="285750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692" y="1845497"/>
            <a:ext cx="892969" cy="285750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7578" y="2143116"/>
            <a:ext cx="528638" cy="28575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1660910"/>
            <a:ext cx="1335881" cy="285750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928802"/>
            <a:ext cx="1328738" cy="285750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2196695"/>
            <a:ext cx="1321594" cy="28575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3228" y="2636604"/>
            <a:ext cx="1314450" cy="285750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81"/>
          <a:stretch>
            <a:fillRect/>
          </a:stretch>
        </p:blipFill>
        <p:spPr bwMode="auto">
          <a:xfrm>
            <a:off x="3851920" y="2874639"/>
            <a:ext cx="345017" cy="28575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7578" y="3129246"/>
            <a:ext cx="528638" cy="28575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2625323"/>
            <a:ext cx="1335881" cy="28575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2893215"/>
            <a:ext cx="1321594" cy="28575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3161108"/>
            <a:ext cx="1321594" cy="28575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0078" y="3414997"/>
            <a:ext cx="1350169" cy="307181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543" y="3679032"/>
            <a:ext cx="1285875" cy="28575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429000"/>
            <a:ext cx="2189559" cy="28575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933056"/>
            <a:ext cx="1435894" cy="29289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10" y="4204101"/>
            <a:ext cx="592931" cy="29289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3472" y="3964785"/>
            <a:ext cx="1335881" cy="28575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1365" y="4232678"/>
            <a:ext cx="778669" cy="2857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9852" y="4496995"/>
            <a:ext cx="757238" cy="29289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607727"/>
            <a:ext cx="800100" cy="2857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691" y="5070521"/>
            <a:ext cx="771525" cy="28575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5089934"/>
            <a:ext cx="1350169" cy="285750"/>
          </a:xfrm>
          <a:prstGeom prst="rect">
            <a:avLst/>
          </a:prstGeom>
          <a:noFill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5534" y="4750326"/>
            <a:ext cx="1285875" cy="285750"/>
          </a:xfrm>
          <a:prstGeom prst="rect">
            <a:avLst/>
          </a:prstGeom>
          <a:noFill/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74"/>
          <a:stretch>
            <a:fillRect/>
          </a:stretch>
        </p:blipFill>
        <p:spPr bwMode="auto">
          <a:xfrm>
            <a:off x="3275856" y="2852936"/>
            <a:ext cx="576064" cy="28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62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218" y="886120"/>
            <a:ext cx="8328581" cy="5438480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375"/>
              </a:spcBef>
              <a:spcAft>
                <a:spcPts val="112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 1: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 слайд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95" y="1412776"/>
            <a:ext cx="8136904" cy="47525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3561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8464454" cy="17281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Начальные знания и умения, необходимые для решения задания №15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04864"/>
            <a:ext cx="8358246" cy="415309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/>
              <a:t>Уметь решать простейшие рациональные неравенства,</a:t>
            </a:r>
          </a:p>
          <a:p>
            <a:r>
              <a:rPr lang="ru-RU" sz="2000" b="1" dirty="0"/>
              <a:t>понимать,  что  нестрогое  неравенство  справедливо  как  в  случае соответствующего  строгого  неравенства,  так  и  в  случае  равенства,  но никак  не  в  случае  одновременного  их  выполнения,  а  также  не забывать  отбрасывать  те  значения  неизвестной,  которые  не  входят  в ОДЗ,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http://im5-tub-ru.yandex.net/i?id=47581065-01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21602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0648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34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л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4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3" y="1844824"/>
            <a:ext cx="5416450" cy="3568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3032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598"/>
            <a:ext cx="7301050" cy="550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4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581" y="3501008"/>
            <a:ext cx="48775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9714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365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552728" cy="641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061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76" y="332656"/>
            <a:ext cx="87092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58083"/>
            <a:ext cx="454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49" y="6237312"/>
            <a:ext cx="2050035" cy="3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60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35000"/>
            <a:ext cx="59245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8274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822325"/>
            <a:ext cx="592455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1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766" y="688157"/>
            <a:ext cx="8206033" cy="59091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таблицы, позволяющие рационализировать показательный неравенства .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для рационализации в показательных неравенствах: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функции от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функция или число,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знаков ›,≤,≥,‹.Таблица работает при условии 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›0,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≠1.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же, по сути, нужно запомнить первую  и третью строчки таблицы. Вторая строка -частный случай первой, а четвертая строка — частный случай третьей.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ij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58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решений неравенств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/>
              <a:t> метод равносильных переходов;</a:t>
            </a:r>
          </a:p>
          <a:p>
            <a:r>
              <a:rPr lang="ru-RU" sz="2000" dirty="0"/>
              <a:t>метод замены;</a:t>
            </a:r>
          </a:p>
          <a:p>
            <a:r>
              <a:rPr lang="ru-RU" sz="2000" dirty="0"/>
              <a:t> метод интервалов и обобщенный метод интервалов; </a:t>
            </a:r>
          </a:p>
          <a:p>
            <a:r>
              <a:rPr lang="ru-RU" sz="2000" dirty="0"/>
              <a:t>решение неравенства на промежутках.</a:t>
            </a:r>
          </a:p>
          <a:p>
            <a:pPr>
              <a:buNone/>
            </a:pPr>
            <a:r>
              <a:rPr lang="ru-RU" sz="2000" dirty="0"/>
              <a:t>     Кроме  того,  в  ряде  репетиционных  работ  для  решения  неравенств использовались  нестандартные методы: </a:t>
            </a:r>
          </a:p>
          <a:p>
            <a:r>
              <a:rPr lang="ru-RU" sz="2000" dirty="0"/>
              <a:t> метод рационализации;</a:t>
            </a:r>
          </a:p>
          <a:p>
            <a:r>
              <a:rPr lang="ru-RU" sz="2000" dirty="0"/>
              <a:t>метод оценки, в частности, использование классических неравенств.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8218" y="829559"/>
            <a:ext cx="8328581" cy="5839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ts val="375"/>
              </a:spcBef>
              <a:spcAft>
                <a:spcPts val="1125"/>
              </a:spcAft>
            </a:pP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Пример: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1125"/>
              </a:spcAft>
              <a:buNone/>
              <a:tabLst>
                <a:tab pos="971550" algn="l"/>
              </a:tabLst>
            </a:pP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	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(</a:t>
            </a:r>
            <a:r>
              <a:rPr lang="en-US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en-US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-2)</a:t>
            </a:r>
            <a:r>
              <a:rPr lang="ru-RU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en-US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-6</a:t>
            </a: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 ≥ (</a:t>
            </a:r>
            <a:r>
              <a:rPr lang="en-US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en-US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32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-2)</a:t>
            </a:r>
            <a:r>
              <a:rPr lang="ru-RU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3-4</a:t>
            </a:r>
            <a:r>
              <a:rPr lang="en-US" sz="32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endParaRPr lang="ru-RU" sz="3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ts val="18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-2›0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     х</a:t>
            </a:r>
            <a:r>
              <a:rPr lang="ru-RU" sz="28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-2 ≠1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     ((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baseline="300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-2)-1)((2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-6)-(3-4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))≥ 0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en-US" sz="14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1000"/>
              </a:spcAft>
              <a:buNone/>
            </a:pP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      </a:t>
            </a:r>
            <a:r>
              <a:rPr lang="en-US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x</a:t>
            </a:r>
            <a:r>
              <a:rPr lang="ru-RU" sz="2800" dirty="0">
                <a:solidFill>
                  <a:srgbClr val="222222"/>
                </a:solidFill>
                <a:latin typeface="Verdana"/>
                <a:ea typeface="Times New Roman"/>
                <a:cs typeface="Times New Roman"/>
              </a:rPr>
              <a:t>›2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         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x</a:t>
            </a:r>
            <a:r>
              <a:rPr lang="ru-RU" sz="2800" dirty="0">
                <a:latin typeface="Calibri"/>
                <a:ea typeface="Calibri"/>
                <a:cs typeface="Calibri"/>
              </a:rPr>
              <a:t>‹-1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Calibri"/>
              </a:rPr>
              <a:t>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Calibri"/>
              </a:rPr>
              <a:t/>
            </a:r>
            <a:br>
              <a:rPr lang="ru-RU" sz="2800" dirty="0">
                <a:latin typeface="Calibri"/>
                <a:ea typeface="Calibri"/>
                <a:cs typeface="Calibri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>(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x</a:t>
            </a:r>
            <a:r>
              <a:rPr lang="ru-RU" sz="2800" baseline="30000" dirty="0">
                <a:latin typeface="Calibri"/>
                <a:ea typeface="Calibri"/>
                <a:cs typeface="Times New Roman"/>
              </a:rPr>
              <a:t>2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-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x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-3)(6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x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-9)</a:t>
            </a:r>
            <a:r>
              <a:rPr lang="ru-RU" sz="2800" dirty="0">
                <a:latin typeface="Calibri"/>
                <a:ea typeface="Calibri"/>
                <a:cs typeface="Calibri"/>
              </a:rPr>
              <a:t>≥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0                  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,</a:t>
            </a:r>
            <a:r>
              <a:rPr lang="ru-RU" sz="1050" dirty="0"/>
              <a:t> ,</a:t>
            </a:r>
            <a:r>
              <a:rPr lang="en-US" sz="1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</a:t>
            </a:r>
            <a:r>
              <a:rPr lang="ru-RU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en-US" sz="4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lang="ru-RU" sz="4000" baseline="-30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2=                   </a:t>
            </a:r>
            <a:r>
              <a:rPr lang="ru-RU" sz="4600" baseline="-30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en-US" sz="4600" u="sng" dirty="0"/>
              <a:t> x</a:t>
            </a:r>
            <a:r>
              <a:rPr lang="ru-RU" sz="4600" u="sng" baseline="-25000" dirty="0"/>
              <a:t>3=1,5</a:t>
            </a:r>
            <a:endParaRPr lang="ru-RU" sz="4600" dirty="0"/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467544" y="2348880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755576" y="4221088"/>
            <a:ext cx="216024" cy="108012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467544" y="4149080"/>
            <a:ext cx="360040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085184"/>
            <a:ext cx="1362075" cy="6858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877272"/>
            <a:ext cx="1454919" cy="659837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523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ru-RU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877272"/>
            <a:ext cx="89535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2113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Упорядочим корни:</a:t>
            </a:r>
          </a:p>
          <a:p>
            <a:pPr>
              <a:buNone/>
            </a:pPr>
            <a:r>
              <a:rPr lang="ru-RU" sz="2000" dirty="0"/>
              <a:t>Так как  3‹ √­­­13 ‹4,то       </a:t>
            </a:r>
            <a:r>
              <a:rPr lang="en-US" sz="2000" dirty="0"/>
              <a:t>x</a:t>
            </a:r>
            <a:r>
              <a:rPr lang="ru-RU" sz="2000" dirty="0"/>
              <a:t>2‹</a:t>
            </a:r>
            <a:r>
              <a:rPr lang="en-US" sz="2000" dirty="0"/>
              <a:t>x</a:t>
            </a:r>
            <a:r>
              <a:rPr lang="ru-RU" sz="2000" dirty="0"/>
              <a:t>3‹</a:t>
            </a:r>
            <a:r>
              <a:rPr lang="en-US" sz="2000" dirty="0"/>
              <a:t>x</a:t>
            </a:r>
            <a:r>
              <a:rPr lang="ru-RU" sz="2000" dirty="0"/>
              <a:t>1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ОДЗ получаем</a:t>
            </a:r>
            <a:r>
              <a:rPr lang="ru-RU" dirty="0"/>
              <a:t>: (          ; -1)</a:t>
            </a:r>
            <a:r>
              <a:rPr lang="en-US" dirty="0"/>
              <a:t>U</a:t>
            </a:r>
            <a:r>
              <a:rPr lang="ru-RU" dirty="0"/>
              <a:t>(           ; +∞)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хем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844824"/>
            <a:ext cx="439795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861048"/>
            <a:ext cx="619726" cy="520786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861048"/>
            <a:ext cx="684435" cy="53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02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518047" y="1071564"/>
            <a:ext cx="4933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331640" y="1822790"/>
                <a:ext cx="6304483" cy="1179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266−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7−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118−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7−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22790"/>
                <a:ext cx="6304483" cy="117949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043608" y="2990698"/>
                <a:ext cx="3874330" cy="1179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30−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118−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7−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90698"/>
                <a:ext cx="3874330" cy="117949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835696" y="4221088"/>
                <a:ext cx="4896161" cy="11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+30⋅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−125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118−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7−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4896161" cy="117949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917938" y="3245675"/>
                <a:ext cx="2815386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300" i="1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"/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38" y="3245675"/>
                <a:ext cx="2815386" cy="50783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406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69620" y="1971110"/>
                <a:ext cx="4528932" cy="1145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−25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3300" i="1">
                              <a:latin typeface="Cambria Math"/>
                            </a:rPr>
                            <m:t>−118</m:t>
                          </m:r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0;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1971110"/>
                <a:ext cx="4528932" cy="114595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54555" y="1736166"/>
            <a:ext cx="358623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b="1" dirty="0"/>
              <a:t>Применим</a:t>
            </a:r>
          </a:p>
          <a:p>
            <a:pPr algn="ctr"/>
            <a:r>
              <a:rPr lang="ru-RU" sz="3300" b="1" dirty="0"/>
              <a:t>метод</a:t>
            </a:r>
          </a:p>
          <a:p>
            <a:pPr algn="ctr"/>
            <a:r>
              <a:rPr lang="ru-RU" sz="3300" b="1" dirty="0"/>
              <a:t>рационализации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69621" y="3328909"/>
                <a:ext cx="4671215" cy="1149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16</m:t>
                          </m:r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+1</m:t>
                              </m:r>
                              <m:r>
                                <a:rPr lang="ru-RU" sz="33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1" y="3328909"/>
                <a:ext cx="4671215" cy="114967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69620" y="4757351"/>
                <a:ext cx="6487097" cy="71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50" i="1">
                          <a:latin typeface="Cambria Math"/>
                        </a:rPr>
                        <m:t>Ответ:</m:t>
                      </m:r>
                      <m:r>
                        <a:rPr lang="en-US" sz="4050" i="1">
                          <a:latin typeface="Cambria Math"/>
                        </a:rPr>
                        <m:t>𝑥</m:t>
                      </m:r>
                      <m:r>
                        <a:rPr lang="ru-RU" sz="405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ru-RU" sz="405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50" i="1"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en-US" sz="4050" i="1"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405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5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405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5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5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4050" i="1"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en-US" sz="405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50" i="1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405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405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4757351"/>
                <a:ext cx="6487097" cy="71558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8246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55320" y="1882140"/>
                <a:ext cx="5829300" cy="63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sz="3300" i="1">
                          <a:latin typeface="Cambria Math"/>
                        </a:rPr>
                        <m:t>·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≥1</m:t>
                          </m:r>
                        </m:e>
                      </m:func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1882140"/>
                <a:ext cx="5829300" cy="63177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55321" y="2567113"/>
                <a:ext cx="4320539" cy="141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≤1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1" y="2567113"/>
                <a:ext cx="4320539" cy="141128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62940" y="5206944"/>
                <a:ext cx="5821681" cy="63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sz="3300" i="1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33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5206944"/>
                <a:ext cx="5821681" cy="63177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55320" y="3887977"/>
                <a:ext cx="5932906" cy="1318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(4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−2)≤1</m:t>
                                  </m:r>
                                </m:e>
                              </m:func>
                            </m:e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(4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−2)≥1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3887977"/>
                <a:ext cx="5932906" cy="131895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143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810651" y="2034041"/>
                <a:ext cx="5821681" cy="63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sz="3300" i="1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1" y="2034041"/>
                <a:ext cx="5821681" cy="63177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810651" y="4168754"/>
                <a:ext cx="3571683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3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2−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1" y="4168754"/>
                <a:ext cx="3571683" cy="12251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810651" y="2851406"/>
                <a:ext cx="4251959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US" sz="3300" i="1">
                                      <a:latin typeface="Cambria Math"/>
                                    </a:rPr>
                                    <m:t>=1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1" y="2851406"/>
                <a:ext cx="4251959" cy="1225144"/>
              </a:xfrm>
              <a:prstGeom prst="rect">
                <a:avLst/>
              </a:prstGeom>
              <a:blipFill>
                <a:blip r:embed="rId4" cstate="print"/>
                <a:stretch>
                  <a:fillRect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739185" y="4375450"/>
                <a:ext cx="1151982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85" y="4375450"/>
                <a:ext cx="1151982" cy="50783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220435" y="5361012"/>
                <a:ext cx="1787349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300" b="1" i="1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sz="33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3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3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35" y="5361012"/>
                <a:ext cx="1787349" cy="50783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6068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769619" y="1813560"/>
                <a:ext cx="5683094" cy="1228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300" i="1">
                                          <a:latin typeface="Cambria Math"/>
                                        </a:rPr>
                                        <m:t>+3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3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3300" i="1">
                                          <a:latin typeface="Cambria Math"/>
                                          <a:ea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3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32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3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9" y="1813560"/>
                <a:ext cx="5683094" cy="122867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69620" y="3139440"/>
                <a:ext cx="4240007" cy="1228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+3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ru-RU" sz="33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3139440"/>
                <a:ext cx="4240007" cy="122867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69619" y="4442460"/>
                <a:ext cx="7086363" cy="728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300" i="1">
                                      <a:latin typeface="Cambria Math"/>
                                    </a:rPr>
                                    <m:t>+3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3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3300" i="1">
                          <a:latin typeface="Cambria Math"/>
                        </a:rPr>
                        <m:t>−1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9" y="4442460"/>
                <a:ext cx="7086363" cy="7280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9620" y="5158651"/>
                <a:ext cx="7067961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300" i="1">
                          <a:latin typeface="Cambria Math"/>
                        </a:rPr>
                        <m:t>Применим метод рационализации:</m:t>
                      </m:r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5158651"/>
                <a:ext cx="7067961" cy="60016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891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49579" y="1695994"/>
                <a:ext cx="5835572" cy="16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700" i="1">
                                  <a:latin typeface="Cambria Math"/>
                                </a:rPr>
                                <m:t>(5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−3)(−2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+1)≥0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r>
                                <a:rPr lang="ru-RU" sz="2700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ru-RU" sz="2700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" y="1695994"/>
                <a:ext cx="5835572" cy="163083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616880" y="2161866"/>
                <a:ext cx="2244397" cy="512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2700" i="1">
                          <a:latin typeface="Cambria Math"/>
                        </a:rPr>
                        <m:t>=</m:t>
                      </m:r>
                      <m:r>
                        <a:rPr lang="en-US" sz="2700" i="1">
                          <a:latin typeface="Cambria Math"/>
                        </a:rPr>
                        <m:t>𝑡</m:t>
                      </m:r>
                      <m:r>
                        <a:rPr lang="en-US" sz="2700" i="1">
                          <a:latin typeface="Cambria Math"/>
                        </a:rPr>
                        <m:t>;</m:t>
                      </m:r>
                      <m:r>
                        <a:rPr lang="en-US" sz="2700" i="1">
                          <a:latin typeface="Cambria Math"/>
                        </a:rPr>
                        <m:t>𝑡</m:t>
                      </m:r>
                      <m:r>
                        <a:rPr lang="en-US" sz="2700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80" y="2161866"/>
                <a:ext cx="2244397" cy="51251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49580" y="3229601"/>
                <a:ext cx="2983509" cy="275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  <a:ea typeface="Cambria Math"/>
                                        </a:rPr>
                                        <m:t>69</m:t>
                                      </m:r>
                                    </m:e>
                                  </m:rad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7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3229601"/>
                <a:ext cx="2983509" cy="275447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5287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10"/>
          <p:cNvSpPr>
            <a:spLocks noChangeArrowheads="1"/>
          </p:cNvSpPr>
          <p:nvPr/>
        </p:nvSpPr>
        <p:spPr bwMode="auto">
          <a:xfrm>
            <a:off x="1257301" y="1071563"/>
            <a:ext cx="56823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195736" y="1947224"/>
                <a:ext cx="3312830" cy="1160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69</m:t>
                              </m:r>
                            </m:e>
                          </m:rad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947224"/>
                <a:ext cx="3312830" cy="116070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123728" y="3259428"/>
                <a:ext cx="3842719" cy="1160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3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300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39−3</m:t>
                          </m:r>
                          <m:rad>
                            <m:radPr>
                              <m:degHide m:val="on"/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69</m:t>
                              </m:r>
                            </m:e>
                          </m:rad>
                        </m:num>
                        <m:den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59428"/>
                <a:ext cx="3842719" cy="116070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092889" y="4787244"/>
                <a:ext cx="4569713" cy="1292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300" i="1">
                          <a:latin typeface="Cambria Math"/>
                        </a:rPr>
                        <m:t>Ответ:</m:t>
                      </m:r>
                      <m:d>
                        <m:dPr>
                          <m:begChr m:val="["/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300" i="1"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39−3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300" i="1">
                                      <a:latin typeface="Cambria Math"/>
                                      <a:ea typeface="Cambria Math"/>
                                    </a:rPr>
                                    <m:t>69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300" i="1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3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89" y="4787244"/>
                <a:ext cx="4569713" cy="129298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48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7-03-2021_10-33-04\20210317_121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58326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28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8313" y="476250"/>
            <a:ext cx="8229600" cy="500063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b">
            <a:normAutofit fontScale="8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chemeClr val="tx1">
                    <a:alpha val="100000"/>
                  </a:schemeClr>
                </a:solidFill>
                <a:latin typeface="+mj-lt"/>
              </a:rPr>
              <a:t>Показательные неравенства </a:t>
            </a:r>
          </a:p>
        </p:txBody>
      </p:sp>
      <p:sp>
        <p:nvSpPr>
          <p:cNvPr id="50187" name="TextBox 9"/>
          <p:cNvSpPr txBox="1">
            <a:spLocks noChangeArrowheads="1"/>
          </p:cNvSpPr>
          <p:nvPr/>
        </p:nvSpPr>
        <p:spPr bwMode="auto">
          <a:xfrm>
            <a:off x="428625" y="1071563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800">
                <a:latin typeface="Corbel" pitchFamily="34" charset="0"/>
              </a:rPr>
              <a:t>Решение показательных неравенств часто сводиться к решению неравенств</a:t>
            </a:r>
          </a:p>
          <a:p>
            <a:endParaRPr lang="ru-RU" sz="2800">
              <a:latin typeface="Corbel" pitchFamily="34" charset="0"/>
            </a:endParaRPr>
          </a:p>
          <a:p>
            <a:r>
              <a:rPr lang="ru-RU" sz="2800">
                <a:latin typeface="Corbel" pitchFamily="34" charset="0"/>
              </a:rPr>
              <a:t>                                           или</a:t>
            </a:r>
          </a:p>
          <a:p>
            <a:r>
              <a:rPr lang="ru-RU" sz="2800">
                <a:latin typeface="Corbel" pitchFamily="34" charset="0"/>
              </a:rPr>
              <a:t>Эти неравенства решаются с помощью свойства возрастания или убывания показательной функции </a:t>
            </a:r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643063" y="2159000"/>
          <a:ext cx="1527175" cy="642938"/>
        </p:xfrm>
        <a:graphic>
          <a:graphicData uri="http://schemas.openxmlformats.org/presentationml/2006/ole">
            <p:oleObj spid="_x0000_s1113" name="Формула" r:id="rId4" imgW="482391" imgH="203112" progId="Equation.3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786313" y="2166938"/>
          <a:ext cx="1527175" cy="642937"/>
        </p:xfrm>
        <a:graphic>
          <a:graphicData uri="http://schemas.openxmlformats.org/presentationml/2006/ole">
            <p:oleObj spid="_x0000_s1114" name="Формула" r:id="rId5" imgW="482391" imgH="203112" progId="Equation.3">
              <p:embed/>
            </p:oleObj>
          </a:graphicData>
        </a:graphic>
      </p:graphicFrame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076700"/>
            <a:ext cx="5895975" cy="242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4500563" y="5084763"/>
          <a:ext cx="431800" cy="373062"/>
        </p:xfrm>
        <a:graphic>
          <a:graphicData uri="http://schemas.openxmlformats.org/presentationml/2006/ole">
            <p:oleObj spid="_x0000_s1115" name="Формула" r:id="rId7" imgW="126725" imgH="126725" progId="Equation.3">
              <p:embed/>
            </p:oleObj>
          </a:graphicData>
        </a:graphic>
      </p:graphicFrame>
      <p:pic>
        <p:nvPicPr>
          <p:cNvPr id="50189" name="Picture 7" descr="G:\изображения\картинки образ\j0283037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3825" y="5445125"/>
            <a:ext cx="1400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кумент 8">
            <a:hlinkClick r:id="rId10" action="ppaction://hlinkfile" highlightClick="1"/>
          </p:cNvPr>
          <p:cNvSpPr/>
          <p:nvPr/>
        </p:nvSpPr>
        <p:spPr>
          <a:xfrm>
            <a:off x="6804025" y="5805488"/>
            <a:ext cx="682625" cy="68262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167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1071563"/>
            <a:ext cx="8218685" cy="54165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63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7-03-2021_10-33-04\20210317_12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720" y="404664"/>
            <a:ext cx="5904657" cy="62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 l="1807" r="3945"/>
          <a:stretch>
            <a:fillRect/>
          </a:stretch>
        </p:blipFill>
        <p:spPr>
          <a:xfrm>
            <a:off x="0" y="260648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7-03-2021_10-33-04\20210317_12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720" y="404664"/>
            <a:ext cx="5904657" cy="62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0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7-03-2021_10-33-04\20210317_122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47260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28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8" t="14318" r="27163" b="8284"/>
          <a:stretch>
            <a:fillRect/>
          </a:stretch>
        </p:blipFill>
        <p:spPr>
          <a:xfrm>
            <a:off x="467545" y="0"/>
            <a:ext cx="867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300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748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327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b="54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7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2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808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r="7353"/>
          <a:stretch>
            <a:fillRect/>
          </a:stretch>
        </p:blipFill>
        <p:spPr>
          <a:xfrm>
            <a:off x="-1" y="0"/>
            <a:ext cx="916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928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586"/>
            <a:ext cx="8676456" cy="68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4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58775" y="620713"/>
                <a:ext cx="8785225" cy="6121400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3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Логарифмические неравенства</a:t>
                </a:r>
              </a:p>
              <a:p>
                <a:pPr algn="just"/>
                <a:r>
                  <a:rPr lang="ru-RU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Логарифмическими неравенствами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неравенства вида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&gt;</m:t>
                        </m:r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𝒖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выражения, содержащие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в неравенствах неизвестное находится под знаком логарифма, то неравенства относят к  логарифмическим неравенствам.</a:t>
                </a:r>
                <a:r>
                  <a:rPr lang="ru-RU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Методы решения логарифмических неравенств</a:t>
                </a:r>
              </a:p>
              <a:p>
                <a:pPr algn="just"/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потенцирования.</a:t>
                </a:r>
              </a:p>
              <a:p>
                <a:pPr algn="just"/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Применение простейших свойств  логарифмов.</a:t>
                </a:r>
              </a:p>
              <a:p>
                <a:pPr algn="just"/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разложения на множители.</a:t>
                </a:r>
              </a:p>
              <a:p>
                <a:pPr algn="just"/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 замены переменной.</a:t>
                </a:r>
              </a:p>
              <a:p>
                <a:pPr algn="just"/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Применение свойств логарифмической функции.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58775" y="620713"/>
                <a:ext cx="8785225" cy="6121400"/>
              </a:xfrm>
              <a:blipFill>
                <a:blip r:embed="rId3" cstate="print"/>
                <a:stretch>
                  <a:fillRect l="-972" t="-1394" r="-1041" b="-1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0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9031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наиболее часто встречающихся замен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77587" cy="52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774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ег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1331640" y="764704"/>
                <a:ext cx="6552728" cy="277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1"/>
                    </a:solidFill>
                    <a:effectLst/>
                  </a:rPr>
                  <a:t>№ 2. Решите неравенство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ru-RU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  <m:r>
                              <a:rPr lang="ru-RU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𝟗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𝟏𝟎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b="1" i="1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ru-RU" b="1" i="1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r>
                  <a:rPr lang="ru-RU" i="1" dirty="0">
                    <a:solidFill>
                      <a:schemeClr val="tx1"/>
                    </a:solidFill>
                    <a:effectLst/>
                  </a:rPr>
                  <a:t>Решение.</a:t>
                </a:r>
                <a:endParaRPr lang="en-US" i="1" dirty="0"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1) </a:t>
                </a:r>
                <a:r>
                  <a:rPr lang="ru-RU" dirty="0">
                    <a:solidFill>
                      <a:schemeClr val="tx1"/>
                    </a:solidFill>
                    <a:effectLst/>
                  </a:rPr>
                  <a:t>Находим область определения данного неравенства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0,                                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−9&gt;0,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−10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i="1" dirty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&gt;0,    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−∞;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−3−3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−3+3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;+∞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−10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&gt;0.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4704"/>
                <a:ext cx="6552728" cy="2770246"/>
              </a:xfrm>
              <a:prstGeom prst="rect">
                <a:avLst/>
              </a:prstGeom>
              <a:blipFill>
                <a:blip r:embed="rId2" cstate="print"/>
                <a:stretch>
                  <a:fillRect l="-744" t="-1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3534950"/>
                <a:ext cx="8132440" cy="2776147"/>
              </a:xfrm>
            </p:spPr>
            <p:txBody>
              <a:bodyPr>
                <a:normAutofit fontScale="90000"/>
              </a:bodyPr>
              <a:lstStyle/>
              <a:p>
                <a:pPr lvl="0">
                  <a:spcBef>
                    <a:spcPts val="0"/>
                  </a:spcBef>
                </a:pP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2) Преобразуем данное неравенство</a:t>
                </a:r>
                <a:br>
                  <a:rPr lang="ru-RU" sz="1800" b="0" cap="none" dirty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ru-RU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cap="none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cap="none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cap="none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−9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func>
                      <m:funcPr>
                        <m:ctrlP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+3</m:t>
                            </m:r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𝑥</m:t>
                            </m:r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cap="none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800" b="0" i="1" cap="none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−10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+3−</m:t>
                            </m:r>
                            <m:f>
                              <m:fPr>
                                <m:ctrlP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≤</m:t>
                        </m:r>
                        <m:func>
                          <m:func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+3</m:t>
                                </m:r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cap="none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−10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3</m:t>
                    </m:r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&gt;1</m:t>
                    </m:r>
                  </m:oMath>
                </a14:m>
                <a:r>
                  <a:rPr lang="ru-RU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, </a:t>
                </a: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+3−</m:t>
                    </m:r>
                    <m:f>
                      <m:fPr>
                        <m:ctrlPr>
                          <a:rPr lang="ru-RU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lang="ru-RU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sSup>
                      <m:sSupPr>
                        <m:ctrlPr>
                          <a:rPr lang="ru-RU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+3</m:t>
                    </m:r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𝑥</m:t>
                    </m:r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+</m:t>
                    </m:r>
                    <m:f>
                      <m:fPr>
                        <m:ctrlP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𝑥</m:t>
                        </m:r>
                      </m:den>
                    </m:f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−10</m:t>
                    </m: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+2</m:t>
                        </m:r>
                        <m:sSup>
                          <m:sSup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−13</m:t>
                        </m:r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+10</m:t>
                        </m:r>
                      </m:num>
                      <m:den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≥0</m:t>
                    </m: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≠0,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cap="none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−13</m:t>
                            </m:r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+10=0.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/>
                </a:r>
                <a:br>
                  <a:rPr lang="en-US" sz="1800" b="0" i="1" cap="none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Решаем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+2</m:t>
                    </m:r>
                    <m:sSup>
                      <m:sSupPr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−13</m:t>
                    </m:r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lang="en-US" sz="1800" b="0" i="1" cap="none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+10=0</m:t>
                    </m:r>
                  </m:oMath>
                </a14:m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.</a:t>
                </a:r>
                <a:r>
                  <a:rPr lang="en-US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/>
                </a:r>
                <a:br>
                  <a:rPr lang="en-US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Сумма коэффициентов </a:t>
                </a:r>
                <a14:m>
                  <m:oMath xmlns:m="http://schemas.openxmlformats.org/officeDocument/2006/math">
                    <m:r>
                      <a:rPr lang="ru-RU" sz="1800" b="0" i="1" cap="none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1+2−13+10=0</m:t>
                    </m:r>
                  </m:oMath>
                </a14:m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, следовательно один из корней </a:t>
                </a:r>
                <a14:m>
                  <m:oMath xmlns:m="http://schemas.openxmlformats.org/officeDocument/2006/math"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lang="en-US" sz="1800" b="0" i="1" cap="none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lang="en-US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.</a:t>
                </a:r>
                <a:b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Разделим </a:t>
                </a:r>
                <a:r>
                  <a:rPr lang="ru-RU" sz="1800" b="0" cap="none" dirty="0" err="1">
                    <a:solidFill>
                      <a:prstClr val="black"/>
                    </a:solidFill>
                    <a:ea typeface="+mn-ea"/>
                    <a:cs typeface="+mn-cs"/>
                  </a:rPr>
                  <a:t>четырёхчлен</a:t>
                </a:r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+2</m:t>
                        </m:r>
                        <m:sSup>
                          <m:sSupPr>
                            <m:ctrlP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cap="none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−13</m:t>
                        </m:r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800" b="0" i="1" cap="none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+10</m:t>
                        </m:r>
                      </m:e>
                    </m:d>
                  </m:oMath>
                </a14:m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на двучлен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0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800" b="0" i="1" cap="none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  <a:t> , получаем</a:t>
                </a:r>
                <a:br>
                  <a:rPr lang="ru-RU" sz="1800" b="0" cap="none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cap="none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b="0" i="1" cap="none" dirty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cap="none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cap="none" dirty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−13</m:t>
                          </m:r>
                          <m:r>
                            <a:rPr lang="en-US" sz="1800" b="0" i="1" cap="none" dirty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800" b="0" i="1" cap="none" dirty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+10</m:t>
                          </m:r>
                        </m:e>
                      </m:d>
                      <m:r>
                        <a:rPr lang="en-US" sz="1800" b="0" i="1" cap="none" dirty="0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:</m:t>
                      </m:r>
                      <m:d>
                        <m:dPr>
                          <m:ctrlPr>
                            <a:rPr lang="ru-RU" sz="1800" b="0" i="1" cap="none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lang="en-US" sz="1800" b="0" i="1" cap="none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800" b="0" i="1" cap="none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+3</m:t>
                      </m:r>
                      <m:r>
                        <a:rPr lang="en-US" sz="1800" b="0" i="1" cap="none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800" b="0" i="1" cap="none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−10=</m:t>
                      </m:r>
                      <m:d>
                        <m:dPr>
                          <m:ctrlP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800" b="0" i="1" cap="none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3534950"/>
                <a:ext cx="8132440" cy="2776147"/>
              </a:xfrm>
              <a:blipFill>
                <a:blip r:embed="rId3" cstate="print"/>
                <a:stretch>
                  <a:fillRect l="-375" t="-13407" r="-7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5" y="476673"/>
            <a:ext cx="7776865" cy="2952327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0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9552" y="332656"/>
                <a:ext cx="8027169" cy="4320480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−13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+10=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,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+5</m:t>
                                </m:r>
                              </m:e>
                            </m:d>
                          </m:e>
                        </m:eqAr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решая методом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интервалов данное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неравенство, определяем </a:t>
                </a:r>
                <a:endParaRPr lang="en-US" sz="2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0;</m:t>
                            </m:r>
                            <m:d>
                              <m:dPr>
                                <m:begChr m:val="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∪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+∞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Учитывая, 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−3+3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находим значения неизвестной величины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2;</m:t>
                        </m:r>
                        <m:d>
                          <m:dPr>
                            <m:begChr m:val="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2;</m:t>
                        </m:r>
                        <m:d>
                          <m:dPr>
                            <m:begChr m:val="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332656"/>
                <a:ext cx="8027169" cy="4320480"/>
              </a:xfrm>
              <a:blipFill>
                <a:blip r:embed="rId2" cstate="print"/>
                <a:stretch>
                  <a:fillRect l="-1216" t="-1130" b="-14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7869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755576" y="548680"/>
                <a:ext cx="8064896" cy="604293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 3. Решите неравенство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ru-RU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  <m:sSubSup>
                              <m:sSub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−23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≤0</m:t>
                        </m:r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Преобразовываем данное неравенство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ru-R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/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−23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ru-RU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  <m:sSubSup>
                                    <m:sSubSup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−23</m:t>
                                  </m:r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Неравенство равносильно системе неравенств: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−23</m:t>
                                </m:r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+15−1</m:t>
                                </m:r>
                              </m:den>
                            </m:f>
                            <m:r>
                              <a:rPr lang="ru-RU" sz="24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0,       </m:t>
                            </m:r>
                          </m:e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−2&gt;0,                   </m:t>
                            </m:r>
                          </m:e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−23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+15&gt;0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−23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+14</m:t>
                                </m:r>
                              </m:den>
                            </m:f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≤0,         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&gt;1,                           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≤0,              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&gt;1,                                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−∞;1 </m:t>
                                </m:r>
                              </m:e>
                            </m:d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</m:d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&gt;1,                                     </m:t>
                            </m:r>
                          </m:e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−∞;1</m:t>
                                </m:r>
                              </m:e>
                            </m:d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680"/>
                <a:ext cx="8064896" cy="6042936"/>
              </a:xfrm>
              <a:prstGeom prst="rect">
                <a:avLst/>
              </a:prstGeom>
              <a:blipFill>
                <a:blip r:embed="rId2" cstate="print"/>
                <a:stretch>
                  <a:fillRect l="-1209" t="-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247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886028"/>
                <a:ext cx="8424936" cy="503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ru-RU" sz="2400" i="1" dirty="0">
                    <a:solidFill>
                      <a:schemeClr val="tx1"/>
                    </a:solidFill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;2</m:t>
                        </m:r>
                      </m:e>
                    </m:d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.</a:t>
                </a:r>
              </a:p>
              <a:p>
                <a:endParaRPr lang="ru-RU" sz="2400" i="1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2400" dirty="0">
                    <a:solidFill>
                      <a:schemeClr val="tx1"/>
                    </a:solidFill>
                  </a:rPr>
                  <a:t>№ 4. Решите неравенство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i="1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ru-RU" sz="2400" i="1" dirty="0">
                    <a:solidFill>
                      <a:schemeClr val="tx1"/>
                    </a:solidFill>
                  </a:rPr>
                  <a:t>Решение.</a:t>
                </a:r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1) </a:t>
                </a:r>
                <a:r>
                  <a:rPr lang="ru-RU" sz="2400" dirty="0">
                    <a:solidFill>
                      <a:schemeClr val="tx1"/>
                    </a:solidFill>
                  </a:rPr>
                  <a:t>Преобразовываем данное неравенство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𝑙𝑜𝑔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+5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𝑙𝑜𝑔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+5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2) Учитывая преобразования неравенства, данное неравенство равносильно системе неравенств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6028"/>
                <a:ext cx="8424936" cy="5032660"/>
              </a:xfrm>
              <a:prstGeom prst="rect">
                <a:avLst/>
              </a:prstGeom>
              <a:blipFill>
                <a:blip r:embed="rId2" cstate="print"/>
                <a:stretch>
                  <a:fillRect l="-2605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168651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947</TotalTime>
  <Words>394</Words>
  <Application>Microsoft Office PowerPoint</Application>
  <PresentationFormat>Экран (4:3)</PresentationFormat>
  <Paragraphs>153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Легкий дым</vt:lpstr>
      <vt:lpstr>Формула</vt:lpstr>
      <vt:lpstr>Рекомендации по подготовке к выполнению задания №15  (неравенства) ЕГЭ профильного уровня</vt:lpstr>
      <vt:lpstr> Начальные знания и умения, необходимые для решения задания №15 </vt:lpstr>
      <vt:lpstr>Основные методы решений неравенств</vt:lpstr>
      <vt:lpstr> </vt:lpstr>
      <vt:lpstr>Слайд 5</vt:lpstr>
      <vt:lpstr> 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Алгоритм применения метода рационализации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Таблица наиболее часто встречающихся замен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Золотая</dc:creator>
  <cp:lastModifiedBy>admin</cp:lastModifiedBy>
  <cp:revision>95</cp:revision>
  <dcterms:created xsi:type="dcterms:W3CDTF">2018-12-19T15:47:49Z</dcterms:created>
  <dcterms:modified xsi:type="dcterms:W3CDTF">2024-04-19T09:59:19Z</dcterms:modified>
</cp:coreProperties>
</file>