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65" r:id="rId4"/>
    <p:sldId id="258" r:id="rId5"/>
    <p:sldId id="257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F48A8-019F-4333-A533-6F01D0162C50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E2721-A544-4146-832A-454DA8F19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89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altLang="ru-RU" sz="1200" dirty="0">
                <a:latin typeface="+mn-lt"/>
              </a:rPr>
              <a:t>Особь с рецессивными аллелями образует гаметы только одного типа (a).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altLang="ru-RU" sz="1200" dirty="0">
                <a:latin typeface="+mn-lt"/>
              </a:rPr>
              <a:t>На фоне рецессивных аллелей становятся «видны» аллели анализируемого организма, так как расщепление по фенотипу совпадает с расщеплением по генотипу.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altLang="ru-RU" sz="1200" dirty="0">
                <a:latin typeface="+mn-lt"/>
              </a:rPr>
              <a:t>Это позволяет определить неизвестный генотип.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E2721-A544-4146-832A-454DA8F193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7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скрещивании растения ночной красавицы с белыми цветками (aa) с растением, у которого красные цветки (AA), все гибриды F1 имеют розовые цветки (Aa).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E2721-A544-4146-832A-454DA8F193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3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9E01D-9F24-F1E7-166A-93F12B8A8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18FD59-5165-60E9-A274-03236FF8F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D6ED05-96F0-5E27-0361-C8C99CD0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5386B-7653-6B69-BF10-1ACB7576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F81A4-530C-518B-9D56-B044CD1F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5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04FDC-ED05-8995-5BF2-4B3D69D9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F204B3-4787-CB6A-D08E-F945072B8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945E8-5148-D47B-76BC-781D432C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91450F-CECA-C8E0-C134-3C390C85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04247C-88B2-34C5-1A2F-4C511A01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5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BA54C4-99CE-F054-2771-EAD358B69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CEFD1C-3102-242A-F050-EC1D019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4EF1F-16D2-0AC2-2C4E-16260507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FBC3D-EC4D-35BF-3170-A79DD218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2054F-3A4F-5AE3-2D15-14DED7EA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0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894F0-5BBB-69D9-F17F-3101E388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D974D2-A5A1-1001-A1C6-4D2AE3609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C9C28-26B0-DCAA-200F-C795E3D9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E8CDC0-E63C-8519-C283-A4DF4E60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60C3A-2BC3-AA90-C82C-0B1D70D3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CEF5E-A433-F333-8CE4-377B3544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9CAE1A-4B91-2494-2B65-E904D8115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C3469-07A9-39B9-6925-01075562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E70A50-6BCE-6C67-C94C-4E2E8BAE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181DF-E511-B21C-E704-03BD66F2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3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A74C7-3FE4-E3F6-A497-889662CD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471DD4-D888-B659-0E58-89B670CDB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E6343C-672A-FB0E-C755-96F6D2E76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8F2CF-55F6-F146-0968-B366F928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DEF0A2-8035-77E9-98A5-ACD6E98C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4FE442-CA31-09B5-269C-FDB10F51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A3A14-6C38-70B4-FD1C-E1537789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570DCA-94AE-2CB2-C4CE-F6F2EAEB7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8C9088-F898-CC28-9D1B-A7037E4F5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6F3D71-9259-1FB1-2C05-7016AE28C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46188F-31BF-165E-5224-15D4455A6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ADEC1F-3712-72B0-A4AE-6FA3A6D6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8C9DED-2BEB-599C-B357-A5FC189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57B767-A7DD-C64E-7FD9-2880D30B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1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53472-2823-8A53-D845-439B5D4E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D6A1F8-05E2-AB12-33B4-0845AD7D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918726-A030-F2CB-3890-9C793371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152C8B-045A-FE97-F341-E5C90CFB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0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2FA8CE-8B7E-3FE2-1C5A-330C10C7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4DBC88-8893-DC8B-642B-C7402B23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1FE70B-6E18-12B9-3F73-D5A0BD2D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9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175ED-5ACB-0E5D-EAE0-E7338D8A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5F5AAE-19A9-7AC4-2A1A-8F4D64840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C9DF6C-6732-B34B-B8C5-336450322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463380-CB55-5A2E-0079-AEF30492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ECFF1D-B18C-E33D-6657-6BD8EDA0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04A3A-B233-051D-269E-157B8C35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3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C6E81-6FDB-ECCD-EB2F-1BFD0AE1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81F72B-54FA-4552-55A0-69B311C43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11F6F9-4B3D-A909-CD3F-7245B1D8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B8FA67-96E1-CE63-D4C6-9D698614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123A8-90B3-D9C4-EBD7-8C9663E2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7A442E-1A8D-0627-A9BD-5FDB49F0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4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3B6DF-6E6F-69DA-7117-FDDC1E83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C77ED5-A5C2-51C5-FF65-4C70B4912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622CF2-EFE5-E5D7-A75D-DC0797973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B48EA-C044-418D-B482-47E05FA36BD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9EB1B6-7E10-56AB-6A2C-CB2EADDD1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C47A6-B48C-1F0F-E244-37139E101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6A566-B170-4B44-9948-39A568A57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1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BD55EB3B-86E4-E89E-7FB0-2E874FD2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238" y="2974818"/>
            <a:ext cx="3026117" cy="42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6A009-2674-8604-4166-4F4BA745F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070" y="1041400"/>
            <a:ext cx="989186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Noteworthy" pitchFamily="2" charset="0"/>
                <a:ea typeface="Noteworthy" pitchFamily="2" charset="0"/>
              </a:rPr>
              <a:t>Анализирующее скрещивание. Неполное доминирование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F7D91D-0231-7E26-E082-46241BEA16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10 класс (углубленный уровень)</a:t>
            </a:r>
          </a:p>
        </p:txBody>
      </p:sp>
    </p:spTree>
    <p:extLst>
      <p:ext uri="{BB962C8B-B14F-4D97-AF65-F5344CB8AC3E}">
        <p14:creationId xmlns:p14="http://schemas.microsoft.com/office/powerpoint/2010/main" val="145067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1C71439-A058-AD36-1B69-48B6A814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83" y="183338"/>
            <a:ext cx="11711233" cy="79437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Noteworthy" pitchFamily="2" charset="0"/>
                <a:ea typeface="Noteworthy" pitchFamily="2" charset="0"/>
              </a:rPr>
              <a:t>Признаки, наследуемые по промежуточному типу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5D627A61-5D8B-6691-D697-96912324C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4" r="2482" b="3639"/>
          <a:stretch/>
        </p:blipFill>
        <p:spPr bwMode="auto">
          <a:xfrm>
            <a:off x="496479" y="1216058"/>
            <a:ext cx="3283669" cy="348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1F79F40B-0691-B3E7-DECE-E5E2B9D2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r="27763"/>
          <a:stretch/>
        </p:blipFill>
        <p:spPr bwMode="auto">
          <a:xfrm>
            <a:off x="8411851" y="1216058"/>
            <a:ext cx="3283670" cy="348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54637743-E86A-3CED-4965-5DCE12F53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7746" r="14421" b="14451"/>
          <a:stretch/>
        </p:blipFill>
        <p:spPr bwMode="auto">
          <a:xfrm>
            <a:off x="4462806" y="2592522"/>
            <a:ext cx="3283669" cy="348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AA898-1C49-D2A4-5CE6-FF6F82FAA26E}"/>
              </a:ext>
            </a:extLst>
          </p:cNvPr>
          <p:cNvSpPr txBox="1"/>
          <p:nvPr/>
        </p:nvSpPr>
        <p:spPr>
          <a:xfrm>
            <a:off x="3579043" y="951860"/>
            <a:ext cx="50339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 человека ген мелковьющихся волос является геном </a:t>
            </a:r>
            <a:r>
              <a:rPr lang="ru-RU" sz="2400" b="1" dirty="0">
                <a:solidFill>
                  <a:srgbClr val="FF0000"/>
                </a:solidFill>
              </a:rPr>
              <a:t>неполного доминирования </a:t>
            </a:r>
            <a:r>
              <a:rPr lang="ru-RU" sz="2400" dirty="0"/>
              <a:t>по отношению к гену прямых волос.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8044A-298B-6634-208A-7A6F6DC271CC}"/>
              </a:ext>
            </a:extLst>
          </p:cNvPr>
          <p:cNvSpPr txBox="1"/>
          <p:nvPr/>
        </p:nvSpPr>
        <p:spPr>
          <a:xfrm>
            <a:off x="257666" y="4968174"/>
            <a:ext cx="37612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ген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курчавых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волос доминантный признак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17968-86A1-E209-CEF2-61CA94A27D90}"/>
              </a:ext>
            </a:extLst>
          </p:cNvPr>
          <p:cNvSpPr txBox="1"/>
          <p:nvPr/>
        </p:nvSpPr>
        <p:spPr>
          <a:xfrm>
            <a:off x="8190322" y="5032162"/>
            <a:ext cx="37612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ген </a:t>
            </a:r>
            <a:r>
              <a:rPr lang="ru-RU" sz="2800" b="1" dirty="0">
                <a:solidFill>
                  <a:srgbClr val="FF0000"/>
                </a:solidFill>
              </a:rPr>
              <a:t>прямых</a:t>
            </a:r>
            <a:r>
              <a:rPr lang="ru-RU" sz="2800" dirty="0"/>
              <a:t> волос рецессивный признак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CAF70-744D-F717-46AB-05DE86452E63}"/>
              </a:ext>
            </a:extLst>
          </p:cNvPr>
          <p:cNvSpPr txBox="1"/>
          <p:nvPr/>
        </p:nvSpPr>
        <p:spPr>
          <a:xfrm>
            <a:off x="4215352" y="6151442"/>
            <a:ext cx="3761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волнистые</a:t>
            </a:r>
            <a:r>
              <a:rPr lang="ru-RU" sz="2800" dirty="0"/>
              <a:t> волосы</a:t>
            </a:r>
          </a:p>
        </p:txBody>
      </p:sp>
    </p:spTree>
    <p:extLst>
      <p:ext uri="{BB962C8B-B14F-4D97-AF65-F5344CB8AC3E}">
        <p14:creationId xmlns:p14="http://schemas.microsoft.com/office/powerpoint/2010/main" val="193562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1384FC-DFAD-DF6B-BC2D-E7C80B4AD6E9}"/>
              </a:ext>
            </a:extLst>
          </p:cNvPr>
          <p:cNvSpPr txBox="1"/>
          <p:nvPr/>
        </p:nvSpPr>
        <p:spPr>
          <a:xfrm>
            <a:off x="81699" y="462162"/>
            <a:ext cx="12028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>
                <a:solidFill>
                  <a:srgbClr val="7030A0"/>
                </a:solidFill>
              </a:rPr>
              <a:t>Анализирующим</a:t>
            </a:r>
            <a:r>
              <a:rPr lang="ru-RU" altLang="ru-RU" sz="2800" dirty="0"/>
              <a:t> называют скрещивание особи, имеющей неопределённый генотип (AA или Aa), с рецессивной гомозиготной особью (aa).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C2EB2-2AF2-C601-4025-E56954921F8D}"/>
              </a:ext>
            </a:extLst>
          </p:cNvPr>
          <p:cNvSpPr txBox="1"/>
          <p:nvPr/>
        </p:nvSpPr>
        <p:spPr>
          <a:xfrm>
            <a:off x="498047" y="2236972"/>
            <a:ext cx="559795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У собак короткая шерсть доминирует над длинной.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Охотник купил собаку с короткой шерстью и хочет быть уверен, что она не несет аллель длинной шерсти.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Какого партнера по фенотипу и генотипу надо подобрать для скрещивания, чтобы проверить генотип купленной собаки? </a:t>
            </a:r>
          </a:p>
        </p:txBody>
      </p:sp>
      <p:pic>
        <p:nvPicPr>
          <p:cNvPr id="7171" name="Picture 3" descr="Picture background">
            <a:extLst>
              <a:ext uri="{FF2B5EF4-FFF2-40B4-BE49-F238E27FC236}">
                <a16:creationId xmlns:a16="http://schemas.microsoft.com/office/drawing/2014/main" id="{A4E9F08B-3E8C-8750-808D-5CD1C0290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 r="23416"/>
          <a:stretch/>
        </p:blipFill>
        <p:spPr bwMode="auto">
          <a:xfrm>
            <a:off x="7223920" y="1721739"/>
            <a:ext cx="3909135" cy="38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03C178-45D1-1FEB-5C57-4DF3A72F9909}"/>
              </a:ext>
            </a:extLst>
          </p:cNvPr>
          <p:cNvSpPr txBox="1"/>
          <p:nvPr/>
        </p:nvSpPr>
        <p:spPr>
          <a:xfrm>
            <a:off x="489016" y="1495748"/>
            <a:ext cx="63795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/>
              <a:t>Схема скрещивания:</a:t>
            </a:r>
          </a:p>
          <a:p>
            <a:r>
              <a:rPr lang="ru-RU" sz="2800" dirty="0"/>
              <a:t>А - аллель короткой шерсти </a:t>
            </a:r>
          </a:p>
          <a:p>
            <a:r>
              <a:rPr lang="ru-RU" sz="2800" dirty="0"/>
              <a:t>а - аллель длинной шерсти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6D4E0-42DB-3E17-0456-7EDA57279A1F}"/>
              </a:ext>
            </a:extLst>
          </p:cNvPr>
          <p:cNvSpPr txBox="1"/>
          <p:nvPr/>
        </p:nvSpPr>
        <p:spPr>
          <a:xfrm>
            <a:off x="688942" y="157602"/>
            <a:ext cx="10810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Для проверки генотипа купленной собаки нужно подобрать партнера со длинной шерстью.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82114-DF83-4839-34F9-2215A6D04B08}"/>
              </a:ext>
            </a:extLst>
          </p:cNvPr>
          <p:cNvSpPr txBox="1"/>
          <p:nvPr/>
        </p:nvSpPr>
        <p:spPr>
          <a:xfrm>
            <a:off x="613527" y="5552622"/>
            <a:ext cx="10961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Если собака чистопородная, то </a:t>
            </a:r>
            <a:r>
              <a:rPr lang="ru-RU" sz="2800" b="1" dirty="0"/>
              <a:t>в результате скрещивания </a:t>
            </a:r>
            <a:r>
              <a:rPr lang="ru-RU" sz="2800" dirty="0"/>
              <a:t>все </a:t>
            </a:r>
            <a:r>
              <a:rPr lang="ru-RU" sz="2800" b="1" dirty="0"/>
              <a:t>потомство</a:t>
            </a:r>
            <a:r>
              <a:rPr lang="ru-RU" sz="2800" dirty="0"/>
              <a:t> будет </a:t>
            </a:r>
            <a:r>
              <a:rPr lang="ru-RU" sz="2800" b="1" dirty="0"/>
              <a:t>с</a:t>
            </a:r>
            <a:r>
              <a:rPr lang="ru-RU" sz="2800" dirty="0"/>
              <a:t> </a:t>
            </a:r>
            <a:r>
              <a:rPr lang="ru-RU" sz="2800" b="1" dirty="0"/>
              <a:t>короткой шерстью</a:t>
            </a:r>
            <a:r>
              <a:rPr lang="ru-RU" sz="2800" dirty="0"/>
              <a:t>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9F4C3F5-E496-F581-8EF4-E98C393C7814}"/>
              </a:ext>
            </a:extLst>
          </p:cNvPr>
          <p:cNvGrpSpPr/>
          <p:nvPr/>
        </p:nvGrpSpPr>
        <p:grpSpPr>
          <a:xfrm>
            <a:off x="6094428" y="1493196"/>
            <a:ext cx="4403888" cy="1384995"/>
            <a:chOff x="6094428" y="1493196"/>
            <a:chExt cx="4403888" cy="13849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5DFF88-283C-1344-07A7-D999D1CF6F6B}"/>
                </a:ext>
              </a:extLst>
            </p:cNvPr>
            <p:cNvSpPr txBox="1"/>
            <p:nvPr/>
          </p:nvSpPr>
          <p:spPr>
            <a:xfrm>
              <a:off x="6094428" y="1493196"/>
              <a:ext cx="44038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/>
                <a:t>Р:  AA x aa </a:t>
              </a:r>
            </a:p>
            <a:p>
              <a:r>
                <a:rPr lang="en-US" sz="2800" dirty="0"/>
                <a:t>G</a:t>
              </a:r>
              <a:r>
                <a:rPr lang="ru-RU" sz="2800" dirty="0"/>
                <a:t>:   A      a </a:t>
              </a:r>
            </a:p>
            <a:p>
              <a:r>
                <a:rPr lang="ru-RU" sz="2800" dirty="0"/>
                <a:t>F1: Aa – короткая шерсть</a:t>
              </a: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DAFE0EC-9540-2EF1-9EA3-8C41D47961E7}"/>
                </a:ext>
              </a:extLst>
            </p:cNvPr>
            <p:cNvSpPr/>
            <p:nvPr/>
          </p:nvSpPr>
          <p:spPr>
            <a:xfrm>
              <a:off x="6649629" y="1970258"/>
              <a:ext cx="402995" cy="430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E628D20-1A27-8461-CD16-8B2B13C0DB4D}"/>
                </a:ext>
              </a:extLst>
            </p:cNvPr>
            <p:cNvSpPr/>
            <p:nvPr/>
          </p:nvSpPr>
          <p:spPr>
            <a:xfrm>
              <a:off x="7334045" y="1970258"/>
              <a:ext cx="402995" cy="430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61A79EC-3FCA-B47C-C7C8-70F827797F45}"/>
              </a:ext>
            </a:extLst>
          </p:cNvPr>
          <p:cNvGrpSpPr/>
          <p:nvPr/>
        </p:nvGrpSpPr>
        <p:grpSpPr>
          <a:xfrm>
            <a:off x="6094428" y="3259678"/>
            <a:ext cx="4403888" cy="1815882"/>
            <a:chOff x="6094428" y="3259678"/>
            <a:chExt cx="4403888" cy="1815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62583B-3F85-129A-095C-70893003F567}"/>
                </a:ext>
              </a:extLst>
            </p:cNvPr>
            <p:cNvSpPr txBox="1"/>
            <p:nvPr/>
          </p:nvSpPr>
          <p:spPr>
            <a:xfrm>
              <a:off x="6094428" y="3259678"/>
              <a:ext cx="440388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/>
                <a:t>Р:  </a:t>
              </a:r>
              <a:r>
                <a:rPr lang="ru-RU" sz="2800" dirty="0" err="1"/>
                <a:t>Aа</a:t>
              </a:r>
              <a:r>
                <a:rPr lang="ru-RU" sz="2800" dirty="0"/>
                <a:t>  x  aa </a:t>
              </a:r>
            </a:p>
            <a:p>
              <a:r>
                <a:rPr lang="en-US" sz="2800" dirty="0"/>
                <a:t>G</a:t>
              </a:r>
              <a:r>
                <a:rPr lang="ru-RU" sz="2800" dirty="0"/>
                <a:t>:  A   а    a </a:t>
              </a:r>
            </a:p>
            <a:p>
              <a:r>
                <a:rPr lang="ru-RU" sz="2800" dirty="0"/>
                <a:t>F1: Aa – короткая шерсть</a:t>
              </a:r>
            </a:p>
            <a:p>
              <a:r>
                <a:rPr lang="ru-RU" sz="2800" dirty="0"/>
                <a:t>       аа – длинная шерсть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A1D114B-42A4-B996-A764-1304B3C094AF}"/>
                </a:ext>
              </a:extLst>
            </p:cNvPr>
            <p:cNvSpPr/>
            <p:nvPr/>
          </p:nvSpPr>
          <p:spPr>
            <a:xfrm>
              <a:off x="6537879" y="3736740"/>
              <a:ext cx="402995" cy="430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65262A1-903B-085A-4BB1-C30A48218B6A}"/>
                </a:ext>
              </a:extLst>
            </p:cNvPr>
            <p:cNvSpPr/>
            <p:nvPr/>
          </p:nvSpPr>
          <p:spPr>
            <a:xfrm>
              <a:off x="7006470" y="3742890"/>
              <a:ext cx="402995" cy="430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CF2CF2E-9B2D-0027-AAB3-9573FCFFBA61}"/>
                </a:ext>
              </a:extLst>
            </p:cNvPr>
            <p:cNvSpPr/>
            <p:nvPr/>
          </p:nvSpPr>
          <p:spPr>
            <a:xfrm>
              <a:off x="7475452" y="3736740"/>
              <a:ext cx="402995" cy="430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487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9059D562-1C02-DFC6-2F93-2B3CDA01A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7" y="959864"/>
            <a:ext cx="4152286" cy="26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83B4E16E-3F59-D38E-5E2C-E272BE0E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12" y="888671"/>
            <a:ext cx="4792781" cy="26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BB3DEE-5D7E-1C49-54DA-B1EDCAB5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8125"/>
            <a:ext cx="585669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+mn-lt"/>
              </a:rPr>
              <a:t>Если </a:t>
            </a:r>
            <a:r>
              <a:rPr lang="ru-RU" altLang="ru-RU" sz="2400" b="1" dirty="0">
                <a:latin typeface="+mn-lt"/>
              </a:rPr>
              <a:t>все гибриды </a:t>
            </a:r>
            <a:r>
              <a:rPr lang="ru-RU" altLang="ru-RU" sz="2400" dirty="0">
                <a:latin typeface="+mn-lt"/>
              </a:rPr>
              <a:t>первого поколения имеют доминантный фенотип, то у исследуемого экземпляра — генотип </a:t>
            </a:r>
            <a:r>
              <a:rPr lang="ru-RU" altLang="ru-RU" sz="2400" b="1" dirty="0">
                <a:latin typeface="+mn-lt"/>
              </a:rPr>
              <a:t>AA</a:t>
            </a:r>
            <a:r>
              <a:rPr lang="ru-RU" altLang="ru-RU" sz="2400" dirty="0">
                <a:latin typeface="+mn-lt"/>
              </a:rPr>
              <a:t>, так как он образует гаметы одного типа — с доминантным аллелем </a:t>
            </a:r>
            <a:r>
              <a:rPr lang="ru-RU" altLang="ru-RU" sz="2400" b="1" dirty="0">
                <a:latin typeface="+mn-lt"/>
              </a:rPr>
              <a:t>A</a:t>
            </a:r>
            <a:r>
              <a:rPr lang="ru-RU" altLang="ru-RU" sz="2400" dirty="0">
                <a:latin typeface="+mn-lt"/>
              </a:rPr>
              <a:t>.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+mn-lt"/>
              </a:rPr>
              <a:t>С рецессивным аллелем </a:t>
            </a:r>
            <a:r>
              <a:rPr lang="ru-RU" altLang="ru-RU" sz="2400" b="1" dirty="0">
                <a:latin typeface="+mn-lt"/>
              </a:rPr>
              <a:t>a</a:t>
            </a:r>
            <a:r>
              <a:rPr lang="ru-RU" altLang="ru-RU" sz="2400" dirty="0">
                <a:latin typeface="+mn-lt"/>
              </a:rPr>
              <a:t> анализатора образуются только генотипы </a:t>
            </a:r>
            <a:r>
              <a:rPr lang="ru-RU" altLang="ru-RU" sz="2400" b="1" dirty="0">
                <a:latin typeface="+mn-lt"/>
              </a:rPr>
              <a:t>Aa</a:t>
            </a:r>
            <a:r>
              <a:rPr lang="ru-RU" altLang="ru-RU" sz="2400" dirty="0">
                <a:latin typeface="+mn-lt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ECF93-59CF-D62E-113F-9AFABCCC0BE4}"/>
              </a:ext>
            </a:extLst>
          </p:cNvPr>
          <p:cNvSpPr txBox="1"/>
          <p:nvPr/>
        </p:nvSpPr>
        <p:spPr>
          <a:xfrm>
            <a:off x="768507" y="313533"/>
            <a:ext cx="306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искомый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(анализируемый)  генотип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5CD4F8A-6F72-6214-B2C8-49146BDE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697" y="3588125"/>
            <a:ext cx="616158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+mn-lt"/>
              </a:rPr>
              <a:t>Если </a:t>
            </a:r>
            <a:r>
              <a:rPr lang="ru-RU" altLang="ru-RU" sz="2400" b="1" dirty="0">
                <a:latin typeface="+mn-lt"/>
              </a:rPr>
              <a:t>половина гибридов </a:t>
            </a:r>
            <a:r>
              <a:rPr lang="ru-RU" altLang="ru-RU" sz="2400" dirty="0">
                <a:latin typeface="+mn-lt"/>
              </a:rPr>
              <a:t>первого поколения имеет </a:t>
            </a:r>
            <a:r>
              <a:rPr lang="ru-RU" altLang="ru-RU" sz="2400" b="1" dirty="0">
                <a:latin typeface="+mn-lt"/>
              </a:rPr>
              <a:t>доминантный</a:t>
            </a:r>
            <a:r>
              <a:rPr lang="ru-RU" altLang="ru-RU" sz="2400" dirty="0">
                <a:latin typeface="+mn-lt"/>
              </a:rPr>
              <a:t> признак, а </a:t>
            </a:r>
            <a:r>
              <a:rPr lang="ru-RU" altLang="ru-RU" sz="2400" b="1" dirty="0">
                <a:latin typeface="+mn-lt"/>
              </a:rPr>
              <a:t>половина </a:t>
            </a:r>
            <a:r>
              <a:rPr lang="ru-RU" altLang="ru-RU" sz="2400" dirty="0">
                <a:latin typeface="+mn-lt"/>
              </a:rPr>
              <a:t>— </a:t>
            </a:r>
            <a:r>
              <a:rPr lang="ru-RU" altLang="ru-RU" sz="2400" b="1" dirty="0">
                <a:latin typeface="+mn-lt"/>
              </a:rPr>
              <a:t>рецессивный</a:t>
            </a:r>
            <a:r>
              <a:rPr lang="ru-RU" altLang="ru-RU" sz="2400" dirty="0">
                <a:latin typeface="+mn-lt"/>
              </a:rPr>
              <a:t>, то генотип родителя — </a:t>
            </a:r>
            <a:r>
              <a:rPr lang="ru-RU" altLang="ru-RU" sz="2400" b="1" dirty="0">
                <a:latin typeface="+mn-lt"/>
              </a:rPr>
              <a:t>Aa</a:t>
            </a:r>
            <a:r>
              <a:rPr lang="ru-RU" altLang="ru-RU" sz="2400" dirty="0">
                <a:latin typeface="+mn-lt"/>
              </a:rPr>
              <a:t>, так как он образует гаметы двух типов в равных количествах — с аллелем </a:t>
            </a:r>
            <a:r>
              <a:rPr lang="ru-RU" altLang="ru-RU" sz="2400" b="1" dirty="0">
                <a:latin typeface="+mn-lt"/>
              </a:rPr>
              <a:t>A</a:t>
            </a:r>
            <a:r>
              <a:rPr lang="ru-RU" altLang="ru-RU" sz="2400" dirty="0">
                <a:latin typeface="+mn-lt"/>
              </a:rPr>
              <a:t> и аллелем </a:t>
            </a:r>
            <a:r>
              <a:rPr lang="ru-RU" altLang="ru-RU" sz="2400" b="1" dirty="0">
                <a:latin typeface="+mn-lt"/>
              </a:rPr>
              <a:t>a</a:t>
            </a:r>
            <a:r>
              <a:rPr lang="ru-RU" altLang="ru-RU" sz="2400" dirty="0">
                <a:latin typeface="+mn-lt"/>
              </a:rPr>
              <a:t>. При сочетании с рецессивным аллелем анализатора образуются генотипы </a:t>
            </a:r>
            <a:r>
              <a:rPr lang="ru-RU" altLang="ru-RU" sz="2400" b="1" dirty="0">
                <a:latin typeface="+mn-lt"/>
              </a:rPr>
              <a:t>Aa</a:t>
            </a:r>
            <a:r>
              <a:rPr lang="ru-RU" altLang="ru-RU" sz="2400" dirty="0">
                <a:latin typeface="+mn-lt"/>
              </a:rPr>
              <a:t> и </a:t>
            </a:r>
            <a:r>
              <a:rPr lang="ru-RU" altLang="ru-RU" sz="2400" b="1" dirty="0">
                <a:latin typeface="+mn-lt"/>
              </a:rPr>
              <a:t>aa</a:t>
            </a:r>
            <a:r>
              <a:rPr lang="ru-RU" altLang="ru-RU" sz="2400" dirty="0">
                <a:latin typeface="+mn-lt"/>
              </a:rPr>
              <a:t>, имеющие разный фенотип.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F52A6-201A-82A4-EFED-4B19927B559B}"/>
              </a:ext>
            </a:extLst>
          </p:cNvPr>
          <p:cNvSpPr txBox="1"/>
          <p:nvPr/>
        </p:nvSpPr>
        <p:spPr>
          <a:xfrm>
            <a:off x="7405754" y="242340"/>
            <a:ext cx="306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искомый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(анализируемый)  генотип</a:t>
            </a:r>
          </a:p>
        </p:txBody>
      </p:sp>
    </p:spTree>
    <p:extLst>
      <p:ext uri="{BB962C8B-B14F-4D97-AF65-F5344CB8AC3E}">
        <p14:creationId xmlns:p14="http://schemas.microsoft.com/office/powerpoint/2010/main" val="246499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A4D5CA-2C05-95F4-14B1-A0845E15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8" y="1978603"/>
            <a:ext cx="6861194" cy="40382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D8235-1DC1-C7DC-E522-150E987389DF}"/>
              </a:ext>
            </a:extLst>
          </p:cNvPr>
          <p:cNvSpPr txBox="1"/>
          <p:nvPr/>
        </p:nvSpPr>
        <p:spPr>
          <a:xfrm>
            <a:off x="1197204" y="275177"/>
            <a:ext cx="9797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 опытах Г. Менделя </a:t>
            </a:r>
            <a:r>
              <a:rPr lang="ru-RU" sz="2800" b="1" dirty="0"/>
              <a:t>доминантный</a:t>
            </a:r>
            <a:r>
              <a:rPr lang="ru-RU" sz="2800" dirty="0"/>
              <a:t> признак </a:t>
            </a:r>
            <a:r>
              <a:rPr lang="ru-RU" sz="2800" b="1" dirty="0"/>
              <a:t>полностью подавлял </a:t>
            </a:r>
            <a:r>
              <a:rPr lang="ru-RU" sz="2800" dirty="0"/>
              <a:t>проявление </a:t>
            </a:r>
            <a:r>
              <a:rPr lang="ru-RU" sz="2800" b="1" dirty="0"/>
              <a:t>рецессивного.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6C11D-98F1-F54F-E390-EAEE423577E5}"/>
              </a:ext>
            </a:extLst>
          </p:cNvPr>
          <p:cNvSpPr txBox="1"/>
          <p:nvPr/>
        </p:nvSpPr>
        <p:spPr>
          <a:xfrm>
            <a:off x="5522673" y="4449232"/>
            <a:ext cx="65747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/>
              <a:t> Далеко не всегда гетерозиготные организмы имеют доминантный признак. </a:t>
            </a:r>
          </a:p>
          <a:p>
            <a:pPr algn="ctr">
              <a:buNone/>
            </a:pPr>
            <a:r>
              <a:rPr lang="ru-RU" sz="2800" dirty="0"/>
              <a:t>Часто у </a:t>
            </a:r>
            <a:r>
              <a:rPr lang="ru-RU" sz="2800" b="1" dirty="0"/>
              <a:t>гетерозигот проявляется промежуточный фенотип</a:t>
            </a:r>
            <a:r>
              <a:rPr lang="ru-RU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3B461-7A7C-1F90-A2DD-D863C5B12D15}"/>
              </a:ext>
            </a:extLst>
          </p:cNvPr>
          <p:cNvSpPr txBox="1"/>
          <p:nvPr/>
        </p:nvSpPr>
        <p:spPr>
          <a:xfrm>
            <a:off x="7309240" y="1730305"/>
            <a:ext cx="45996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/>
              <a:t>Но в некоторых случаях Мендель сталкивался с противоречиями, которые не мог объяснить.</a:t>
            </a:r>
          </a:p>
        </p:txBody>
      </p:sp>
    </p:spTree>
    <p:extLst>
      <p:ext uri="{BB962C8B-B14F-4D97-AF65-F5344CB8AC3E}">
        <p14:creationId xmlns:p14="http://schemas.microsoft.com/office/powerpoint/2010/main" val="346388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C904C0E-A99A-EE42-7CF7-3D7DF2232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6" y="365125"/>
            <a:ext cx="584835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Noteworthy" pitchFamily="2" charset="0"/>
                <a:ea typeface="Noteworthy" pitchFamily="2" charset="0"/>
              </a:rPr>
              <a:t>Неполное доминирование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B2B26EF-A736-4767-B32E-A235659AA6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1"/>
          <a:stretch/>
        </p:blipFill>
        <p:spPr>
          <a:xfrm>
            <a:off x="327778" y="2009441"/>
            <a:ext cx="5848350" cy="4224337"/>
          </a:xfr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FE5C30AD-F889-2F57-0F59-8EC303D1A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159" y="567303"/>
            <a:ext cx="554610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latin typeface="+mn-lt"/>
              </a:rPr>
              <a:t>В 1902 году Ч. </a:t>
            </a:r>
            <a:r>
              <a:rPr lang="ru-RU" altLang="ru-RU" sz="2800" dirty="0" err="1">
                <a:latin typeface="+mn-lt"/>
              </a:rPr>
              <a:t>Корренс</a:t>
            </a:r>
            <a:r>
              <a:rPr lang="ru-RU" altLang="ru-RU" sz="2800" dirty="0">
                <a:latin typeface="+mn-lt"/>
              </a:rPr>
              <a:t> описал случай, когда после скрещивания растений с </a:t>
            </a:r>
            <a:r>
              <a:rPr lang="ru-RU" altLang="ru-RU" sz="2800" b="1" dirty="0">
                <a:latin typeface="+mn-lt"/>
              </a:rPr>
              <a:t>белыми</a:t>
            </a:r>
            <a:r>
              <a:rPr lang="ru-RU" altLang="ru-RU" sz="2800" dirty="0">
                <a:latin typeface="+mn-lt"/>
              </a:rPr>
              <a:t> и </a:t>
            </a: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красными</a:t>
            </a:r>
            <a:r>
              <a:rPr lang="ru-RU" altLang="ru-RU" sz="2800" dirty="0">
                <a:latin typeface="+mn-lt"/>
              </a:rPr>
              <a:t> венчиками у потомков были цветки </a:t>
            </a:r>
            <a:r>
              <a:rPr lang="ru-RU" altLang="ru-RU" sz="2800" b="1" dirty="0">
                <a:solidFill>
                  <a:srgbClr val="FF00FF"/>
                </a:solidFill>
                <a:latin typeface="+mn-lt"/>
              </a:rPr>
              <a:t>розовой</a:t>
            </a:r>
            <a:r>
              <a:rPr lang="ru-RU" altLang="ru-RU" sz="2800" dirty="0">
                <a:latin typeface="+mn-lt"/>
              </a:rPr>
              <a:t> окраски.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D7B3B-1812-D116-6375-7D4A11904AC7}"/>
              </a:ext>
            </a:extLst>
          </p:cNvPr>
          <p:cNvSpPr txBox="1"/>
          <p:nvPr/>
        </p:nvSpPr>
        <p:spPr>
          <a:xfrm>
            <a:off x="6400702" y="5472780"/>
            <a:ext cx="52414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 таких случаях говорят о </a:t>
            </a:r>
            <a:r>
              <a:rPr lang="ru-RU" sz="2800" b="1" dirty="0"/>
              <a:t>неполном доминировании</a:t>
            </a:r>
            <a:r>
              <a:rPr lang="ru-RU" sz="2800" dirty="0"/>
              <a:t>.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DD507B1-748A-D8BB-486B-D766AAF8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50" y="3173930"/>
            <a:ext cx="55461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+mn-lt"/>
              </a:rPr>
              <a:t>при скрещивании растения ночной красавицы с белыми цветками (aa) с растением, у которого красные цветки (AA), все гибриды F1 имеют розовые цветки (Aa). </a:t>
            </a:r>
          </a:p>
        </p:txBody>
      </p:sp>
    </p:spTree>
    <p:extLst>
      <p:ext uri="{BB962C8B-B14F-4D97-AF65-F5344CB8AC3E}">
        <p14:creationId xmlns:p14="http://schemas.microsoft.com/office/powerpoint/2010/main" val="361306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B6E0AD-0191-D3DB-45B2-EA2755011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5" y="617455"/>
            <a:ext cx="4696321" cy="5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6C5F48-DB61-AE65-9EBB-B1A6F0E42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515" y="334089"/>
            <a:ext cx="64950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RU" sz="2800" dirty="0">
                <a:latin typeface="+mn-lt"/>
              </a:rPr>
              <a:t>При скрещивании гибридов с розовой окраской между собой в F1 происходит расщепление в соотношении:  </a:t>
            </a:r>
          </a:p>
          <a:p>
            <a:pPr lvl="0" algn="ctr"/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1 (красный) </a:t>
            </a:r>
            <a:r>
              <a:rPr lang="ru-RU" altLang="ru-RU" sz="2800" b="1" dirty="0">
                <a:latin typeface="+mn-lt"/>
              </a:rPr>
              <a:t>: </a:t>
            </a:r>
            <a:r>
              <a:rPr lang="ru-RU" altLang="ru-RU" sz="2800" b="1" dirty="0">
                <a:solidFill>
                  <a:srgbClr val="FF00FF"/>
                </a:solidFill>
                <a:latin typeface="+mn-lt"/>
              </a:rPr>
              <a:t>2</a:t>
            </a:r>
            <a:r>
              <a:rPr lang="ru-RU" altLang="ru-RU" sz="2800" b="1" dirty="0">
                <a:latin typeface="+mn-lt"/>
              </a:rPr>
              <a:t> </a:t>
            </a:r>
            <a:r>
              <a:rPr lang="ru-RU" altLang="ru-RU" sz="2800" b="1" dirty="0">
                <a:solidFill>
                  <a:srgbClr val="FF00FF"/>
                </a:solidFill>
                <a:latin typeface="+mn-lt"/>
              </a:rPr>
              <a:t>(розовый) </a:t>
            </a:r>
            <a:r>
              <a:rPr lang="ru-RU" altLang="ru-RU" sz="2800" b="1" dirty="0">
                <a:latin typeface="+mn-lt"/>
              </a:rPr>
              <a:t>: 1 (белый)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25085-6B6E-E6D7-FD41-AE92DF8A4D60}"/>
              </a:ext>
            </a:extLst>
          </p:cNvPr>
          <p:cNvSpPr txBox="1"/>
          <p:nvPr/>
        </p:nvSpPr>
        <p:spPr>
          <a:xfrm>
            <a:off x="5611821" y="2938315"/>
            <a:ext cx="629473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/>
              <a:t>При неполном доминировании гетерозигота имеет фенотип, промежуточный между фенотипами гомозигот. </a:t>
            </a:r>
          </a:p>
          <a:p>
            <a:pPr algn="ctr">
              <a:buNone/>
            </a:pPr>
            <a:r>
              <a:rPr lang="ru-RU" sz="2800" dirty="0"/>
              <a:t>При этом выполняется первый  закон Менделя о единообразии гибридов первого поколения.</a:t>
            </a:r>
          </a:p>
          <a:p>
            <a:pPr algn="ctr"/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0629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0EA60-62CE-287D-8AA7-E0831F43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83" y="242577"/>
            <a:ext cx="11711233" cy="97348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Noteworthy" pitchFamily="2" charset="0"/>
                <a:ea typeface="Noteworthy" pitchFamily="2" charset="0"/>
              </a:rPr>
              <a:t>Признаки, наследуемые по промежуточному типу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6D90C4-C221-48F4-6AA3-7A5AE1988EC6}"/>
              </a:ext>
            </a:extLst>
          </p:cNvPr>
          <p:cNvGrpSpPr/>
          <p:nvPr/>
        </p:nvGrpSpPr>
        <p:grpSpPr>
          <a:xfrm>
            <a:off x="240383" y="1034240"/>
            <a:ext cx="5407166" cy="5761881"/>
            <a:chOff x="170010" y="963964"/>
            <a:chExt cx="5407166" cy="576188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40DE278-1329-EEB2-3D5C-9FB14F2F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158" t="5226" r="15659" b="7954"/>
            <a:stretch/>
          </p:blipFill>
          <p:spPr>
            <a:xfrm>
              <a:off x="3357513" y="963964"/>
              <a:ext cx="2219663" cy="2911786"/>
            </a:xfrm>
            <a:prstGeom prst="rect">
              <a:avLst/>
            </a:prstGeom>
          </p:spPr>
        </p:pic>
        <p:pic>
          <p:nvPicPr>
            <p:cNvPr id="3080" name="Picture 8" descr="Picture background">
              <a:extLst>
                <a:ext uri="{FF2B5EF4-FFF2-40B4-BE49-F238E27FC236}">
                  <a16:creationId xmlns:a16="http://schemas.microsoft.com/office/drawing/2014/main" id="{93DE8A34-0701-65D6-BD60-C5CF690F7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70813">
              <a:off x="1091792" y="3568054"/>
              <a:ext cx="3609860" cy="2705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Picture background">
              <a:extLst>
                <a:ext uri="{FF2B5EF4-FFF2-40B4-BE49-F238E27FC236}">
                  <a16:creationId xmlns:a16="http://schemas.microsoft.com/office/drawing/2014/main" id="{EEF97098-8F33-409A-8D1A-A8E1304C2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54333">
              <a:off x="170010" y="1182131"/>
              <a:ext cx="2475452" cy="247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5DFD750-AD09-28A3-D6E4-3D23DDB51640}"/>
              </a:ext>
            </a:extLst>
          </p:cNvPr>
          <p:cNvSpPr txBox="1"/>
          <p:nvPr/>
        </p:nvSpPr>
        <p:spPr>
          <a:xfrm>
            <a:off x="5857188" y="1757630"/>
            <a:ext cx="60944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Неполное доминирование изучено у многих цветковых растений (львиного зева, гиацинта, земляники, пшеницы и др.). 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Например, у земляники неполное доминирование наблюдается при наследовании окраски плодов (красные, розовые, белые).</a:t>
            </a:r>
          </a:p>
        </p:txBody>
      </p:sp>
    </p:spTree>
    <p:extLst>
      <p:ext uri="{BB962C8B-B14F-4D97-AF65-F5344CB8AC3E}">
        <p14:creationId xmlns:p14="http://schemas.microsoft.com/office/powerpoint/2010/main" val="154665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9F1F61-3430-0A0B-90E5-F1CEFD70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83" y="242577"/>
            <a:ext cx="11711233" cy="97348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Noteworthy" pitchFamily="2" charset="0"/>
                <a:ea typeface="Noteworthy" pitchFamily="2" charset="0"/>
              </a:rPr>
              <a:t>Признаки, наследуемые по промежуточному типу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808E8F6-72B3-08A8-BB65-0ECC1C92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6" y="1274277"/>
            <a:ext cx="3758875" cy="2720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F3FFC5C7-E6FC-C3D1-0B2D-EB20C67A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35" y="1240439"/>
            <a:ext cx="3672730" cy="2754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772EFEF7-8DAD-EF2B-84CA-F67A73075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5"/>
          <a:stretch/>
        </p:blipFill>
        <p:spPr bwMode="auto">
          <a:xfrm>
            <a:off x="8034779" y="1216058"/>
            <a:ext cx="3812290" cy="2759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7845C-7F8E-52DB-5B4A-492800608388}"/>
              </a:ext>
            </a:extLst>
          </p:cNvPr>
          <p:cNvSpPr txBox="1"/>
          <p:nvPr/>
        </p:nvSpPr>
        <p:spPr>
          <a:xfrm>
            <a:off x="766542" y="4240029"/>
            <a:ext cx="1065891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dirty="0"/>
              <a:t>Явление неполного доминирования часто встречается и у животных.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dirty="0"/>
              <a:t>Например, при скрещивании чистых линий некоторых пород кур, имеющих </a:t>
            </a:r>
            <a:r>
              <a:rPr lang="ru-RU" sz="2800" b="1" dirty="0">
                <a:solidFill>
                  <a:srgbClr val="FF0000"/>
                </a:solidFill>
              </a:rPr>
              <a:t>чёрную и белую окраску</a:t>
            </a:r>
            <a:r>
              <a:rPr lang="ru-RU" sz="2800" dirty="0"/>
              <a:t>, получают потомство с </a:t>
            </a:r>
            <a:r>
              <a:rPr lang="ru-RU" sz="2800" b="1" dirty="0">
                <a:solidFill>
                  <a:srgbClr val="FF0000"/>
                </a:solidFill>
              </a:rPr>
              <a:t>серебристым</a:t>
            </a:r>
            <a:r>
              <a:rPr lang="ru-RU" sz="2800" dirty="0"/>
              <a:t> оперением.</a:t>
            </a:r>
          </a:p>
        </p:txBody>
      </p:sp>
    </p:spTree>
    <p:extLst>
      <p:ext uri="{BB962C8B-B14F-4D97-AF65-F5344CB8AC3E}">
        <p14:creationId xmlns:p14="http://schemas.microsoft.com/office/powerpoint/2010/main" val="501720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604</Words>
  <Application>Microsoft Office PowerPoint</Application>
  <PresentationFormat>Широкоэкранный</PresentationFormat>
  <Paragraphs>54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Noteworthy</vt:lpstr>
      <vt:lpstr>Тема Office</vt:lpstr>
      <vt:lpstr>Анализирующее скрещивание. Неполное доминирование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Неполное доминирование</vt:lpstr>
      <vt:lpstr>Презентация PowerPoint</vt:lpstr>
      <vt:lpstr>Признаки, наследуемые по промежуточному типу</vt:lpstr>
      <vt:lpstr>Признаки, наследуемые по промежуточному типу</vt:lpstr>
      <vt:lpstr>Признаки, наследуемые по промежуточному типу</vt:lpstr>
    </vt:vector>
  </TitlesOfParts>
  <Company>sborka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Татьяна Кондратенко</dc:creator>
  <cp:lastModifiedBy>Татьяна Кондратенко</cp:lastModifiedBy>
  <cp:revision>12</cp:revision>
  <dcterms:created xsi:type="dcterms:W3CDTF">2025-03-19T13:05:16Z</dcterms:created>
  <dcterms:modified xsi:type="dcterms:W3CDTF">2025-03-19T15:06:46Z</dcterms:modified>
</cp:coreProperties>
</file>