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notesMasterIdLst>
    <p:notesMasterId r:id="rId13"/>
  </p:notesMasterIdLst>
  <p:sldIdLst>
    <p:sldId id="286" r:id="rId2"/>
    <p:sldId id="259" r:id="rId3"/>
    <p:sldId id="284" r:id="rId4"/>
    <p:sldId id="263" r:id="rId5"/>
    <p:sldId id="278" r:id="rId6"/>
    <p:sldId id="266" r:id="rId7"/>
    <p:sldId id="268" r:id="rId8"/>
    <p:sldId id="288" r:id="rId9"/>
    <p:sldId id="289" r:id="rId10"/>
    <p:sldId id="290" r:id="rId11"/>
    <p:sldId id="29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ександр Викторович" initials="АВ" lastIdx="1" clrIdx="0">
    <p:extLst>
      <p:ext uri="{19B8F6BF-5375-455C-9EA6-DF929625EA0E}">
        <p15:presenceInfo xmlns:p15="http://schemas.microsoft.com/office/powerpoint/2012/main" userId="Александр Викторови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990099"/>
    <a:srgbClr val="006600"/>
    <a:srgbClr val="FFFFFF"/>
    <a:srgbClr val="CCFFFF"/>
    <a:srgbClr val="FFC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7DEC3-D749-42EF-A476-BDC2852093D4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C2F41-D97D-47B2-99CD-27262E729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692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44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22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684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760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5639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168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710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331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359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55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26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94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6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53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01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99E07-DDCC-46EF-BD76-F398C6B06E4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36D9D6-C68D-4F7A-BC71-EE3C8DDF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44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9056300" cy="1646302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3333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anose="03010101010201010101" pitchFamily="66" charset="0"/>
              </a:rPr>
              <a:t>ФИЗИКА  </a:t>
            </a:r>
            <a:br>
              <a:rPr lang="ru-RU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3333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anose="03010101010201010101" pitchFamily="66" charset="0"/>
              </a:rPr>
            </a:br>
            <a:r>
              <a:rPr lang="ru-RU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3333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anose="03010101010201010101" pitchFamily="66" charset="0"/>
              </a:rPr>
              <a:t>ЕГЭ </a:t>
            </a:r>
            <a:r>
              <a:rPr lang="ru-RU" sz="6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3333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anose="03010101010201010101" pitchFamily="66" charset="0"/>
              </a:rPr>
              <a:t/>
            </a:r>
            <a:br>
              <a:rPr lang="ru-RU" sz="6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3333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anose="03010101010201010101" pitchFamily="66" charset="0"/>
              </a:rPr>
            </a:br>
            <a:r>
              <a:rPr lang="ru-RU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3333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anose="03010101010201010101" pitchFamily="66" charset="0"/>
              </a:rPr>
              <a:t>РЕШЕНИЕ ТИПОВЫХ ЗАДАНИЙ </a:t>
            </a:r>
            <a:r>
              <a:rPr lang="ru-RU" sz="6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3333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anose="03010101010201010101" pitchFamily="66" charset="0"/>
              </a:rPr>
              <a:t>№ 15</a:t>
            </a:r>
            <a:endParaRPr lang="ru-RU" sz="6600" dirty="0"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490113"/>
            <a:ext cx="7766936" cy="2115403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000099"/>
                </a:solidFill>
                <a:latin typeface="Bahnschrift SemiLight SemiConde" panose="020B0502040204020203" pitchFamily="34" charset="0"/>
              </a:rPr>
              <a:t>Метелкин Александр Викторович </a:t>
            </a:r>
          </a:p>
          <a:p>
            <a:r>
              <a:rPr lang="ru-RU" sz="2400" dirty="0">
                <a:solidFill>
                  <a:srgbClr val="000099"/>
                </a:solidFill>
                <a:latin typeface="Bahnschrift SemiLight SemiConde" panose="020B0502040204020203" pitchFamily="34" charset="0"/>
              </a:rPr>
              <a:t>учитель физики МБОУВ (С)ОШ № 30 </a:t>
            </a:r>
          </a:p>
          <a:p>
            <a:r>
              <a:rPr lang="ru-RU" sz="2400" dirty="0">
                <a:solidFill>
                  <a:srgbClr val="000099"/>
                </a:solidFill>
                <a:latin typeface="Bahnschrift SemiLight SemiConde" panose="020B0502040204020203" pitchFamily="34" charset="0"/>
              </a:rPr>
              <a:t>имени Героя Российской Федерации </a:t>
            </a:r>
          </a:p>
          <a:p>
            <a:r>
              <a:rPr lang="ru-RU" sz="2400" dirty="0">
                <a:solidFill>
                  <a:srgbClr val="000099"/>
                </a:solidFill>
                <a:latin typeface="Bahnschrift SemiLight SemiConde" panose="020B0502040204020203" pitchFamily="34" charset="0"/>
              </a:rPr>
              <a:t>Туркина Андрея Алексеевича  МО г-к Анапа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20726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827375" y="-2809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4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979775" y="-1285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6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6132175" y="2381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0375" y="609600"/>
            <a:ext cx="8813627" cy="132080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38126" y="183849"/>
            <a:ext cx="1253049" cy="4257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7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FF0000"/>
                </a:solidFill>
              </a:rPr>
              <a:t>                                                       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16" name="AutoShape 10" descr="https://phys.pro/media/ULCK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36076" y="739890"/>
            <a:ext cx="10382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схеме, показанной на рисунке, R₁ &lt; R₂. Что произойдёт с показаниями амперметра и вольтметра после переключения ключа K из положения 1 в положение 2?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60375" y="3515553"/>
                <a:ext cx="9619639" cy="527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1)Воспользуемся законом Ома для участка цепи  </a:t>
                </a:r>
                <a:r>
                  <a:rPr lang="en-US" sz="20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 =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ru-RU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↑</a:t>
                </a:r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сила тока 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𝐼</m:t>
                    </m:r>
                  </m:oMath>
                </a14:m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цепи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↓. </a:t>
                </a:r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3515553"/>
                <a:ext cx="9619639" cy="527773"/>
              </a:xfrm>
              <a:prstGeom prst="rect">
                <a:avLst/>
              </a:prstGeom>
              <a:blipFill>
                <a:blip r:embed="rId2"/>
                <a:stretch>
                  <a:fillRect l="-697" b="-8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Заголовок 1"/>
          <p:cNvSpPr txBox="1">
            <a:spLocks/>
          </p:cNvSpPr>
          <p:nvPr/>
        </p:nvSpPr>
        <p:spPr>
          <a:xfrm>
            <a:off x="238126" y="259594"/>
            <a:ext cx="1379659" cy="5039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tabLst>
                <a:tab pos="1082675" algn="l"/>
              </a:tabLst>
            </a:pP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reshimvse.com/api/1750839546571_0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3" r="4236" b="2469"/>
          <a:stretch/>
        </p:blipFill>
        <p:spPr bwMode="auto">
          <a:xfrm>
            <a:off x="8482818" y="1423925"/>
            <a:ext cx="3587262" cy="2191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60375" y="4079080"/>
                <a:ext cx="10639034" cy="15493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2)Для определения изменения напряжения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резисторе, воспользуемся законом Ома для полной цепи </a:t>
                </a:r>
                <a:r>
                  <a:rPr lang="en-US" sz="24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 =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ℰ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en-US" sz="24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</a:t>
                </a:r>
                <a:r>
                  <a:rPr lang="ru-RU" sz="24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−сопротивление внешней цепи, т.е. резистора </m:t>
                    </m:r>
                    <m:sSub>
                      <m:sSubPr>
                        <m:ctrlPr>
                          <a:rPr lang="ru-RU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, 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𝑟</m:t>
                    </m:r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−внутреннее сопротивление источника тока, из формулы</m:t>
                    </m:r>
                    <m:r>
                      <a:rPr lang="en-US" sz="20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ru-RU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ℰ</m:t>
                    </m:r>
                  </m:oMath>
                </a14:m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=I∙R + </a:t>
                </a:r>
                <a:r>
                  <a:rPr lang="en-US" sz="2000" i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I∙r</a:t>
                </a:r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произведение </a:t>
                </a:r>
              </a:p>
              <a:p>
                <a:r>
                  <a:rPr lang="en-US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I∙</a:t>
                </a:r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</a:t>
                </a:r>
                <a:r>
                  <a:rPr lang="ru-RU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это напряжение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𝑈</m:t>
                    </m:r>
                  </m:oMath>
                </a14:m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2000" dirty="0" smtClean="0">
                    <a:solidFill>
                      <a:srgbClr val="0070C0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ℰ</m:t>
                    </m:r>
                    <m:r>
                      <a:rPr lang="ru-RU" sz="20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−</m:t>
                    </m:r>
                  </m:oMath>
                </a14:m>
                <a:r>
                  <a:rPr lang="en-US" sz="2000" i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I∙</a:t>
                </a:r>
                <a:r>
                  <a:rPr lang="en-US" sz="2000" i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↓ </a:t>
                </a:r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↑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U.</a:t>
                </a:r>
                <a:endParaRPr lang="ru-RU" sz="2000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4079080"/>
                <a:ext cx="10639034" cy="1549399"/>
              </a:xfrm>
              <a:prstGeom prst="rect">
                <a:avLst/>
              </a:prstGeom>
              <a:blipFill>
                <a:blip r:embed="rId4"/>
                <a:stretch>
                  <a:fillRect l="-630" t="-1969" b="-6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251168" y="1807782"/>
            <a:ext cx="82316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каждой величины определите соответствующий характер изменения: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увеличивается                 2) уменьшается             3) не меняется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Запишите в таблицу выбранные цифры для каждой физической величины.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Цифры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ответе могут повторяться.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0136" y="3185275"/>
            <a:ext cx="1252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dirty="0" smtClean="0"/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44300235"/>
                  </p:ext>
                </p:extLst>
              </p:nvPr>
            </p:nvGraphicFramePr>
            <p:xfrm>
              <a:off x="1204191" y="5664233"/>
              <a:ext cx="9416918" cy="109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312339">
                      <a:extLst>
                        <a:ext uri="{9D8B030D-6E8A-4147-A177-3AD203B41FA5}">
                          <a16:colId xmlns:a16="http://schemas.microsoft.com/office/drawing/2014/main" val="4757174"/>
                        </a:ext>
                      </a:extLst>
                    </a:gridCol>
                    <a:gridCol w="4104579">
                      <a:extLst>
                        <a:ext uri="{9D8B030D-6E8A-4147-A177-3AD203B41FA5}">
                          <a16:colId xmlns:a16="http://schemas.microsoft.com/office/drawing/2014/main" val="1865865161"/>
                        </a:ext>
                      </a:extLst>
                    </a:gridCol>
                  </a:tblGrid>
                  <a:tr h="5003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Напряжение</a:t>
                          </a:r>
                          <a:r>
                            <a:rPr lang="ru-RU" sz="20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на</a:t>
                          </a:r>
                          <a:r>
                            <a:rPr lang="ru-RU" sz="20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резисторе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lang="ru-RU" sz="2000" b="0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Суммарная</a:t>
                          </a:r>
                          <a:r>
                            <a:rPr lang="ru-RU" sz="20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т</a:t>
                          </a:r>
                          <a:r>
                            <a:rPr lang="ru-RU" sz="20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епловая мощность, выделяемая в</a:t>
                          </a:r>
                          <a:r>
                            <a:rPr lang="ru-RU" sz="20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цепи</a:t>
                          </a:r>
                          <a:endParaRPr lang="ru-RU" sz="2000" b="0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25526514"/>
                      </a:ext>
                    </a:extLst>
                  </a:tr>
                  <a:tr h="35312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b="0" dirty="0" smtClean="0">
                              <a:solidFill>
                                <a:srgbClr val="0070C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sz="2000" b="0" dirty="0">
                            <a:solidFill>
                              <a:srgbClr val="0070C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rgbClr val="0070C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ru-RU" sz="2000" b="0" dirty="0">
                            <a:solidFill>
                              <a:srgbClr val="0070C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3904745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44300235"/>
                  </p:ext>
                </p:extLst>
              </p:nvPr>
            </p:nvGraphicFramePr>
            <p:xfrm>
              <a:off x="1204191" y="5664233"/>
              <a:ext cx="9416918" cy="109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312339">
                      <a:extLst>
                        <a:ext uri="{9D8B030D-6E8A-4147-A177-3AD203B41FA5}">
                          <a16:colId xmlns:a16="http://schemas.microsoft.com/office/drawing/2014/main" val="4757174"/>
                        </a:ext>
                      </a:extLst>
                    </a:gridCol>
                    <a:gridCol w="4104579">
                      <a:extLst>
                        <a:ext uri="{9D8B030D-6E8A-4147-A177-3AD203B41FA5}">
                          <a16:colId xmlns:a16="http://schemas.microsoft.com/office/drawing/2014/main" val="1865865161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5"/>
                          <a:stretch>
                            <a:fillRect l="-115" t="-4310" r="-77523" b="-7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Суммарная</a:t>
                          </a:r>
                          <a:r>
                            <a:rPr lang="ru-RU" sz="20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т</a:t>
                          </a:r>
                          <a:r>
                            <a:rPr lang="ru-RU" sz="20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епловая мощность, выделяемая в</a:t>
                          </a:r>
                          <a:r>
                            <a:rPr lang="ru-RU" sz="20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цепи</a:t>
                          </a:r>
                          <a:endParaRPr lang="ru-RU" sz="2000" b="0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25526514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b="0" dirty="0" smtClean="0">
                              <a:solidFill>
                                <a:srgbClr val="0070C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sz="2000" b="0" dirty="0">
                            <a:solidFill>
                              <a:srgbClr val="0070C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rgbClr val="0070C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ru-RU" sz="2000" b="0" dirty="0">
                            <a:solidFill>
                              <a:srgbClr val="0070C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3904745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8148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827375" y="-2809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4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979775" y="-1285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6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6132175" y="2381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38126" y="183849"/>
            <a:ext cx="1253049" cy="4257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sz="20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FF0000"/>
                </a:solidFill>
              </a:rPr>
              <a:t>                                                       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16" name="AutoShape 10" descr="https://phys.pro/media/ULCK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07975" y="489804"/>
            <a:ext cx="103829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Световой 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пучок переходит из воздуха в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плексиглас 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(см. рис.). Что происходит при этом с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длиной световой волны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скорость её их распространения?</a:t>
            </a:r>
            <a:endParaRPr lang="ru-RU" alt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9949" y="3152226"/>
                <a:ext cx="10639034" cy="12025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1)Закон преломления: 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ru-RU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α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β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8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28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∙</m:t>
                        </m:r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𝑐</m:t>
                        </m:r>
                      </m:num>
                      <m:den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∙</m:t>
                        </m:r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𝑐</m:t>
                        </m:r>
                      </m:den>
                    </m:f>
                    <m:r>
                      <a:rPr lang="en-US" sz="28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f>
                      <m:f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1</m:t>
                            </m:r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  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28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sSub>
                      <m:sSubPr>
                        <m:ctrlPr>
                          <a:rPr lang="ru-RU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𝑣</m:t>
                        </m:r>
                      </m:e>
                      <m:sub>
                        <m:r>
                          <a:rPr lang="ru-RU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∙</m:t>
                        </m:r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ru-RU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28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endParaRPr lang="en-US" sz="2800" dirty="0" smtClean="0">
                  <a:solidFill>
                    <a:srgbClr val="0070C0"/>
                  </a:solidFill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ru-RU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↑</m:t>
                          </m:r>
                          <m:r>
                            <a:rPr 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ru-RU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ru-RU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80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⇒</m:t>
                          </m:r>
                          <m:r>
                            <a:rPr lang="en-US" sz="28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↓</m:t>
                          </m:r>
                          <m:r>
                            <a:rPr 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ru-RU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i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49" y="3152226"/>
                <a:ext cx="10639034" cy="1202509"/>
              </a:xfrm>
              <a:prstGeom prst="rect">
                <a:avLst/>
              </a:prstGeom>
              <a:blipFill>
                <a:blip r:embed="rId2"/>
                <a:stretch>
                  <a:fillRect l="-6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Заголовок 1"/>
          <p:cNvSpPr txBox="1">
            <a:spLocks/>
          </p:cNvSpPr>
          <p:nvPr/>
        </p:nvSpPr>
        <p:spPr>
          <a:xfrm>
            <a:off x="238126" y="259594"/>
            <a:ext cx="1379659" cy="5039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tabLst>
                <a:tab pos="1082675" algn="l"/>
              </a:tabLst>
            </a:pPr>
            <a:endParaRPr lang="ru-RU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5575" y="4329702"/>
                <a:ext cx="10639034" cy="1031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2)Скорость световой волны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𝑣</m:t>
                    </m:r>
                  </m:oMath>
                </a14:m>
                <a:r>
                  <a:rPr lang="en-US" sz="28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ru-RU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λ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ru-RU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ν</m:t>
                        </m:r>
                      </m:den>
                    </m:f>
                  </m:oMath>
                </a14:m>
                <a:r>
                  <a:rPr lang="en-US" sz="24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ν</m:t>
                    </m:r>
                    <m:r>
                      <a:rPr lang="ru-RU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ru-RU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частота световой волны,</m:t>
                    </m:r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при переходе из одной</m:t>
                    </m:r>
                  </m:oMath>
                </a14:m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среды в другую </m:t>
                    </m:r>
                    <m:r>
                      <m:rPr>
                        <m:sty m:val="p"/>
                      </m:rPr>
                      <a:rPr lang="ru-RU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ν</m:t>
                    </m:r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не меняется  </m:t>
                    </m:r>
                    <m:r>
                      <m:rPr>
                        <m:sty m:val="p"/>
                      </m:rPr>
                      <a:rPr lang="ru-RU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λ</m:t>
                    </m:r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𝑣</m:t>
                    </m:r>
                  </m:oMath>
                </a14:m>
                <a:r>
                  <a:rPr lang="en-US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∙</a:t>
                </a:r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ν</m:t>
                    </m:r>
                  </m:oMath>
                </a14:m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если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sz="200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↓</m:t>
                    </m:r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𝑣</m:t>
                    </m:r>
                  </m:oMath>
                </a14:m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↓ </m:t>
                    </m:r>
                    <m:r>
                      <m:rPr>
                        <m:sty m:val="p"/>
                      </m:rPr>
                      <a:rPr lang="ru-RU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λ</m:t>
                    </m:r>
                  </m:oMath>
                </a14:m>
                <a:r>
                  <a:rPr lang="ru-RU" sz="2000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575" y="4329702"/>
                <a:ext cx="10639034" cy="1031886"/>
              </a:xfrm>
              <a:prstGeom prst="rect">
                <a:avLst/>
              </a:prstGeom>
              <a:blipFill>
                <a:blip r:embed="rId3"/>
                <a:stretch>
                  <a:fillRect l="-630" b="-94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238126" y="1395402"/>
            <a:ext cx="82316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каждой величины определите соответствующий характер изменения: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увеличивается                 2) уменьшается             3) не меняется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Запишите в таблицу выбранные цифры для каждой физической величины.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Цифры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ответе могут повторяться.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19306" y="2717087"/>
            <a:ext cx="128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362777"/>
              </p:ext>
            </p:extLst>
          </p:nvPr>
        </p:nvGraphicFramePr>
        <p:xfrm>
          <a:off x="3671668" y="5664233"/>
          <a:ext cx="5627076" cy="8965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74387">
                  <a:extLst>
                    <a:ext uri="{9D8B030D-6E8A-4147-A177-3AD203B41FA5}">
                      <a16:colId xmlns:a16="http://schemas.microsoft.com/office/drawing/2014/main" val="4757174"/>
                    </a:ext>
                  </a:extLst>
                </a:gridCol>
                <a:gridCol w="2452689">
                  <a:extLst>
                    <a:ext uri="{9D8B030D-6E8A-4147-A177-3AD203B41FA5}">
                      <a16:colId xmlns:a16="http://schemas.microsoft.com/office/drawing/2014/main" val="1865865161"/>
                    </a:ext>
                  </a:extLst>
                </a:gridCol>
              </a:tblGrid>
              <a:tr h="500355"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Длина волны</a:t>
                      </a:r>
                      <a:r>
                        <a:rPr lang="ru-RU" alt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Скорость</a:t>
                      </a:r>
                      <a:endParaRPr lang="ru-RU" sz="2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526514"/>
                  </a:ext>
                </a:extLst>
              </a:tr>
              <a:tr h="353127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047451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/>
          <a:srcRect t="11707" r="4383"/>
          <a:stretch/>
        </p:blipFill>
        <p:spPr>
          <a:xfrm>
            <a:off x="9182394" y="1068191"/>
            <a:ext cx="2099896" cy="251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8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72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33CC"/>
                </a:solidFill>
                <a:latin typeface="Monotype Corsiva" panose="03010101010201010101" pitchFamily="66" charset="0"/>
                <a:cs typeface="Times New Roman" pitchFamily="18" charset="0"/>
              </a:rPr>
              <a:t>Задание 15 ЕГЭ по физике</a:t>
            </a:r>
            <a:endParaRPr lang="ru-RU" b="1" dirty="0">
              <a:solidFill>
                <a:srgbClr val="0033CC"/>
              </a:solidFill>
              <a:latin typeface="Monotype Corsiva" panose="03010101010201010101" pitchFamily="66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798515"/>
              </p:ext>
            </p:extLst>
          </p:nvPr>
        </p:nvGraphicFramePr>
        <p:xfrm>
          <a:off x="257175" y="1704975"/>
          <a:ext cx="9231599" cy="4600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31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9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200" dirty="0" smtClean="0">
                          <a:solidFill>
                            <a:srgbClr val="990099"/>
                          </a:solidFill>
                          <a:effectLst/>
                          <a:latin typeface="Monotype Corsiva" panose="03010101010201010101" pitchFamily="66" charset="0"/>
                          <a:ea typeface="+mn-ea"/>
                          <a:cs typeface="Times New Roman" pitchFamily="18" charset="0"/>
                        </a:rPr>
                        <a:t>Раздел: Электродинамика</a:t>
                      </a:r>
                    </a:p>
                  </a:txBody>
                  <a:tcP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6056">
                <a:tc>
                  <a:txBody>
                    <a:bodyPr/>
                    <a:lstStyle/>
                    <a:p>
                      <a:pPr lvl="0"/>
                      <a:endParaRPr lang="ru-RU" sz="2000" kern="1200" dirty="0" smtClean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выполнении 15 задания проверяются</a:t>
                      </a:r>
                      <a:r>
                        <a:rPr lang="ru-RU" sz="2400" kern="1200" baseline="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умения:</a:t>
                      </a:r>
                    </a:p>
                    <a:p>
                      <a:pPr lvl="0"/>
                      <a:endParaRPr lang="ru-RU" sz="2400" kern="1200" baseline="0" dirty="0" smtClean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400" kern="120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Анализировать физические процессы (явления),  используя</a:t>
                      </a:r>
                      <a:r>
                        <a:rPr lang="ru-RU" sz="2400" kern="1200" baseline="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lv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2400" kern="1200" baseline="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основные положения и законы, изученные в курсе физики;</a:t>
                      </a:r>
                    </a:p>
                    <a:p>
                      <a:pPr marL="0" lvl="0" indent="0" algn="just">
                        <a:buFont typeface="Wingdings" panose="05000000000000000000" pitchFamily="2" charset="2"/>
                        <a:buNone/>
                      </a:pPr>
                      <a:endParaRPr lang="ru-RU" sz="2400" kern="1200" dirty="0" smtClean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400" kern="120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Применять</a:t>
                      </a:r>
                      <a:r>
                        <a:rPr lang="ru-RU" sz="2400" kern="1200" baseline="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 описании процессов и явлений величины и законы.</a:t>
                      </a:r>
                      <a:r>
                        <a:rPr lang="ru-RU" sz="2400" kern="120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lvl="0" indent="0">
                        <a:buFont typeface="Wingdings" pitchFamily="2" charset="2"/>
                        <a:buNone/>
                      </a:pP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893">
                <a:tc>
                  <a:txBody>
                    <a:bodyPr/>
                    <a:lstStyle/>
                    <a:p>
                      <a:pPr marL="0" lvl="0" indent="0">
                        <a:buFont typeface="Wingdings" pitchFamily="2" charset="2"/>
                        <a:buNone/>
                      </a:pP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50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6304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627016" y="300447"/>
            <a:ext cx="11103429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1: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Отрезок провода с большим удельным сопротивлением подключен к клеммам источника постоянного напряжения. К клеммам источника дополнительно подключили еще один такой же отрезок провода. Как изменилось в результате этого сила тока во внешней цепи и сопротивление внешней цепи? Считать, что напряжение во внешней цепи остается постоянным.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каждой величины определите соответствующий характер изменения: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увеличилось        2) уменьшилось          3) не изменилось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Запишите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таблицу выбранные цифры для каждой физической величины. Цифры в ответе могут повторяться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65670"/>
              </p:ext>
            </p:extLst>
          </p:nvPr>
        </p:nvGraphicFramePr>
        <p:xfrm>
          <a:off x="2163255" y="3002506"/>
          <a:ext cx="803095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5475">
                  <a:extLst>
                    <a:ext uri="{9D8B030D-6E8A-4147-A177-3AD203B41FA5}">
                      <a16:colId xmlns:a16="http://schemas.microsoft.com/office/drawing/2014/main" val="1846537426"/>
                    </a:ext>
                  </a:extLst>
                </a:gridCol>
                <a:gridCol w="4015475">
                  <a:extLst>
                    <a:ext uri="{9D8B030D-6E8A-4147-A177-3AD203B41FA5}">
                      <a16:colId xmlns:a16="http://schemas.microsoft.com/office/drawing/2014/main" val="3175045699"/>
                    </a:ext>
                  </a:extLst>
                </a:gridCol>
              </a:tblGrid>
              <a:tr h="31389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</a:t>
                      </a:r>
                      <a:r>
                        <a:rPr lang="ru-RU" sz="18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тока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Сопротивление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135150"/>
                  </a:ext>
                </a:extLst>
              </a:tr>
              <a:tr h="31389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33CC"/>
                          </a:solidFill>
                        </a:rPr>
                        <a:t>1</a:t>
                      </a:r>
                      <a:endParaRPr lang="ru-RU" sz="1800" dirty="0">
                        <a:solidFill>
                          <a:srgbClr val="0033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33CC"/>
                          </a:solidFill>
                        </a:rPr>
                        <a:t>2</a:t>
                      </a:r>
                      <a:endParaRPr lang="ru-RU" sz="1800" dirty="0">
                        <a:solidFill>
                          <a:srgbClr val="0033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94069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Заголовок 17"/>
              <p:cNvSpPr>
                <a:spLocks noGrp="1"/>
              </p:cNvSpPr>
              <p:nvPr>
                <p:ph type="title"/>
              </p:nvPr>
            </p:nvSpPr>
            <p:spPr>
              <a:xfrm>
                <a:off x="677333" y="3850763"/>
                <a:ext cx="10340437" cy="2789882"/>
              </a:xfrm>
              <a:ln>
                <a:solidFill>
                  <a:schemeClr val="tx2"/>
                </a:solidFill>
              </a:ln>
            </p:spPr>
            <p:txBody>
              <a:bodyPr>
                <a:normAutofit/>
              </a:bodyPr>
              <a:lstStyle/>
              <a:p>
                <a:r>
                  <a:rPr lang="ru-RU" sz="2000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Решение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Закон Ома для участка цепи:  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</a:t>
                </a:r>
                <a14:m>
                  <m:oMath xmlns:m="http://schemas.openxmlformats.org/officeDocument/2006/math">
                    <m:r>
                      <a:rPr lang="ru-RU" sz="2800" dirty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ru-RU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; </a:t>
                </a:r>
                <a:r>
                  <a:rPr lang="ru-RU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ополнительный провод подключают к клеммам источника, такое соединение проводников параллельное. При параллельном соединении двух одинаковых проводников их общее сопротивление: 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14:m>
                  <m:oMath xmlns:m="http://schemas.openxmlformats.org/officeDocument/2006/math">
                    <m:r>
                      <a:rPr lang="ru-RU" sz="1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общ</m:t>
                    </m:r>
                  </m:oMath>
                </a14:m>
                <a:r>
                  <a:rPr lang="ru-RU" sz="28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dirty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ru-RU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общ</m:t>
                    </m:r>
                  </m:oMath>
                </a14:m>
                <a:r>
                  <a:rPr lang="ru-RU" sz="2800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dirty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r>
                          <a:rPr lang="ru-RU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где 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–сопротивление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одного проводника. </a:t>
                </a:r>
                <a:r>
                  <a:rPr lang="ru-RU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Вывод: 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общ  </a:t>
                </a:r>
                <a:r>
                  <a:rPr lang="ru-RU" sz="2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↓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2 раза, 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↑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2 раза.</a:t>
                </a:r>
                <a:endParaRPr lang="ru-RU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Заголовок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77333" y="3850763"/>
                <a:ext cx="10340437" cy="2789882"/>
              </a:xfrm>
              <a:blipFill>
                <a:blip r:embed="rId2"/>
                <a:stretch>
                  <a:fillRect l="-530" t="-1089" b="-871"/>
                </a:stretch>
              </a:blipFill>
              <a:ln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2961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58" y="296302"/>
            <a:ext cx="9623685" cy="2736894"/>
          </a:xfrm>
        </p:spPr>
        <p:txBody>
          <a:bodyPr>
            <a:noAutofit/>
          </a:bodyPr>
          <a:lstStyle/>
          <a:p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Задача2: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Положительно заряженный ион движется равномерно по окружности в однородном магнитном поле. Как изменится центростремительное ускорение иона и период его обращения если увеличить скорость иона?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каждой величины определите соответствующий характер изменения: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1)увеличилось       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уменьшилось          3) не изменилось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Запишите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таблицу выбранные цифры для каждой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физической. Цифры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ответе могут повторяться.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383666"/>
              </p:ext>
            </p:extLst>
          </p:nvPr>
        </p:nvGraphicFramePr>
        <p:xfrm>
          <a:off x="1484026" y="5788700"/>
          <a:ext cx="8239838" cy="8069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9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9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486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Центростремительное</a:t>
                      </a:r>
                      <a:r>
                        <a:rPr lang="ru-RU" sz="18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ускорение иона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Период</a:t>
                      </a:r>
                      <a:r>
                        <a:rPr lang="ru-RU" sz="18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обращения иона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48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91921" y="2833141"/>
            <a:ext cx="19848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82558" y="3322576"/>
                <a:ext cx="9938480" cy="22285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По 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II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закону Ньютона –</a:t>
                </a:r>
                <a:r>
                  <a:rPr lang="ru-RU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𝑚𝑎</m:t>
                    </m:r>
                    <m:r>
                      <a:rPr lang="ru-RU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ru-RU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на ион со стороны магнитного поля действует сила Лоренца</m:t>
                    </m:r>
                  </m:oMath>
                </a14:m>
                <a:endParaRPr lang="ru-RU" b="0" i="0" dirty="0" smtClean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ru-RU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л</m:t>
                      </m:r>
                      <m:r>
                        <a:rPr lang="en-US" b="0" i="1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𝑚𝑎</m:t>
                          </m:r>
                        </m:e>
                        <m:sub>
                          <m:r>
                            <a:rPr lang="ru-RU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ц</m:t>
                          </m:r>
                        </m:sub>
                      </m:sSub>
                      <m:r>
                        <a:rPr lang="ru-RU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;из условия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ru-RU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90=1</m:t>
                          </m:r>
                        </m:e>
                      </m:func>
                      <m:r>
                        <a:rPr lang="en-US" b="0" i="0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n-US" b="0" i="0" dirty="0" smtClean="0">
                  <a:solidFill>
                    <a:srgbClr val="0070C0"/>
                  </a:solidFill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box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𝑚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ц</m:t>
                            </m:r>
                          </m:sub>
                        </m:s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</m:e>
                    </m:box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q</m:t>
                    </m:r>
                    <m:r>
                      <a:rPr lang="el-GR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𝜐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B</m:t>
                    </m:r>
                    <m:r>
                      <a:rPr lang="en-US" b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ц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q</m:t>
                        </m:r>
                        <m:r>
                          <a:rPr lang="el-GR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𝜐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B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𝑚</m:t>
                        </m:r>
                      </m:den>
                    </m:f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↑</m:t>
                    </m:r>
                    <m:r>
                      <a:rPr lang="el-GR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𝜐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↑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ц</m:t>
                        </m:r>
                      </m:sub>
                    </m:sSub>
                    <m: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m:rPr>
                        <m:nor/>
                      </m:rPr>
                      <a:rPr lang="en-US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.</m:t>
                    </m:r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Определим изменение радиуса: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ц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q</m:t>
                        </m:r>
                        <m:r>
                          <a:rPr lang="el-GR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𝜐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B</m:t>
                        </m:r>
                      </m:num>
                      <m:den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𝑚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υ</m:t>
                            </m:r>
                          </m:e>
                          <m:sup>
                            <m:r>
                              <a:rPr lang="ru-RU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q</m:t>
                        </m:r>
                        <m:r>
                          <a:rPr lang="el-GR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𝜐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B</m:t>
                        </m:r>
                      </m:num>
                      <m:den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𝑚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endParaRPr lang="en-US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R=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l-GR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𝜐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m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𝑞𝐵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↑</m:t>
                    </m:r>
                    <m:r>
                      <a:rPr lang="el-GR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𝜐</m:t>
                    </m:r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↑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𝑅</m:t>
                    </m:r>
                    <m: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.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Определим изменение Т: </m:t>
                    </m:r>
                    <m:r>
                      <a:rPr lang="el-GR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𝜐</m:t>
                    </m:r>
                    <m:r>
                      <a:rPr lang="en-US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2П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𝑅</m:t>
                        </m:r>
                      </m:num>
                      <m:den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𝑇</m:t>
                        </m:r>
                      </m:den>
                    </m:f>
                    <m:r>
                      <m:rPr>
                        <m:nor/>
                      </m:rPr>
                      <a:rPr lang="en-US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m:rPr>
                        <m:nor/>
                      </m:rPr>
                      <a:rPr lang="en-US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T</m:t>
                    </m:r>
                    <m:r>
                      <a:rPr lang="en-US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2П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𝑅</m:t>
                        </m:r>
                      </m:num>
                      <m:den>
                        <m:r>
                          <a:rPr lang="el-GR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𝜐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m:rPr>
                        <m:nor/>
                      </m:rPr>
                      <a:rPr lang="en-US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T</m:t>
                    </m:r>
                    <m:r>
                      <a:rPr lang="en-US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2П</m:t>
                        </m:r>
                        <m:r>
                          <m:rPr>
                            <m:sty m:val="p"/>
                          </m:rPr>
                          <a:rPr lang="el-GR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υ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el-GR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𝜐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𝑞𝐵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endParaRPr lang="en-US" dirty="0" smtClean="0">
                  <a:solidFill>
                    <a:srgbClr val="0070C0"/>
                  </a:solidFill>
                  <a:ea typeface="Cambria Math"/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T</m:t>
                    </m:r>
                    <m:r>
                      <a:rPr lang="en-US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2П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𝑞𝐵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Вывод: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ц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↑, </a:t>
                </a:r>
                <a:r>
                  <a:rPr lang="en-US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T=const.</a:t>
                </a:r>
                <a:r>
                  <a:rPr lang="ru-RU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558" y="3322576"/>
                <a:ext cx="9938480" cy="2228559"/>
              </a:xfrm>
              <a:prstGeom prst="rect">
                <a:avLst/>
              </a:prstGeom>
              <a:blipFill>
                <a:blip r:embed="rId2"/>
                <a:stretch>
                  <a:fillRect l="-490" t="-1366" b="-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62733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710" y="155574"/>
            <a:ext cx="9425660" cy="3169145"/>
          </a:xfrm>
        </p:spPr>
        <p:txBody>
          <a:bodyPr>
            <a:normAutofit/>
          </a:bodyPr>
          <a:lstStyle/>
          <a:p>
            <a:r>
              <a:rPr lang="ru-RU" sz="2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3</a:t>
            </a:r>
            <a:r>
              <a:rPr lang="ru-RU" sz="22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настройке колебательного контура радиопередатчика увеличивают индуктивность его катушки. Как при этом изменяются период колебаний силы тока в контуре и длина волны излучения передатчика?</a:t>
            </a:r>
            <a:r>
              <a:rPr lang="ru-RU" sz="2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каждой величины определите соответствующий характер изменения: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1)увеличилось        2) уменьшилось          3) не изменилось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Запишите в таблицу выбранные цифры для каждой физической. Цифры в ответе могут повторяться.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27384" y="3029910"/>
            <a:ext cx="124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74362" y="3580991"/>
                <a:ext cx="9728615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Для определения периода колебаний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силы тока воспользуемся формулой Томсона </a:t>
                </a:r>
              </a:p>
              <a:p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                , где 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L –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индуктивность катушки, С – электрическая ёмкость конденсатора. Согласно условию задачи 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L↑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Т ↑. </a:t>
                </a:r>
                <a:endParaRPr lang="ru-RU" sz="2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Длина волны связана со скоростью электромагнитной волны и периодом </a:t>
                </a:r>
                <a:r>
                  <a:rPr lang="el-GR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λ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ru-RU" sz="20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с·Т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, где с-скорость электромагнитной волны, с=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const. 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Так как Т ↑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l-GR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λ</a:t>
                </a:r>
                <a:r>
                  <a:rPr lang="ru-RU" sz="2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↑.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362" y="3580991"/>
                <a:ext cx="9728615" cy="1631216"/>
              </a:xfrm>
              <a:prstGeom prst="rect">
                <a:avLst/>
              </a:prstGeom>
              <a:blipFill>
                <a:blip r:embed="rId2"/>
                <a:stretch>
                  <a:fillRect l="-689" t="-1866" b="-55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217826"/>
              </p:ext>
            </p:extLst>
          </p:nvPr>
        </p:nvGraphicFramePr>
        <p:xfrm>
          <a:off x="1528997" y="5468478"/>
          <a:ext cx="6475752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4413">
                  <a:extLst>
                    <a:ext uri="{9D8B030D-6E8A-4147-A177-3AD203B41FA5}">
                      <a16:colId xmlns:a16="http://schemas.microsoft.com/office/drawing/2014/main" val="2395354153"/>
                    </a:ext>
                  </a:extLst>
                </a:gridCol>
                <a:gridCol w="3311339">
                  <a:extLst>
                    <a:ext uri="{9D8B030D-6E8A-4147-A177-3AD203B41FA5}">
                      <a16:colId xmlns:a16="http://schemas.microsoft.com/office/drawing/2014/main" val="4281877561"/>
                    </a:ext>
                  </a:extLst>
                </a:gridCol>
              </a:tblGrid>
              <a:tr h="365289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Период</a:t>
                      </a:r>
                      <a:r>
                        <a:rPr lang="ru-RU" sz="18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колебаний силы тока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Длина</a:t>
                      </a:r>
                      <a:r>
                        <a:rPr lang="ru-RU" sz="18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волны излучения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133789"/>
                  </a:ext>
                </a:extLst>
              </a:tr>
              <a:tr h="36528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98876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10800000" flipH="1" flipV="1">
                <a:off x="974362" y="3929854"/>
                <a:ext cx="1289154" cy="3367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m:rPr>
                        <m:sty m:val="p"/>
                      </m:rPr>
                      <a:rPr lang="el-GR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ad>
                      <m:radPr>
                        <m:degHide m:val="on"/>
                        <m:ctrlPr>
                          <a:rPr lang="ru-RU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LC</m:t>
                        </m:r>
                      </m:e>
                    </m:rad>
                  </m:oMath>
                </a14:m>
                <a:endParaRPr lang="ru-RU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 flipV="1">
                <a:off x="974362" y="3929854"/>
                <a:ext cx="1289154" cy="336759"/>
              </a:xfrm>
              <a:prstGeom prst="rect">
                <a:avLst/>
              </a:prstGeom>
              <a:blipFill>
                <a:blip r:embed="rId3"/>
                <a:stretch>
                  <a:fillRect l="-12322" t="-14545" r="-1422" b="-454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29471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238125" y="183849"/>
                <a:ext cx="11139409" cy="2919115"/>
              </a:xfrm>
            </p:spPr>
            <p:txBody>
              <a:bodyPr>
                <a:noAutofit/>
              </a:bodyPr>
              <a:lstStyle/>
              <a:p>
                <a:r>
                  <a:rPr lang="ru-RU" sz="2000" b="1" i="1" u="sng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Задача </a:t>
                </a:r>
                <a:r>
                  <a:rPr lang="en-US" sz="2000" b="1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ru-RU" sz="2400" b="1" i="1" u="sng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400" b="1" i="1" u="sng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На рисунке показана цепь постоянного тока, содержащая источник тока с ЭДС </a:t>
                </a:r>
                <a:r>
                  <a:rPr lang="en-US" sz="28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ɛ</a:t>
                </a:r>
                <a:r>
                  <a:rPr lang="ru-RU" sz="28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два резистора и реостат. Сопротивление резисторов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одинаковы. Сопротивление реостата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можно менять. </a:t>
                </a:r>
                <a:b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Как изменятся тепловая мощность выделяемая на резисторе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и сила тока, протекающего по резистору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ru-RU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, </m:t>
                    </m:r>
                    <m:r>
                      <a:rPr lang="ru-RU" sz="1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если ползунок реостата </m:t>
                    </m:r>
                  </m:oMath>
                </a14:m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сдвинуть до конца вправо?</a:t>
                </a:r>
                <a:b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Для каждой величины определите соответствующий характер изменения:</a:t>
                </a:r>
                <a: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1) увеличивается                 2) уменьшается             3) не меняется</a:t>
                </a:r>
                <a:b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Запишите в таблицу выбранные цифры для каждой физической величины. </a:t>
                </a:r>
                <a: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Цифры </a:t>
                </a:r>
                <a: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в ответе могут </a:t>
                </a:r>
                <a: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повторяться.</a:t>
                </a:r>
                <a:endParaRPr lang="ru-RU" sz="1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38125" y="183849"/>
                <a:ext cx="11139409" cy="2919115"/>
              </a:xfrm>
              <a:blipFill>
                <a:blip r:embed="rId2"/>
                <a:stretch>
                  <a:fillRect l="-547" t="-1044" b="-66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991725" y="2968052"/>
            <a:ext cx="1274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dirty="0" smtClean="0"/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Таблица 1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82895703"/>
                  </p:ext>
                </p:extLst>
              </p:nvPr>
            </p:nvGraphicFramePr>
            <p:xfrm>
              <a:off x="238125" y="5829300"/>
              <a:ext cx="9877426" cy="7366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57212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053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4177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Тепловая мощность выделяемая на резисторе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lang="ru-RU" sz="1800" b="0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Сила тока, протекающего по резистору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ru-RU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endParaRPr lang="ru-RU" sz="1800" b="0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0" dirty="0" smtClean="0">
                              <a:solidFill>
                                <a:srgbClr val="0033CC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ru-RU" sz="1800" b="0" dirty="0">
                            <a:solidFill>
                              <a:srgbClr val="0033CC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0" dirty="0" smtClean="0">
                              <a:solidFill>
                                <a:srgbClr val="0033CC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sz="1800" b="0" dirty="0">
                            <a:solidFill>
                              <a:srgbClr val="0033CC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Таблица 1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82895703"/>
                  </p:ext>
                </p:extLst>
              </p:nvPr>
            </p:nvGraphicFramePr>
            <p:xfrm>
              <a:off x="238125" y="5829300"/>
              <a:ext cx="9877426" cy="7366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57212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053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3"/>
                          <a:stretch>
                            <a:fillRect l="-109" t="-8197" r="-77571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3"/>
                          <a:stretch>
                            <a:fillRect l="-129420" t="-8197" r="-283" b="-1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0" dirty="0" smtClean="0">
                              <a:solidFill>
                                <a:srgbClr val="0033CC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ru-RU" sz="1800" b="0" dirty="0">
                            <a:solidFill>
                              <a:srgbClr val="0033CC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0" dirty="0" smtClean="0">
                              <a:solidFill>
                                <a:srgbClr val="0033CC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sz="1800" b="0" dirty="0">
                            <a:solidFill>
                              <a:srgbClr val="0033CC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1069" y="3368163"/>
                <a:ext cx="10616839" cy="24033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ru-RU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При смещении ползунка реостата до конца вправо, длина </a:t>
                </a:r>
                <a:r>
                  <a:rPr lang="en-US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проводника реостата будет ↓. Из зависимости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𝑅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ru-RU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ρ</m:t>
                        </m:r>
                        <m:r>
                          <m:rPr>
                            <m:nor/>
                          </m:rPr>
                          <a:rPr lang="en-US" i="1" dirty="0">
                            <a:solidFill>
                              <a:srgbClr val="0070C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l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, если </a:t>
                </a:r>
                <a:r>
                  <a:rPr lang="en-US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ru-RU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↓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ru-RU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↓ до 0 Ом. Через резистор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ru-RU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ток протекать не будет,  ток будет протекать по проводнику с нулевым</m:t>
                    </m:r>
                    <m:r>
                      <a:rPr lang="ru-RU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𝑅</m:t>
                    </m:r>
                    <m:r>
                      <a:rPr lang="ru-RU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, т.е.</m:t>
                    </m:r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↓.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Тепловая мощность 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P=I·U.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Определим изменения тока 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и напряжения 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U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ru-RU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.</m:t>
                    </m:r>
                  </m:oMath>
                </a14:m>
                <a:endParaRPr lang="ru-RU" b="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Согласно з-ну Ома для полной цепи 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 =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ru-RU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ℰ</m:t>
                        </m:r>
                      </m:num>
                      <m:den>
                        <m:sSub>
                          <m:sSubPr>
                            <m:ctrlPr>
                              <a:rPr lang="ru-RU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ru-RU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внешн</m:t>
                            </m:r>
                          </m:sub>
                        </m:s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вн</m:t>
                            </m:r>
                            <m:r>
                              <a:rPr lang="ru-RU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утр</m:t>
                            </m:r>
                          </m:sub>
                        </m:sSub>
                      </m:den>
                    </m:f>
                    <m:r>
                      <a:rPr lang="ru-RU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, </m:t>
                    </m:r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внешн</m:t>
                        </m:r>
                      </m:sub>
                    </m:sSub>
                  </m:oMath>
                </a14:m>
                <a:r>
                  <a:rPr lang="ru-RU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↓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в цепи 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↑. Общее напряжение 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</m:t>
                        </m:r>
                      </m:e>
                      <m: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общ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Так как через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ток не протекает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напряжение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на 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ru-RU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↓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↑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↑.</a:t>
                </a:r>
                <a:endParaRPr lang="en-US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9" y="3368163"/>
                <a:ext cx="10616839" cy="2403350"/>
              </a:xfrm>
              <a:prstGeom prst="rect">
                <a:avLst/>
              </a:prstGeom>
              <a:blipFill>
                <a:blip r:embed="rId4"/>
                <a:stretch>
                  <a:fillRect l="-459" b="-25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/>
          <p:cNvPicPr/>
          <p:nvPr/>
        </p:nvPicPr>
        <p:blipFill rotWithShape="1">
          <a:blip r:embed="rId5"/>
          <a:srcRect l="409" t="3947" r="12670" b="5263"/>
          <a:stretch/>
        </p:blipFill>
        <p:spPr bwMode="auto">
          <a:xfrm>
            <a:off x="8086726" y="1611425"/>
            <a:ext cx="2028825" cy="19716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9758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827375" y="-2809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4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979775" y="-1285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6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6132175" y="2381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8125" y="609600"/>
            <a:ext cx="10945689" cy="2625969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238125" y="183849"/>
                <a:ext cx="11139409" cy="291911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r>
                  <a:rPr lang="ru-RU" sz="2000" b="1" i="1" u="sng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Задача 5</a:t>
                </a:r>
                <a:r>
                  <a:rPr lang="ru-RU" sz="2400" b="1" i="1" u="sng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400" b="1" i="1" u="sng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На рисунке показана цепь постоянного тока, содержащая источник тока с ЭДС </a:t>
                </a:r>
                <a:r>
                  <a:rPr lang="en-US" sz="28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ɛ</a:t>
                </a:r>
                <a:r>
                  <a:rPr lang="ru-RU" sz="28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два резистора и реостат. Сопротивление резисторов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одинаковы. Сопротивление реостата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можно менять. </a:t>
                </a:r>
                <a:b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Как изменятся напряжение на резисторе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и суммарная тепловая мощность, выделяемая в цепи, если увеличить сопротивление реостата?</a:t>
                </a:r>
                <a:b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1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Для каждой величины определите соответствующий характер изменения:</a:t>
                </a:r>
                <a: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1) увеличивается                 2) уменьшается             3) не меняется</a:t>
                </a:r>
                <a:b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Запишите в таблицу выбранные цифры для каждой физической величины. </a:t>
                </a:r>
                <a: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Цифры </a:t>
                </a:r>
                <a:r>
                  <a:rPr lang="ru-RU" sz="1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в ответе могут </a:t>
                </a:r>
                <a:r>
                  <a:rPr lang="ru-RU" sz="1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повторяться.</a:t>
                </a:r>
                <a:endParaRPr lang="ru-RU" sz="1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25" y="183849"/>
                <a:ext cx="11139409" cy="2919115"/>
              </a:xfrm>
              <a:prstGeom prst="rect">
                <a:avLst/>
              </a:prstGeom>
              <a:blipFill>
                <a:blip r:embed="rId2"/>
                <a:stretch>
                  <a:fillRect l="-547" t="-1044" b="-66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/>
          <p:nvPr/>
        </p:nvPicPr>
        <p:blipFill rotWithShape="1">
          <a:blip r:embed="rId3"/>
          <a:srcRect l="409" t="3947" r="12670" b="5263"/>
          <a:stretch/>
        </p:blipFill>
        <p:spPr bwMode="auto">
          <a:xfrm>
            <a:off x="7840432" y="1514064"/>
            <a:ext cx="3064336" cy="22674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937761" y="2968052"/>
            <a:ext cx="13281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dirty="0" smtClean="0"/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91069" y="3368163"/>
                <a:ext cx="10616839" cy="20509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ru-RU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buAutoNum type="arabicPeriod"/>
                </a:pP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Определим изменение общего сопротивления цепи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общ </m:t>
                        </m:r>
                      </m:sub>
                    </m:sSub>
                    <m:r>
                      <a:rPr lang="ru-RU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ru-RU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ru-RU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ru-RU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/>
                      </a:rPr>
                      <m:t>если </m:t>
                    </m:r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↑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общ 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↑. </a:t>
                </a:r>
                <a:endParaRPr lang="en-US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buAutoNum type="arabicPeriod"/>
                </a:pP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Из закона Ома для участка цепи </a:t>
                </a:r>
                <a:r>
                  <a:rPr lang="en-US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 =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напряжение на первом резисторе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U</m:t>
                        </m:r>
                      </m:e>
                      <m:sub>
                        <m:r>
                          <a:rPr lang="en-US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= I∙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I</a:t>
                </a:r>
                <a:r>
                  <a:rPr lang="ru-RU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↓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U</m:t>
                        </m:r>
                      </m:e>
                      <m:sub>
                        <m:r>
                          <a:rPr lang="en-US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↓</a:t>
                </a:r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3.   </m:t>
                    </m:r>
                    <m:r>
                      <a:rPr lang="ru-RU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Суммарная </m:t>
                    </m:r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епловая мощность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Р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общ 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ru-RU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2000" i="1" dirty="0">
                                <a:solidFill>
                                  <a:srgbClr val="0070C0"/>
                                </a:solidFill>
                                <a:latin typeface="Times New Roman" pitchFamily="18" charset="0"/>
                                <a:cs typeface="Times New Roman" pitchFamily="18" charset="0"/>
                              </a:rPr>
                              <m:t>ɛ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ru-RU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ru-RU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общ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общ </m:t>
                        </m:r>
                      </m:sub>
                    </m:sSub>
                    <m:r>
                      <m:rPr>
                        <m:nor/>
                      </m:rPr>
                      <a:rPr lang="ru-RU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↑</m:t>
                    </m:r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⇒</m:t>
                    </m:r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Р</m:t>
                        </m:r>
                      </m:e>
                      <m:sub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общ 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↓.</a:t>
                </a:r>
                <a:endParaRPr lang="ru-RU" b="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9" y="3368163"/>
                <a:ext cx="10616839" cy="2050946"/>
              </a:xfrm>
              <a:prstGeom prst="rect">
                <a:avLst/>
              </a:prstGeom>
              <a:blipFill>
                <a:blip r:embed="rId4"/>
                <a:stretch>
                  <a:fillRect l="-3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Таблица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3691152"/>
                  </p:ext>
                </p:extLst>
              </p:nvPr>
            </p:nvGraphicFramePr>
            <p:xfrm>
              <a:off x="1983545" y="5419109"/>
              <a:ext cx="8132005" cy="1091817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58748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4452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455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Напряжение</a:t>
                          </a:r>
                          <a:r>
                            <a:rPr lang="ru-RU" sz="18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на</a:t>
                          </a:r>
                          <a:r>
                            <a:rPr lang="ru-RU" sz="18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резисторе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lang="ru-RU" sz="1800" b="0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Суммарная</a:t>
                          </a:r>
                          <a:r>
                            <a:rPr lang="ru-RU" sz="18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т</a:t>
                          </a:r>
                          <a:r>
                            <a:rPr lang="ru-RU" sz="18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епловая мощность, выделяемая в</a:t>
                          </a:r>
                          <a:r>
                            <a:rPr lang="ru-RU" sz="18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цепи</a:t>
                          </a:r>
                          <a:endParaRPr lang="ru-RU" sz="1800" b="0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173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0" dirty="0" smtClean="0">
                              <a:solidFill>
                                <a:srgbClr val="0070C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sz="1800" b="0" dirty="0">
                            <a:solidFill>
                              <a:srgbClr val="0070C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0" dirty="0" smtClean="0">
                              <a:solidFill>
                                <a:srgbClr val="0070C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sz="1800" b="0" dirty="0">
                            <a:solidFill>
                              <a:srgbClr val="0070C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Таблица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3691152"/>
                  </p:ext>
                </p:extLst>
              </p:nvPr>
            </p:nvGraphicFramePr>
            <p:xfrm>
              <a:off x="1983545" y="5419109"/>
              <a:ext cx="8132005" cy="1091817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58748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4452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5"/>
                          <a:stretch>
                            <a:fillRect l="-133" t="-4717" r="-77556" b="-726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Суммарная</a:t>
                          </a:r>
                          <a:r>
                            <a:rPr lang="ru-RU" sz="18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т</a:t>
                          </a:r>
                          <a:r>
                            <a:rPr lang="ru-RU" sz="180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епловая мощность, выделяемая в</a:t>
                          </a:r>
                          <a:r>
                            <a:rPr lang="ru-RU" sz="1800" baseline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цепи</a:t>
                          </a:r>
                          <a:endParaRPr lang="ru-RU" sz="1800" b="0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173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0" dirty="0" smtClean="0">
                              <a:solidFill>
                                <a:srgbClr val="0070C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sz="1800" b="0" dirty="0">
                            <a:solidFill>
                              <a:srgbClr val="0070C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0" dirty="0" smtClean="0">
                              <a:solidFill>
                                <a:srgbClr val="0070C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sz="1800" b="0" dirty="0">
                            <a:solidFill>
                              <a:srgbClr val="0070C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6451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827375" y="-2809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4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979775" y="-1285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6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6132175" y="2381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8125" y="609600"/>
            <a:ext cx="10945689" cy="2625969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38126" y="183849"/>
            <a:ext cx="10945688" cy="35581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6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Конденсатор идеального колебательного контура длительное время подключен к источнику постоянного напряжения (рис.)? В момент времени 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t=0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переключатель К перевели из п. 1 в п. 2. Графики А и Б отображают изменение с течением времени физических величин, характеризующих свободные электромагнитные колебания возникшие в контуре после этого (Т – период колебаний).</a:t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Установите соответствие между графиками и физическими величинами, зависимость которых от времени эти графики могут отображать. К каждой позиции первого столбца подберите соответствующую позицию из второго столбца запишите в таблицу цифры под соответствующими буквами.</a:t>
            </a:r>
            <a:b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solidFill>
                <a:srgbClr val="FF0000"/>
              </a:soli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087450"/>
              </p:ext>
            </p:extLst>
          </p:nvPr>
        </p:nvGraphicFramePr>
        <p:xfrm>
          <a:off x="3474720" y="5419109"/>
          <a:ext cx="1294228" cy="8972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3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5548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737">
                <a:tc>
                  <a:txBody>
                    <a:bodyPr/>
                    <a:lstStyle/>
                    <a:p>
                      <a:pPr algn="ctr"/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AutoShape 10" descr="https://phys.pro/media/ULCK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" name="Picture 20" descr="https://phys-ege.sdamgia.ru/get_file?id=233501&amp;png=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5" b="10892"/>
          <a:stretch/>
        </p:blipFill>
        <p:spPr bwMode="auto">
          <a:xfrm>
            <a:off x="307975" y="3912069"/>
            <a:ext cx="2464559" cy="2194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 flipH="1">
            <a:off x="1262576" y="6106786"/>
            <a:ext cx="45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L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471134" y="3765517"/>
            <a:ext cx="602217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аряд правой обкладки конденсатора</a:t>
            </a:r>
          </a:p>
          <a:p>
            <a:pPr marL="457200" indent="-457200">
              <a:buAutoNum type="arabicParenR"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заряд левой обкладки конденсатора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энергия магнитного поля катушки</a:t>
            </a:r>
          </a:p>
          <a:p>
            <a:pPr marL="457200" indent="-457200">
              <a:buFontTx/>
              <a:buAutoNum type="arabicParenR"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энергия электрического поля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конденсатора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А)</a:t>
            </a:r>
          </a:p>
          <a:p>
            <a:endParaRPr lang="ru-RU" sz="20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399613" y="5380735"/>
            <a:ext cx="532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Б)</a:t>
            </a:r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3"/>
          <a:srcRect r="1447" b="18002"/>
          <a:stretch/>
        </p:blipFill>
        <p:spPr>
          <a:xfrm>
            <a:off x="5646986" y="5119412"/>
            <a:ext cx="2576775" cy="173858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5948" y="5179013"/>
            <a:ext cx="2517866" cy="1548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92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827375" y="-2809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4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5979775" y="-1285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6" descr="T=2 Пи корень из: начало аргумента: LC конец аргумента "/>
          <p:cNvSpPr>
            <a:spLocks noChangeAspect="1" noChangeArrowheads="1"/>
          </p:cNvSpPr>
          <p:nvPr/>
        </p:nvSpPr>
        <p:spPr bwMode="auto">
          <a:xfrm>
            <a:off x="16132175" y="2381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38126" y="183849"/>
            <a:ext cx="1253049" cy="4257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6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FF0000"/>
                </a:solidFill>
              </a:rPr>
              <a:t>А)                                                        </a:t>
            </a:r>
            <a:endParaRPr lang="ru-RU" sz="1800" dirty="0">
              <a:solidFill>
                <a:srgbClr val="FF0000"/>
              </a:soli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569832"/>
              </p:ext>
            </p:extLst>
          </p:nvPr>
        </p:nvGraphicFramePr>
        <p:xfrm>
          <a:off x="4693886" y="2201752"/>
          <a:ext cx="1294228" cy="998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3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9404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404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AutoShape 10" descr="https://phys.pro/media/ULCK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" name="Picture 20" descr="https://phys-ege.sdamgia.ru/get_file?id=233501&amp;png=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5" b="10892"/>
          <a:stretch/>
        </p:blipFill>
        <p:spPr bwMode="auto">
          <a:xfrm>
            <a:off x="8538201" y="-61196"/>
            <a:ext cx="3106380" cy="276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2883877" y="860350"/>
            <a:ext cx="54019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аряд правой обкладки конденсатора</a:t>
            </a:r>
          </a:p>
          <a:p>
            <a:pPr marL="457200" indent="-457200">
              <a:buFontTx/>
              <a:buAutoNum type="arabicParenR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заряд левой обкладки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конденсатора</a:t>
            </a:r>
          </a:p>
          <a:p>
            <a:pPr marL="457200" indent="-457200">
              <a:buAutoNum type="arabicParenR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нергия магнитного поля катушки</a:t>
            </a:r>
          </a:p>
          <a:p>
            <a:pPr marL="457200" indent="-457200">
              <a:buFontTx/>
              <a:buAutoNum type="arabicParenR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энергия электрического поля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конденсатора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21823" y="328613"/>
            <a:ext cx="1356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 flipH="1">
            <a:off x="8904847" y="2304959"/>
            <a:ext cx="594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L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18184" y="3708700"/>
            <a:ext cx="10841299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замыкании ключа в положение 1 заряд конденсатора и напряжение на обкладках максимальны.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переключении ключа в п. 2 в момент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t=0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заряд на конденсаторе и энергия электрического поля максимальны, На левой обкладке заряд +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q,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правой –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q.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течением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заряд на обкладках ↓ и в течении первой четверти периода колебания заряд на обкладках станет =0. График А соответствует уменьшению до 0 отрицательного заряда, которым заряжена правая обкладка.</a:t>
            </a:r>
          </a:p>
          <a:p>
            <a:pPr marL="342900" indent="-342900">
              <a:buAutoNum type="arabicParenR"/>
            </a:pP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t=0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энергия магнитного поля =0, что соответствует графику Б. Также период колебания значения энергии в 2 раза меньше Т электромагнитного колебания и принимает только положительные значения. 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238126" y="183849"/>
            <a:ext cx="1253049" cy="6529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6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FF0000"/>
                </a:solidFill>
              </a:rPr>
              <a:t>А)                                                        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8125" y="3179297"/>
            <a:ext cx="439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Б)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r="1447" b="18002"/>
          <a:stretch/>
        </p:blipFill>
        <p:spPr>
          <a:xfrm>
            <a:off x="439029" y="510343"/>
            <a:ext cx="2576775" cy="17385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/>
          <a:srcRect r="1375" b="15979"/>
          <a:stretch/>
        </p:blipFill>
        <p:spPr>
          <a:xfrm>
            <a:off x="439029" y="2373523"/>
            <a:ext cx="2521198" cy="155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58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2498</TotalTime>
  <Words>609</Words>
  <Application>Microsoft Office PowerPoint</Application>
  <PresentationFormat>Широкоэкранный</PresentationFormat>
  <Paragraphs>127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Bahnschrift SemiLight SemiConde</vt:lpstr>
      <vt:lpstr>Calibri</vt:lpstr>
      <vt:lpstr>Cambria Math</vt:lpstr>
      <vt:lpstr>Monotype Corsiva</vt:lpstr>
      <vt:lpstr>Times New Roman</vt:lpstr>
      <vt:lpstr>Trebuchet MS</vt:lpstr>
      <vt:lpstr>Wingdings</vt:lpstr>
      <vt:lpstr>Wingdings 3</vt:lpstr>
      <vt:lpstr>Аспект</vt:lpstr>
      <vt:lpstr>ФИЗИКА   ЕГЭ  РЕШЕНИЕ ТИПОВЫХ ЗАДАНИЙ № 15</vt:lpstr>
      <vt:lpstr>Задание 15 ЕГЭ по физике</vt:lpstr>
      <vt:lpstr>Решение Закон Ома для участка цепи:  I =U/R   ; дополнительный провод подключают к клеммам источника, такое соединение проводников параллельное. При параллельном соединении двух одинаковых проводников их общее сопротивление:  Rобщ =R/n, Rобщ =R/2 , где R –сопротивление одного проводника.  Вывод: Rобщ  ↓ в 2 раза, I ↑ в 2 раза.</vt:lpstr>
      <vt:lpstr>Задача2:   Положительно заряженный ион движется равномерно по окружности в однородном магнитном поле. Как изменится центростремительное ускорение иона и период его обращения если увеличить скорость иона?  Для каждой величины определите соответствующий характер изменения: 1)увеличилось        2) уменьшилось          3) не изменилось Запишите в таблицу выбранные цифры для каждой физической. Цифры в ответе могут повторяться.</vt:lpstr>
      <vt:lpstr>Задача 3  При настройке колебательного контура радиопередатчика увеличивают индуктивность его катушки. Как при этом изменяются период колебаний силы тока в контуре и длина волны излучения передатчика?   Для каждой величины определите соответствующий характер изменения: 1)увеличилось        2) уменьшилось          3) не изменилось Запишите в таблицу выбранные цифры для каждой физической. Цифры в ответе могут повторяться.</vt:lpstr>
      <vt:lpstr>Задача 4 На рисунке показана цепь постоянного тока, содержащая источник тока с ЭДС ɛ, два резистора и реостат. Сопротивление резисторов R_1 и R_2 одинаковы. Сопротивление реостата R_3 можно менять.  Как изменятся тепловая мощность выделяемая на резисторе  R_1 и сила тока, протекающего по резистору R_2, если ползунок реостата сдвинуть до конца вправо?  Для каждой величины определите соответствующий характер изменения: 1) увеличивается                 2) уменьшается             3) не меняется Запишите в таблицу выбранные цифры для каждой физической величины.  Цифры в ответе могут повторяться.</vt:lpstr>
      <vt:lpstr>   </vt:lpstr>
      <vt:lpstr>   </vt:lpstr>
      <vt:lpstr>   </vt:lpstr>
      <vt:lpstr> 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Метелкин АВ</dc:creator>
  <cp:lastModifiedBy>Александр Викторович</cp:lastModifiedBy>
  <cp:revision>262</cp:revision>
  <dcterms:created xsi:type="dcterms:W3CDTF">2025-01-10T06:09:35Z</dcterms:created>
  <dcterms:modified xsi:type="dcterms:W3CDTF">2026-01-20T07:00:42Z</dcterms:modified>
</cp:coreProperties>
</file>