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DE3D7"/>
    <a:srgbClr val="CCFFCC"/>
    <a:srgbClr val="CEEEFE"/>
    <a:srgbClr val="CCFFFF"/>
    <a:srgbClr val="F6C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-1109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Relationship Id="rId4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 учащихся 7-9 классов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Опрос учащихся 7-9 классов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explosion val="1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19050">
                <a:solidFill>
                  <a:srgbClr val="00206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655B-4506-AB9A-2DF2FD982041}"/>
              </c:ext>
            </c:extLst>
          </c:dPt>
          <c:dPt>
            <c:idx val="1"/>
            <c:bubble3D val="0"/>
            <c:spPr>
              <a:solidFill>
                <a:srgbClr val="FDE3D7"/>
              </a:solidFill>
              <a:ln w="19050">
                <a:solidFill>
                  <a:srgbClr val="00206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655B-4506-AB9A-2DF2FD982041}"/>
              </c:ext>
            </c:extLst>
          </c:dPt>
          <c:dPt>
            <c:idx val="2"/>
            <c:bubble3D val="0"/>
            <c:spPr>
              <a:solidFill>
                <a:srgbClr val="CCFFCC"/>
              </a:solidFill>
              <a:ln w="19050">
                <a:solidFill>
                  <a:srgbClr val="002060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55B-4506-AB9A-2DF2FD982041}"/>
              </c:ext>
            </c:extLst>
          </c:dPt>
          <c:cat>
            <c:strRef>
              <c:f>Лист1!$A$2:$A$4</c:f>
              <c:strCache>
                <c:ptCount val="3"/>
                <c:pt idx="0">
                  <c:v>Тестирование</c:v>
                </c:pt>
                <c:pt idx="1">
                  <c:v>Устный ответ</c:v>
                </c:pt>
                <c:pt idx="2">
                  <c:v>Письменный ответ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0.63</c:v>
                </c:pt>
                <c:pt idx="1">
                  <c:v>0.16</c:v>
                </c:pt>
                <c:pt idx="2">
                  <c:v>0.21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55B-4506-AB9A-2DF2FD9820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0.55664</cdr:x>
      <cdr:y>0.40466</cdr:y>
    </cdr:from>
    <cdr:to>
      <cdr:x>0.70806</cdr:x>
      <cdr:y>0.53019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74B43CEB-DAC4-4E9A-9E96-85136AB7CDA9}"/>
            </a:ext>
          </a:extLst>
        </cdr:cNvPr>
        <cdr:cNvSpPr txBox="1"/>
      </cdr:nvSpPr>
      <cdr:spPr>
        <a:xfrm xmlns:a="http://schemas.openxmlformats.org/drawingml/2006/main">
          <a:off x="4867275" y="2333625"/>
          <a:ext cx="1323975" cy="723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63%</a:t>
          </a:r>
        </a:p>
      </cdr:txBody>
    </cdr:sp>
  </cdr:relSizeAnchor>
  <cdr:relSizeAnchor xmlns:cdr="http://schemas.openxmlformats.org/drawingml/2006/chartDrawing">
    <cdr:from>
      <cdr:x>0.32988</cdr:x>
      <cdr:y>0.24454</cdr:y>
    </cdr:from>
    <cdr:to>
      <cdr:x>0.4813</cdr:x>
      <cdr:y>0.37007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3F92DCA1-D726-45FB-8804-D314570FF029}"/>
            </a:ext>
          </a:extLst>
        </cdr:cNvPr>
        <cdr:cNvSpPr txBox="1"/>
      </cdr:nvSpPr>
      <cdr:spPr>
        <a:xfrm xmlns:a="http://schemas.openxmlformats.org/drawingml/2006/main">
          <a:off x="2884487" y="1410229"/>
          <a:ext cx="1323975" cy="723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21%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8EA329-2EBF-4664-BD56-8DFD1A2A41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8F93B-73AF-4738-A9A2-72EB365A525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257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8F93B-73AF-4738-A9A2-72EB365A525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926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465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84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255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77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825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05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611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049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4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62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0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4214DD6-1056-4465-BEBD-A373EB4214C1}" type="datetimeFigureOut">
              <a:rPr lang="ru-RU" smtClean="0"/>
              <a:t>27.03.26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CEC123B0-088A-47EB-A67A-CD648DE886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04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xmlns="" id="{918F26CB-C2E2-4E3C-8A29-DE7529908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782" l="10000" r="90000">
                        <a14:foregroundMark x1="26250" y1="30230" x2="15234" y2="31724"/>
                        <a14:foregroundMark x1="15234" y1="31724" x2="15313" y2="41149"/>
                        <a14:foregroundMark x1="15313" y1="41149" x2="17188" y2="50805"/>
                        <a14:foregroundMark x1="20901" y1="50975" x2="22041" y2="51027"/>
                        <a14:foregroundMark x1="17188" y1="50805" x2="18315" y2="50857"/>
                        <a14:foregroundMark x1="24835" y1="49620" x2="26563" y2="31609"/>
                        <a14:foregroundMark x1="26563" y1="31609" x2="25859" y2="29540"/>
                        <a14:foregroundMark x1="38125" y1="36437" x2="38828" y2="49195"/>
                        <a14:foregroundMark x1="38828" y1="49195" x2="43750" y2="52644"/>
                        <a14:foregroundMark x1="43750" y1="52644" x2="46953" y2="40805"/>
                        <a14:foregroundMark x1="46953" y1="40805" x2="40859" y2="34943"/>
                        <a14:foregroundMark x1="40859" y1="34943" x2="37813" y2="36667"/>
                        <a14:foregroundMark x1="55313" y1="35747" x2="56563" y2="52069"/>
                        <a14:foregroundMark x1="56563" y1="52069" x2="63648" y2="54433"/>
                        <a14:foregroundMark x1="64650" y1="53350" x2="66953" y2="47701"/>
                        <a14:foregroundMark x1="66953" y1="47701" x2="61719" y2="38391"/>
                        <a14:foregroundMark x1="61719" y1="38391" x2="54141" y2="35862"/>
                        <a14:foregroundMark x1="59922" y1="65057" x2="57734" y2="78161"/>
                        <a14:foregroundMark x1="57734" y1="78161" x2="58906" y2="96782"/>
                        <a14:foregroundMark x1="21875" y1="57931" x2="21328" y2="68621"/>
                        <a14:foregroundMark x1="21328" y1="68621" x2="22734" y2="73448"/>
                        <a14:backgroundMark x1="24141" y1="51149" x2="27344" y2="51494"/>
                        <a14:backgroundMark x1="19219" y1="51954" x2="20703" y2="51494"/>
                        <a14:backgroundMark x1="23672" y1="50460" x2="24063" y2="52069"/>
                        <a14:backgroundMark x1="17813" y1="52184" x2="20547" y2="51264"/>
                        <a14:backgroundMark x1="20938" y1="51724" x2="21094" y2="52759"/>
                        <a14:backgroundMark x1="20625" y1="50575" x2="21094" y2="51839"/>
                        <a14:backgroundMark x1="23828" y1="50115" x2="23594" y2="52184"/>
                        <a14:backgroundMark x1="20859" y1="51149" x2="20859" y2="51149"/>
                        <a14:backgroundMark x1="63203" y1="55517" x2="65000" y2="55287"/>
                        <a14:backgroundMark x1="87656" y1="61379" x2="89375" y2="68621"/>
                        <a14:backgroundMark x1="89375" y1="68621" x2="89375" y2="686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22" b="16528"/>
          <a:stretch/>
        </p:blipFill>
        <p:spPr bwMode="auto">
          <a:xfrm>
            <a:off x="0" y="181497"/>
            <a:ext cx="5416550" cy="207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FEFB7E-32DD-4A4F-A6BD-EE88A1ACD5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025" y="1950244"/>
            <a:ext cx="11258550" cy="2600325"/>
          </a:xfrm>
        </p:spPr>
        <p:txBody>
          <a:bodyPr>
            <a:normAutofit fontScale="90000"/>
          </a:bodyPr>
          <a:lstStyle/>
          <a:p>
            <a:pPr marL="90170" indent="269875">
              <a:lnSpc>
                <a:spcPct val="150000"/>
              </a:lnSpc>
              <a:spcAft>
                <a:spcPts val="750"/>
              </a:spcAft>
              <a:tabLst>
                <a:tab pos="90170" algn="l"/>
              </a:tabLst>
            </a:pPr>
            <a:r>
              <a:rPr lang="ru-RU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Тема:</a:t>
            </a:r>
            <a:r>
              <a:rPr lang="ru-RU" sz="3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3600" b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«И</a:t>
            </a:r>
            <a:r>
              <a:rPr lang="ru-RU" sz="3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спользование современных средств</a:t>
            </a:r>
            <a:r>
              <a:rPr lang="ru-RU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оценивания</a:t>
            </a:r>
            <a:r>
              <a:rPr lang="ru-RU" sz="36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3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результатов обучения по информатике»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56043031-1178-4859-83B6-2D5EBB22B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62775" y="4907756"/>
            <a:ext cx="50292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Грачёва Н.В., учитель информатики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МБОУ гимназии «Эврика»</a:t>
            </a:r>
          </a:p>
          <a:p>
            <a:pPr algn="r"/>
            <a:r>
              <a:rPr lang="ru-RU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им. В.А. Сухомлинского</a:t>
            </a:r>
            <a:endParaRPr lang="ru-RU" b="1" dirty="0"/>
          </a:p>
        </p:txBody>
      </p:sp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xmlns="" id="{C2274739-6CF0-46F4-8B4A-4833E1953B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9906000" y="6857998"/>
            <a:ext cx="2285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9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47"/>
    </mc:Choice>
    <mc:Fallback xmlns="">
      <p:transition spd="slow" advTm="13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DB3198D-1AB8-45FB-9AFE-23ED2ABECE8F}"/>
              </a:ext>
            </a:extLst>
          </p:cNvPr>
          <p:cNvSpPr txBox="1"/>
          <p:nvPr/>
        </p:nvSpPr>
        <p:spPr>
          <a:xfrm>
            <a:off x="2667000" y="457200"/>
            <a:ext cx="6438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8301401-64E6-41C7-BD0F-551BB2C633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6" y="1676400"/>
            <a:ext cx="4724400" cy="4724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xmlns="" id="{B43FFCBB-7623-422E-8A6B-7E3E0C59A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9300" y="6478905"/>
            <a:ext cx="2285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13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99"/>
    </mc:Choice>
    <mc:Fallback xmlns="">
      <p:transition spd="slow" advTm="13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C2F42D1-696D-4D8D-B051-E7C90920D08C}"/>
              </a:ext>
            </a:extLst>
          </p:cNvPr>
          <p:cNvSpPr/>
          <p:nvPr/>
        </p:nvSpPr>
        <p:spPr>
          <a:xfrm>
            <a:off x="8253408" y="882668"/>
            <a:ext cx="3433766" cy="1147763"/>
          </a:xfrm>
          <a:prstGeom prst="ellipse">
            <a:avLst/>
          </a:prstGeom>
          <a:solidFill>
            <a:srgbClr val="CEEEFE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инфоримационная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8931AF47-2034-4935-A5AF-C052A2721C60}"/>
              </a:ext>
            </a:extLst>
          </p:cNvPr>
          <p:cNvSpPr/>
          <p:nvPr/>
        </p:nvSpPr>
        <p:spPr>
          <a:xfrm>
            <a:off x="8253409" y="3389294"/>
            <a:ext cx="3433765" cy="1200150"/>
          </a:xfrm>
          <a:prstGeom prst="ellipse">
            <a:avLst/>
          </a:prstGeom>
          <a:solidFill>
            <a:srgbClr val="FDE3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3E33A8F1-AA15-4C43-838F-8A69D93437A0}"/>
              </a:ext>
            </a:extLst>
          </p:cNvPr>
          <p:cNvSpPr/>
          <p:nvPr/>
        </p:nvSpPr>
        <p:spPr>
          <a:xfrm>
            <a:off x="504826" y="3389294"/>
            <a:ext cx="3433766" cy="1200150"/>
          </a:xfrm>
          <a:prstGeom prst="ellipse">
            <a:avLst/>
          </a:prstGeom>
          <a:solidFill>
            <a:srgbClr val="CCFFCC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воспитательная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89EAAFED-CA81-45C0-9559-C6F10C498AB0}"/>
              </a:ext>
            </a:extLst>
          </p:cNvPr>
          <p:cNvSpPr/>
          <p:nvPr/>
        </p:nvSpPr>
        <p:spPr>
          <a:xfrm>
            <a:off x="4571998" y="5224997"/>
            <a:ext cx="3495677" cy="1200150"/>
          </a:xfrm>
          <a:prstGeom prst="ellipse">
            <a:avLst/>
          </a:prstGeom>
          <a:solidFill>
            <a:srgbClr val="F6CEFE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мотивационно-стимулирующая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xmlns="" id="{B47E0587-888B-40C9-8FE7-AC663B2967AD}"/>
              </a:ext>
            </a:extLst>
          </p:cNvPr>
          <p:cNvSpPr/>
          <p:nvPr/>
        </p:nvSpPr>
        <p:spPr>
          <a:xfrm>
            <a:off x="504826" y="830281"/>
            <a:ext cx="3433766" cy="1200150"/>
          </a:xfrm>
          <a:prstGeom prst="ellipse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ориентирующая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5505C520-28AB-433A-A1BF-9A9327037F10}"/>
              </a:ext>
            </a:extLst>
          </p:cNvPr>
          <p:cNvSpPr/>
          <p:nvPr/>
        </p:nvSpPr>
        <p:spPr>
          <a:xfrm>
            <a:off x="4581527" y="1633003"/>
            <a:ext cx="3028949" cy="23992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Функции оценивания</a:t>
            </a:r>
            <a:endParaRPr lang="ru-RU" sz="3600" b="1" dirty="0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xmlns="" id="{BC752D32-2111-4A87-AB1E-856C0A7A50D9}"/>
              </a:ext>
            </a:extLst>
          </p:cNvPr>
          <p:cNvCxnSpPr>
            <a:cxnSpLocks/>
          </p:cNvCxnSpPr>
          <p:nvPr/>
        </p:nvCxnSpPr>
        <p:spPr>
          <a:xfrm flipH="1" flipV="1">
            <a:off x="3829051" y="1633003"/>
            <a:ext cx="942974" cy="306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xmlns="" id="{AA8352AB-5EF0-4177-8B38-C3AF2D580F13}"/>
              </a:ext>
            </a:extLst>
          </p:cNvPr>
          <p:cNvCxnSpPr>
            <a:cxnSpLocks/>
            <a:endCxn id="6" idx="6"/>
          </p:cNvCxnSpPr>
          <p:nvPr/>
        </p:nvCxnSpPr>
        <p:spPr>
          <a:xfrm flipH="1">
            <a:off x="3938592" y="3771900"/>
            <a:ext cx="642933" cy="21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xmlns="" id="{E0A0705E-184E-4A45-810A-37525CC9B525}"/>
              </a:ext>
            </a:extLst>
          </p:cNvPr>
          <p:cNvCxnSpPr>
            <a:cxnSpLocks/>
          </p:cNvCxnSpPr>
          <p:nvPr/>
        </p:nvCxnSpPr>
        <p:spPr>
          <a:xfrm flipH="1">
            <a:off x="6200775" y="4032231"/>
            <a:ext cx="2" cy="11927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xmlns="" id="{909158C8-A275-4FEE-A779-4C3860886F12}"/>
              </a:ext>
            </a:extLst>
          </p:cNvPr>
          <p:cNvCxnSpPr>
            <a:cxnSpLocks/>
          </p:cNvCxnSpPr>
          <p:nvPr/>
        </p:nvCxnSpPr>
        <p:spPr>
          <a:xfrm flipV="1">
            <a:off x="7419975" y="1633003"/>
            <a:ext cx="833433" cy="3066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2116E94F-485D-49C7-8C48-CBCCE039441C}"/>
              </a:ext>
            </a:extLst>
          </p:cNvPr>
          <p:cNvCxnSpPr>
            <a:cxnSpLocks/>
            <a:endCxn id="5" idx="2"/>
          </p:cNvCxnSpPr>
          <p:nvPr/>
        </p:nvCxnSpPr>
        <p:spPr>
          <a:xfrm>
            <a:off x="7543800" y="3771900"/>
            <a:ext cx="709609" cy="21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Видео 1">
            <a:hlinkClick r:id="" action="ppaction://media"/>
            <a:extLst>
              <a:ext uri="{FF2B5EF4-FFF2-40B4-BE49-F238E27FC236}">
                <a16:creationId xmlns:a16="http://schemas.microsoft.com/office/drawing/2014/main" xmlns="" id="{6BF2707E-A2B5-4142-A147-3CBB75E91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791325"/>
            <a:ext cx="2285999" cy="6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2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45"/>
    </mc:Choice>
    <mc:Fallback xmlns="">
      <p:transition spd="slow" advTm="5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B166C89-D65B-4556-8F92-82088E54A925}"/>
              </a:ext>
            </a:extLst>
          </p:cNvPr>
          <p:cNvSpPr txBox="1"/>
          <p:nvPr/>
        </p:nvSpPr>
        <p:spPr>
          <a:xfrm>
            <a:off x="542925" y="312762"/>
            <a:ext cx="11249025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>
              <a:lnSpc>
                <a:spcPct val="107000"/>
              </a:lnSpc>
              <a:spcAft>
                <a:spcPts val="750"/>
              </a:spcAft>
            </a:pPr>
            <a:r>
              <a:rPr lang="ru-RU" sz="28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принципы оценки результатов обучения:</a:t>
            </a:r>
            <a:endParaRPr lang="ru-RU" sz="2800" u="sng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оценивание является 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постоянным процессом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зависимости от этапа обучения используется 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диагностическое 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(стартовое, текущее) и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срезовое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(тематическое, промежуточное, итоговое) 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оценивание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оценивание может быть только </a:t>
            </a:r>
            <a:r>
              <a:rPr lang="ru-RU" sz="2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критериальным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критериями оценивания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выступают ожидаемые результаты, соответствующие учебным целям;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оцениваться с помощью отметки могут только результаты 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деятельности ученика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но не его личные качества;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оценивать можно только 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то, чему учат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критерии оценивания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алгоритм выставления отметки 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заранее известны 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педагогам, и обучающимся (они могут вырабатываться совместно);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оценивания выстраивается таким образом, чтобы обучающиеся </a:t>
            </a:r>
            <a:r>
              <a:rPr lang="ru-RU" sz="2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включались в контрольно-оценочную деятельность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приобретали навыки и привычку к самооценке.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Picture 2" descr="Picture background">
            <a:extLst>
              <a:ext uri="{FF2B5EF4-FFF2-40B4-BE49-F238E27FC236}">
                <a16:creationId xmlns:a16="http://schemas.microsoft.com/office/drawing/2014/main" xmlns="" id="{A3417924-9C9A-457D-AC3E-A6EEFF680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68832"/>
            <a:ext cx="8210550" cy="547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Видео 3">
            <a:hlinkClick r:id="" action="ppaction://media"/>
            <a:extLst>
              <a:ext uri="{FF2B5EF4-FFF2-40B4-BE49-F238E27FC236}">
                <a16:creationId xmlns:a16="http://schemas.microsoft.com/office/drawing/2014/main" xmlns="" id="{C7A97F16-DEA3-499C-BB38-D2DFCEF4B8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906000" y="6857999"/>
            <a:ext cx="2285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60"/>
    </mc:Choice>
    <mc:Fallback xmlns="">
      <p:transition spd="slow" advTm="5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трелка: вниз 18">
            <a:extLst>
              <a:ext uri="{FF2B5EF4-FFF2-40B4-BE49-F238E27FC236}">
                <a16:creationId xmlns:a16="http://schemas.microsoft.com/office/drawing/2014/main" xmlns="" id="{19F4AF20-1FE0-4871-A6CE-86BD0F64AFB3}"/>
              </a:ext>
            </a:extLst>
          </p:cNvPr>
          <p:cNvSpPr/>
          <p:nvPr/>
        </p:nvSpPr>
        <p:spPr>
          <a:xfrm>
            <a:off x="10601324" y="2505072"/>
            <a:ext cx="180975" cy="52387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низ 17">
            <a:extLst>
              <a:ext uri="{FF2B5EF4-FFF2-40B4-BE49-F238E27FC236}">
                <a16:creationId xmlns:a16="http://schemas.microsoft.com/office/drawing/2014/main" xmlns="" id="{23A50909-714C-426F-8F9B-DE19341D8A5F}"/>
              </a:ext>
            </a:extLst>
          </p:cNvPr>
          <p:cNvSpPr/>
          <p:nvPr/>
        </p:nvSpPr>
        <p:spPr>
          <a:xfrm>
            <a:off x="9272587" y="2505073"/>
            <a:ext cx="180975" cy="52387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: вниз 16">
            <a:extLst>
              <a:ext uri="{FF2B5EF4-FFF2-40B4-BE49-F238E27FC236}">
                <a16:creationId xmlns:a16="http://schemas.microsoft.com/office/drawing/2014/main" xmlns="" id="{5F24EFEA-CB93-42F7-89A2-746B17767935}"/>
              </a:ext>
            </a:extLst>
          </p:cNvPr>
          <p:cNvSpPr/>
          <p:nvPr/>
        </p:nvSpPr>
        <p:spPr>
          <a:xfrm>
            <a:off x="8034337" y="2505074"/>
            <a:ext cx="180975" cy="52387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xmlns="" id="{E44D10B4-4945-4499-B3CD-08BC2E78D2AE}"/>
              </a:ext>
            </a:extLst>
          </p:cNvPr>
          <p:cNvSpPr/>
          <p:nvPr/>
        </p:nvSpPr>
        <p:spPr>
          <a:xfrm>
            <a:off x="4074318" y="2505075"/>
            <a:ext cx="180975" cy="52387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xmlns="" id="{06BC7FB3-E2B0-42DA-A720-FCFCE1745339}"/>
              </a:ext>
            </a:extLst>
          </p:cNvPr>
          <p:cNvSpPr/>
          <p:nvPr/>
        </p:nvSpPr>
        <p:spPr>
          <a:xfrm>
            <a:off x="2795587" y="2505075"/>
            <a:ext cx="180975" cy="52387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xmlns="" id="{8D877F88-269F-431E-9737-34DD92CA8E80}"/>
              </a:ext>
            </a:extLst>
          </p:cNvPr>
          <p:cNvSpPr/>
          <p:nvPr/>
        </p:nvSpPr>
        <p:spPr>
          <a:xfrm>
            <a:off x="1528762" y="2505075"/>
            <a:ext cx="180975" cy="523875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xmlns="" id="{744E6185-6BC9-4274-9074-4CC4FA9DFCFA}"/>
              </a:ext>
            </a:extLst>
          </p:cNvPr>
          <p:cNvSpPr/>
          <p:nvPr/>
        </p:nvSpPr>
        <p:spPr>
          <a:xfrm rot="20754261">
            <a:off x="7547181" y="1262215"/>
            <a:ext cx="252557" cy="772871"/>
          </a:xfrm>
          <a:prstGeom prst="downArrow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xmlns="" id="{9DD4CFF9-6D8A-48F0-A913-C028C05D8C51}"/>
              </a:ext>
            </a:extLst>
          </p:cNvPr>
          <p:cNvSpPr/>
          <p:nvPr/>
        </p:nvSpPr>
        <p:spPr>
          <a:xfrm rot="578355">
            <a:off x="3938009" y="1210882"/>
            <a:ext cx="289999" cy="772871"/>
          </a:xfrm>
          <a:prstGeom prst="downArrow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xmlns="" id="{811E1E69-C5E2-401E-8F59-073A217E8F11}"/>
              </a:ext>
            </a:extLst>
          </p:cNvPr>
          <p:cNvSpPr/>
          <p:nvPr/>
        </p:nvSpPr>
        <p:spPr>
          <a:xfrm>
            <a:off x="1543050" y="380910"/>
            <a:ext cx="8915400" cy="981075"/>
          </a:xfrm>
          <a:prstGeom prst="ellipse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Средства оценивания можно квалифицировать на два вида: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D16DF377-8272-4636-A4DB-54C9AA8A0D6B}"/>
              </a:ext>
            </a:extLst>
          </p:cNvPr>
          <p:cNvSpPr/>
          <p:nvPr/>
        </p:nvSpPr>
        <p:spPr>
          <a:xfrm>
            <a:off x="714375" y="1885950"/>
            <a:ext cx="4419600" cy="80962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традиционные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D89C92DD-6250-4C6E-850B-CB3FACD5D780}"/>
              </a:ext>
            </a:extLst>
          </p:cNvPr>
          <p:cNvSpPr/>
          <p:nvPr/>
        </p:nvSpPr>
        <p:spPr>
          <a:xfrm>
            <a:off x="1200150" y="3028950"/>
            <a:ext cx="838200" cy="2752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6996DAFB-9A64-4856-ADD8-D3503A98D725}"/>
              </a:ext>
            </a:extLst>
          </p:cNvPr>
          <p:cNvSpPr/>
          <p:nvPr/>
        </p:nvSpPr>
        <p:spPr>
          <a:xfrm>
            <a:off x="2466975" y="3028950"/>
            <a:ext cx="838200" cy="2752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зачёт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49F3D7B0-9F5D-4C77-BCC4-7E2AC185A519}"/>
              </a:ext>
            </a:extLst>
          </p:cNvPr>
          <p:cNvSpPr/>
          <p:nvPr/>
        </p:nvSpPr>
        <p:spPr>
          <a:xfrm>
            <a:off x="3733800" y="3028950"/>
            <a:ext cx="838200" cy="2752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 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BC50AB5F-948E-4C1D-854B-7A13658E6B1E}"/>
              </a:ext>
            </a:extLst>
          </p:cNvPr>
          <p:cNvSpPr/>
          <p:nvPr/>
        </p:nvSpPr>
        <p:spPr>
          <a:xfrm>
            <a:off x="7124700" y="1885950"/>
            <a:ext cx="4419600" cy="80962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CF25B193-2595-4DD8-A850-A1C6D33561A1}"/>
              </a:ext>
            </a:extLst>
          </p:cNvPr>
          <p:cNvSpPr/>
          <p:nvPr/>
        </p:nvSpPr>
        <p:spPr>
          <a:xfrm>
            <a:off x="7705725" y="3028950"/>
            <a:ext cx="838200" cy="2752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тестирование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DCAC7747-B906-436C-AAA4-5DEB1883C5E0}"/>
              </a:ext>
            </a:extLst>
          </p:cNvPr>
          <p:cNvSpPr/>
          <p:nvPr/>
        </p:nvSpPr>
        <p:spPr>
          <a:xfrm>
            <a:off x="8972550" y="3028950"/>
            <a:ext cx="838200" cy="2752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xmlns="" id="{4A825ECA-1A02-4E6C-A6C8-179BEA6E2CD6}"/>
              </a:ext>
            </a:extLst>
          </p:cNvPr>
          <p:cNvSpPr/>
          <p:nvPr/>
        </p:nvSpPr>
        <p:spPr>
          <a:xfrm>
            <a:off x="10239375" y="3028950"/>
            <a:ext cx="838200" cy="275272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портфолио </a:t>
            </a:r>
          </a:p>
        </p:txBody>
      </p:sp>
      <p:pic>
        <p:nvPicPr>
          <p:cNvPr id="2" name="Видео 1">
            <a:hlinkClick r:id="" action="ppaction://media"/>
            <a:extLst>
              <a:ext uri="{FF2B5EF4-FFF2-40B4-BE49-F238E27FC236}">
                <a16:creationId xmlns:a16="http://schemas.microsoft.com/office/drawing/2014/main" xmlns="" id="{97A688E7-34F4-4F0E-BB38-2398358C1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9906000" y="6857999"/>
            <a:ext cx="2285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702"/>
    </mc:Choice>
    <mc:Fallback xmlns="">
      <p:transition spd="slow" advTm="28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F69FA13C-7ED3-4E0E-B6F0-C53E2023C9BB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5995988" y="2266950"/>
            <a:ext cx="795337" cy="938213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xmlns="" id="{47ED0142-F2D9-4032-B429-716FC7C31066}"/>
              </a:ext>
            </a:extLst>
          </p:cNvPr>
          <p:cNvSpPr/>
          <p:nvPr/>
        </p:nvSpPr>
        <p:spPr>
          <a:xfrm>
            <a:off x="4776788" y="357187"/>
            <a:ext cx="6772277" cy="189547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Формы контроля знаний 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xmlns="" id="{9E7EA6FF-0286-4B65-AF72-E59AFECE2DD5}"/>
              </a:ext>
            </a:extLst>
          </p:cNvPr>
          <p:cNvSpPr/>
          <p:nvPr/>
        </p:nvSpPr>
        <p:spPr>
          <a:xfrm>
            <a:off x="542925" y="1885949"/>
            <a:ext cx="3486150" cy="4648201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9875" algn="ctr">
              <a:lnSpc>
                <a:spcPct val="107000"/>
              </a:lnSpc>
              <a:spcAft>
                <a:spcPts val="750"/>
              </a:spcAft>
            </a:pPr>
            <a:r>
              <a:rPr lang="ru-RU" sz="15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Индивидуальный контроль </a:t>
            </a:r>
            <a:r>
              <a:rPr lang="ru-RU" sz="15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 такими формами, как:</a:t>
            </a:r>
            <a:endParaRPr lang="ru-RU" sz="15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Устный опрос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Зачет (устный, письменный)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Домашняя работа (контрольная, творческая)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Самостоятельная работа (воспроизводящая; реконструктивно – вариативная; эвристическая; творческая)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Диктант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Контрольная работа, практическая работа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Тесты (на бумаге, на ПК).</a:t>
            </a:r>
            <a:endParaRPr lang="ru-RU" sz="15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3EEC860B-041D-4BE9-9A0D-1F7D816B92D4}"/>
              </a:ext>
            </a:extLst>
          </p:cNvPr>
          <p:cNvSpPr/>
          <p:nvPr/>
        </p:nvSpPr>
        <p:spPr>
          <a:xfrm>
            <a:off x="4200525" y="3205163"/>
            <a:ext cx="3590925" cy="329565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9875">
              <a:lnSpc>
                <a:spcPct val="107000"/>
              </a:lnSpc>
              <a:spcAft>
                <a:spcPts val="750"/>
              </a:spcAft>
            </a:pPr>
            <a:r>
              <a:rPr lang="ru-RU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Взаимоконтроль:</a:t>
            </a:r>
            <a:endParaRPr lang="ru-RU" sz="18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Устный опрос (в парах, в группах)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Проверка самостоятельной работы по образцу, четкие критерии оценок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Тестирование.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4E89E41-3FEB-41D2-BC43-20718C671F5A}"/>
              </a:ext>
            </a:extLst>
          </p:cNvPr>
          <p:cNvSpPr/>
          <p:nvPr/>
        </p:nvSpPr>
        <p:spPr>
          <a:xfrm>
            <a:off x="7962900" y="3671889"/>
            <a:ext cx="3124200" cy="282892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69875">
              <a:lnSpc>
                <a:spcPct val="107000"/>
              </a:lnSpc>
              <a:spcAft>
                <a:spcPts val="750"/>
              </a:spcAft>
            </a:pPr>
            <a:r>
              <a:rPr lang="ru-RU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Самоконтроль:</a:t>
            </a:r>
            <a:endParaRPr lang="ru-RU" sz="1800" u="sng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Используя опорный конспект, справочный материал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Тестирование.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xmlns="" id="{2308FA19-9F79-4BD9-8F7F-28C67954240B}"/>
              </a:ext>
            </a:extLst>
          </p:cNvPr>
          <p:cNvCxnSpPr/>
          <p:nvPr/>
        </p:nvCxnSpPr>
        <p:spPr>
          <a:xfrm flipH="1">
            <a:off x="3276600" y="1190625"/>
            <a:ext cx="1524000" cy="61912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xmlns="" id="{678FC248-8F2E-4767-9C86-DD3DDE75C61B}"/>
              </a:ext>
            </a:extLst>
          </p:cNvPr>
          <p:cNvCxnSpPr>
            <a:cxnSpLocks/>
          </p:cNvCxnSpPr>
          <p:nvPr/>
        </p:nvCxnSpPr>
        <p:spPr>
          <a:xfrm>
            <a:off x="9244012" y="2252662"/>
            <a:ext cx="457200" cy="1419227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Видео 5">
            <a:hlinkClick r:id="" action="ppaction://media"/>
            <a:extLst>
              <a:ext uri="{FF2B5EF4-FFF2-40B4-BE49-F238E27FC236}">
                <a16:creationId xmlns:a16="http://schemas.microsoft.com/office/drawing/2014/main" xmlns="" id="{51B68EF6-832D-461D-B9E6-745213A7A0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9906000" y="6857999"/>
            <a:ext cx="2285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6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35"/>
    </mc:Choice>
    <mc:Fallback xmlns="">
      <p:transition spd="slow" advTm="5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BBD0B9-15A2-418E-81C6-C01CC7DE7DEB}"/>
              </a:ext>
            </a:extLst>
          </p:cNvPr>
          <p:cNvSpPr txBox="1"/>
          <p:nvPr/>
        </p:nvSpPr>
        <p:spPr>
          <a:xfrm>
            <a:off x="447675" y="314325"/>
            <a:ext cx="1085849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32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Тест </a:t>
            </a:r>
            <a:r>
              <a:rPr lang="ru-RU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стандартизированные, краткие, ограниченные во времени испытания, предназначенные для получения определённых характеристик (количественных) о достигнутом уровне знаний, умений и навыков испытуемого.</a:t>
            </a:r>
            <a:endParaRPr lang="ru-RU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6B8C1EA9-FC0E-4D4D-8D99-1BDE7B7DC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1000" y1="11818" x2="21556" y2="70000"/>
                        <a14:foregroundMark x1="21556" y1="70000" x2="25667" y2="76970"/>
                        <a14:foregroundMark x1="25667" y1="76970" x2="37889" y2="79545"/>
                        <a14:foregroundMark x1="37889" y1="79545" x2="46889" y2="86818"/>
                        <a14:foregroundMark x1="46889" y1="86818" x2="65889" y2="85455"/>
                        <a14:foregroundMark x1="65889" y1="85455" x2="71111" y2="77727"/>
                        <a14:foregroundMark x1="71111" y1="77727" x2="70222" y2="32121"/>
                        <a14:foregroundMark x1="70222" y1="32121" x2="59111" y2="27273"/>
                        <a14:foregroundMark x1="59111" y1="27273" x2="46667" y2="13485"/>
                        <a14:foregroundMark x1="46667" y1="13485" x2="21444" y2="11515"/>
                        <a14:foregroundMark x1="29889" y1="12576" x2="24111" y2="11061"/>
                        <a14:foregroundMark x1="24111" y1="11061" x2="20889" y2="66364"/>
                        <a14:foregroundMark x1="20889" y1="66364" x2="31444" y2="66212"/>
                        <a14:foregroundMark x1="31444" y1="66212" x2="48000" y2="32879"/>
                        <a14:foregroundMark x1="48000" y1="32879" x2="43333" y2="17121"/>
                        <a14:foregroundMark x1="43333" y1="17121" x2="30667" y2="10455"/>
                        <a14:foregroundMark x1="30667" y1="10455" x2="26667" y2="10758"/>
                        <a14:foregroundMark x1="58889" y1="20152" x2="49889" y2="16061"/>
                        <a14:foregroundMark x1="49889" y1="16061" x2="31667" y2="21970"/>
                        <a14:foregroundMark x1="31667" y1="21970" x2="27000" y2="54697"/>
                        <a14:foregroundMark x1="27000" y1="54697" x2="28111" y2="75758"/>
                        <a14:foregroundMark x1="28111" y1="75758" x2="39333" y2="82727"/>
                        <a14:foregroundMark x1="39333" y1="82727" x2="54556" y2="79242"/>
                        <a14:foregroundMark x1="54556" y1="79242" x2="65000" y2="65000"/>
                        <a14:foregroundMark x1="65000" y1="65000" x2="71222" y2="33333"/>
                        <a14:foregroundMark x1="71222" y1="33333" x2="58333" y2="19545"/>
                        <a14:foregroundMark x1="58333" y1="19545" x2="58222" y2="19242"/>
                        <a14:foregroundMark x1="63444" y1="23939" x2="56333" y2="24545"/>
                        <a14:foregroundMark x1="56333" y1="24545" x2="39333" y2="54848"/>
                        <a14:foregroundMark x1="39333" y1="54848" x2="57444" y2="52727"/>
                        <a14:foregroundMark x1="57444" y1="52727" x2="64111" y2="36212"/>
                        <a14:foregroundMark x1="64111" y1="36212" x2="64222" y2="35303"/>
                        <a14:foregroundMark x1="50333" y1="22424" x2="42000" y2="20152"/>
                        <a14:foregroundMark x1="42000" y1="20152" x2="26000" y2="44545"/>
                        <a14:foregroundMark x1="26000" y1="44545" x2="42333" y2="46212"/>
                        <a14:foregroundMark x1="42333" y1="46212" x2="47000" y2="39242"/>
                        <a14:foregroundMark x1="50667" y1="27576" x2="51000" y2="26212"/>
                        <a14:foregroundMark x1="53000" y1="47727" x2="39000" y2="51515"/>
                        <a14:foregroundMark x1="39000" y1="51515" x2="29333" y2="68182"/>
                        <a14:foregroundMark x1="29333" y1="68182" x2="43444" y2="77576"/>
                        <a14:foregroundMark x1="43444" y1="77576" x2="55222" y2="71061"/>
                        <a14:foregroundMark x1="55222" y1="71061" x2="55333" y2="55758"/>
                        <a14:foregroundMark x1="55333" y1="55758" x2="52778" y2="51818"/>
                        <a14:foregroundMark x1="59111" y1="56212" x2="50556" y2="58030"/>
                        <a14:foregroundMark x1="50556" y1="58030" x2="48333" y2="71818"/>
                        <a14:foregroundMark x1="48333" y1="71818" x2="58778" y2="64697"/>
                        <a14:foregroundMark x1="58778" y1="64697" x2="59333" y2="53333"/>
                        <a14:foregroundMark x1="59333" y1="53333" x2="59111" y2="53333"/>
                        <a14:foregroundMark x1="49889" y1="52879" x2="41556" y2="56818"/>
                        <a14:foregroundMark x1="41556" y1="56818" x2="44667" y2="67273"/>
                        <a14:foregroundMark x1="44667" y1="67273" x2="53222" y2="55455"/>
                        <a14:foregroundMark x1="53222" y1="55455" x2="51556" y2="525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399" y="2495549"/>
            <a:ext cx="6143625" cy="450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xmlns="" id="{EE458B96-9CDA-4FA1-B285-2FF892722E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V="1">
            <a:off x="9906000" y="6857999"/>
            <a:ext cx="2285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2"/>
    </mc:Choice>
    <mc:Fallback xmlns="">
      <p:transition spd="slow" advTm="20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5AFEB8-4C0A-4189-938A-A6342A598AB0}"/>
              </a:ext>
            </a:extLst>
          </p:cNvPr>
          <p:cNvSpPr txBox="1"/>
          <p:nvPr/>
        </p:nvSpPr>
        <p:spPr>
          <a:xfrm>
            <a:off x="600075" y="408506"/>
            <a:ext cx="11068050" cy="6052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>
              <a:lnSpc>
                <a:spcPct val="107000"/>
              </a:lnSpc>
              <a:spcAft>
                <a:spcPts val="750"/>
              </a:spcAft>
            </a:pPr>
            <a:r>
              <a:rPr lang="ru-RU" sz="28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уровню сложности тестовые задания делятся на 4 уровня:</a:t>
            </a:r>
            <a:endParaRPr lang="ru-RU" sz="2800" u="sng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07000"/>
              </a:lnSpc>
              <a:spcAft>
                <a:spcPts val="750"/>
              </a:spcAft>
            </a:pPr>
            <a:r>
              <a:rPr lang="ru-RU" sz="2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Первый уровень</a:t>
            </a:r>
            <a:r>
              <a:rPr lang="ru-RU" sz="22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вопросы на распознавание. Их удобно представлять альтернативными тестами, предусматривающими ответы типа «да - нет», «правильно – неправильно», или тестами с выборочными ответами.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07000"/>
              </a:lnSpc>
              <a:spcAft>
                <a:spcPts val="750"/>
              </a:spcAft>
            </a:pPr>
            <a:r>
              <a:rPr lang="ru-RU" sz="2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Второй уровень</a:t>
            </a: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вопросы на воспроизведение или решение задачи. Они представляются тестами со свободным (конструктивным) ответом или с множественным выбором его. Конструктивный ответ представляет собой строку произвольных символов. Образец может задаваться в виде основы слова или фразы.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07000"/>
              </a:lnSpc>
              <a:spcAft>
                <a:spcPts val="750"/>
              </a:spcAft>
            </a:pPr>
            <a:r>
              <a:rPr lang="ru-RU" sz="2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Третий уровень</a:t>
            </a: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вопросы на применение знаний при решении измененной задачи. Их лучше представлять тестами со свободным ответом или тестами с выборочными пояснениями к ним.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69875" algn="just">
              <a:lnSpc>
                <a:spcPct val="107000"/>
              </a:lnSpc>
              <a:spcAft>
                <a:spcPts val="750"/>
              </a:spcAft>
            </a:pPr>
            <a:r>
              <a:rPr lang="ru-RU" sz="22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Четвертый уровень</a:t>
            </a:r>
            <a:r>
              <a:rPr lang="ru-RU" sz="22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вопросы на творческое применение знаний, решение задач, не сводящихся к одному определенному типу. Представляются также, как и вопросы третьего уровня.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xmlns="" id="{419CFE14-7950-47D7-88AA-ECFB3A9380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V="1">
            <a:off x="9906000" y="6857999"/>
            <a:ext cx="2285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81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680"/>
    </mc:Choice>
    <mc:Fallback xmlns="">
      <p:transition spd="slow" advTm="62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23EDBD3-C729-4449-982E-93198CA845A2}"/>
              </a:ext>
            </a:extLst>
          </p:cNvPr>
          <p:cNvSpPr txBox="1"/>
          <p:nvPr/>
        </p:nvSpPr>
        <p:spPr>
          <a:xfrm>
            <a:off x="495300" y="228600"/>
            <a:ext cx="11144250" cy="4006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9875" algn="just">
              <a:lnSpc>
                <a:spcPct val="107000"/>
              </a:lnSpc>
              <a:spcAft>
                <a:spcPts val="750"/>
              </a:spcAft>
            </a:pPr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реимущества использования тестовых заданий: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требуют от учеников письменных изложений;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экономны в отношении времени, затраченного на непосредственное выполнение действий;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обладают большой гибкостью в выявлении узких целей, благодаря чему удаётся очень подробно формулировать и точно очерчивать задачу каждого теста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2C1262E1-A02D-4293-8078-BF2B7BC82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87" b="90000" l="6500" r="90000">
                        <a14:foregroundMark x1="19667" y1="17746" x2="14000" y2="16620"/>
                        <a14:foregroundMark x1="14000" y1="16620" x2="8833" y2="18310"/>
                        <a14:foregroundMark x1="8833" y1="18310" x2="16250" y2="23380"/>
                        <a14:foregroundMark x1="16250" y1="23380" x2="18500" y2="17324"/>
                        <a14:foregroundMark x1="29583" y1="31549" x2="23833" y2="32254"/>
                        <a14:foregroundMark x1="23833" y1="32254" x2="17602" y2="38234"/>
                        <a14:foregroundMark x1="39263" y1="71492" x2="50930" y2="88724"/>
                        <a14:foregroundMark x1="27750" y1="54487" x2="33712" y2="63292"/>
                        <a14:foregroundMark x1="24958" y1="50363" x2="27272" y2="53781"/>
                        <a14:foregroundMark x1="54396" y1="86731" x2="53398" y2="65170"/>
                        <a14:foregroundMark x1="22374" y1="16415" x2="18359" y2="13004"/>
                        <a14:foregroundMark x1="12299" y1="15482" x2="11745" y2="26511"/>
                        <a14:foregroundMark x1="34380" y1="38274" x2="27583" y2="40282"/>
                        <a14:foregroundMark x1="38694" y1="71718" x2="39083" y2="72817"/>
                        <a14:foregroundMark x1="30458" y1="48414" x2="35574" y2="62890"/>
                        <a14:foregroundMark x1="27583" y1="40282" x2="27976" y2="41395"/>
                        <a14:foregroundMark x1="59859" y1="66855" x2="59979" y2="66820"/>
                        <a14:foregroundMark x1="39083" y1="72817" x2="54147" y2="68494"/>
                        <a14:foregroundMark x1="60763" y1="65987" x2="59717" y2="64714"/>
                        <a14:foregroundMark x1="22753" y1="30646" x2="16997" y2="37603"/>
                        <a14:foregroundMark x1="64732" y1="40211" x2="65686" y2="60761"/>
                        <a14:foregroundMark x1="74083" y1="13578" x2="69876" y2="19513"/>
                        <a14:foregroundMark x1="70702" y1="21331" x2="69083" y2="25211"/>
                        <a14:foregroundMark x1="72667" y1="16620" x2="71060" y2="20471"/>
                        <a14:foregroundMark x1="69083" y1="25211" x2="64083" y2="54789"/>
                        <a14:foregroundMark x1="64083" y1="54789" x2="70708" y2="48000"/>
                        <a14:foregroundMark x1="72068" y1="46035" x2="76833" y2="23099"/>
                        <a14:foregroundMark x1="76833" y1="23099" x2="73667" y2="20845"/>
                        <a14:foregroundMark x1="57940" y1="72062" x2="60417" y2="76338"/>
                        <a14:foregroundMark x1="60417" y1="76338" x2="46500" y2="89296"/>
                        <a14:foregroundMark x1="14352" y1="24373" x2="10583" y2="16761"/>
                        <a14:foregroundMark x1="23579" y1="43005" x2="17922" y2="31582"/>
                        <a14:foregroundMark x1="33675" y1="63396" x2="26884" y2="49681"/>
                        <a14:foregroundMark x1="46500" y1="89296" x2="37943" y2="72017"/>
                        <a14:foregroundMark x1="10583" y1="16761" x2="10618" y2="16170"/>
                        <a14:foregroundMark x1="16295" y1="13848" x2="19667" y2="16479"/>
                        <a14:foregroundMark x1="28971" y1="48941" x2="31333" y2="57183"/>
                        <a14:foregroundMark x1="23676" y1="30467" x2="26919" y2="41782"/>
                        <a14:foregroundMark x1="19667" y1="16479" x2="21229" y2="21930"/>
                        <a14:foregroundMark x1="40883" y1="70848" x2="43833" y2="75070"/>
                        <a14:foregroundMark x1="31333" y1="57183" x2="35348" y2="62929"/>
                        <a14:foregroundMark x1="43833" y1="75070" x2="47917" y2="77887"/>
                        <a14:foregroundMark x1="47917" y1="77887" x2="47917" y2="77887"/>
                        <a14:foregroundMark x1="42216" y1="70318" x2="48417" y2="82113"/>
                        <a14:foregroundMark x1="30662" y1="48342" x2="37909" y2="62126"/>
                        <a14:foregroundMark x1="24500" y1="36620" x2="27166" y2="41692"/>
                        <a14:foregroundMark x1="48417" y1="82113" x2="52833" y2="75915"/>
                        <a14:foregroundMark x1="52833" y1="75915" x2="50033" y2="67210"/>
                        <a14:foregroundMark x1="41625" y1="50013" x2="41461" y2="49728"/>
                        <a14:foregroundMark x1="46713" y1="58876" x2="42922" y2="52272"/>
                        <a14:foregroundMark x1="32886" y1="39597" x2="32417" y2="39296"/>
                        <a14:foregroundMark x1="32417" y1="39296" x2="31468" y2="40116"/>
                        <a14:foregroundMark x1="34400" y1="47017" x2="33250" y2="52958"/>
                        <a14:foregroundMark x1="33250" y1="52958" x2="36925" y2="62489"/>
                        <a14:foregroundMark x1="40151" y1="61298" x2="42250" y2="57042"/>
                        <a14:foregroundMark x1="42250" y1="57042" x2="35729" y2="46546"/>
                        <a14:foregroundMark x1="70083" y1="50423" x2="67583" y2="58028"/>
                        <a14:foregroundMark x1="77083" y1="24789" x2="74833" y2="32817"/>
                        <a14:foregroundMark x1="74833" y1="32817" x2="74750" y2="33944"/>
                        <a14:foregroundMark x1="77333" y1="24789" x2="74917" y2="35915"/>
                        <a14:foregroundMark x1="61417" y1="77465" x2="64333" y2="82958"/>
                        <a14:foregroundMark x1="63264" y1="83497" x2="62317" y2="83975"/>
                        <a14:foregroundMark x1="64333" y1="82958" x2="63288" y2="83485"/>
                        <a14:foregroundMark x1="18667" y1="12535" x2="7667" y2="14930"/>
                        <a14:foregroundMark x1="7667" y1="14930" x2="9500" y2="24507"/>
                        <a14:foregroundMark x1="9500" y1="24507" x2="10833" y2="27042"/>
                        <a14:foregroundMark x1="9583" y1="21690" x2="6500" y2="16479"/>
                        <a14:foregroundMark x1="6500" y1="16479" x2="8417" y2="15070"/>
                        <a14:foregroundMark x1="20750" y1="43521" x2="16333" y2="35070"/>
                        <a14:foregroundMark x1="16333" y1="35070" x2="21000" y2="29155"/>
                        <a14:foregroundMark x1="21000" y1="29155" x2="26333" y2="28169"/>
                        <a14:foregroundMark x1="26333" y1="28169" x2="31167" y2="31408"/>
                        <a14:foregroundMark x1="31167" y1="31408" x2="34333" y2="36901"/>
                        <a14:foregroundMark x1="29440" y1="41201" x2="28083" y2="42394"/>
                        <a14:foregroundMark x1="34333" y1="36901" x2="29890" y2="40806"/>
                        <a14:foregroundMark x1="28083" y1="42394" x2="20917" y2="43944"/>
                        <a14:foregroundMark x1="34500" y1="35493" x2="31250" y2="40071"/>
                        <a14:foregroundMark x1="29409" y1="41300" x2="25583" y2="42254"/>
                        <a14:foregroundMark x1="20750" y1="29296" x2="13500" y2="31549"/>
                        <a14:foregroundMark x1="21083" y1="15070" x2="23352" y2="18637"/>
                        <a14:foregroundMark x1="24667" y1="20704" x2="11083" y2="26761"/>
                        <a14:foregroundMark x1="24833" y1="21549" x2="24833" y2="21549"/>
                        <a14:foregroundMark x1="35750" y1="45915" x2="40917" y2="47042"/>
                        <a14:foregroundMark x1="40917" y1="47042" x2="48583" y2="57606"/>
                        <a14:foregroundMark x1="48583" y1="57606" x2="32500" y2="64930"/>
                        <a14:foregroundMark x1="32500" y1="64930" x2="31796" y2="63812"/>
                        <a14:backgroundMark x1="7500" y1="11690" x2="21000" y2="8592"/>
                        <a14:backgroundMark x1="35337" y1="35590" x2="39712" y2="44099"/>
                        <a14:backgroundMark x1="32159" y1="29408" x2="32376" y2="29830"/>
                        <a14:backgroundMark x1="23917" y1="13380" x2="31850" y2="28808"/>
                        <a14:backgroundMark x1="47025" y1="51646" x2="55000" y2="56197"/>
                        <a14:backgroundMark x1="41500" y1="39437" x2="44665" y2="48393"/>
                        <a14:backgroundMark x1="67667" y1="18028" x2="67083" y2="25211"/>
                        <a14:backgroundMark x1="67083" y1="25211" x2="60917" y2="46620"/>
                        <a14:backgroundMark x1="63250" y1="20141" x2="61417" y2="31690"/>
                        <a14:backgroundMark x1="61417" y1="31690" x2="55417" y2="48732"/>
                        <a14:backgroundMark x1="63250" y1="27746" x2="52833" y2="46901"/>
                        <a14:backgroundMark x1="52833" y1="46901" x2="57917" y2="29296"/>
                        <a14:backgroundMark x1="57917" y1="29296" x2="58750" y2="28169"/>
                        <a14:backgroundMark x1="56917" y1="43239" x2="54250" y2="50423"/>
                        <a14:backgroundMark x1="54250" y1="50423" x2="53750" y2="43099"/>
                        <a14:backgroundMark x1="53750" y1="43099" x2="53750" y2="43380"/>
                        <a14:backgroundMark x1="49752" y1="55855" x2="54667" y2="63380"/>
                        <a14:backgroundMark x1="54667" y1="63380" x2="56250" y2="50141"/>
                        <a14:backgroundMark x1="56250" y1="50141" x2="56000" y2="49155"/>
                        <a14:backgroundMark x1="56000" y1="57465" x2="58250" y2="69437"/>
                        <a14:backgroundMark x1="58250" y1="69437" x2="57417" y2="59296"/>
                        <a14:backgroundMark x1="57417" y1="59296" x2="57417" y2="59296"/>
                        <a14:backgroundMark x1="50833" y1="42676" x2="54333" y2="63380"/>
                        <a14:backgroundMark x1="54333" y1="63380" x2="57250" y2="55211"/>
                        <a14:backgroundMark x1="57250" y1="55211" x2="52500" y2="34789"/>
                        <a14:backgroundMark x1="52500" y1="34789" x2="48833" y2="42254"/>
                        <a14:backgroundMark x1="48833" y1="42254" x2="48750" y2="43662"/>
                        <a14:backgroundMark x1="66000" y1="12535" x2="62000" y2="22113"/>
                        <a14:backgroundMark x1="62000" y1="22113" x2="59250" y2="36620"/>
                        <a14:backgroundMark x1="59250" y1="36620" x2="64917" y2="29155"/>
                        <a14:backgroundMark x1="64917" y1="29155" x2="67917" y2="20141"/>
                        <a14:backgroundMark x1="67917" y1="20141" x2="64917" y2="15775"/>
                        <a14:backgroundMark x1="67917" y1="14507" x2="65167" y2="22113"/>
                        <a14:backgroundMark x1="65167" y1="22113" x2="67917" y2="13521"/>
                        <a14:backgroundMark x1="67917" y1="13521" x2="67833" y2="13521"/>
                        <a14:backgroundMark x1="64750" y1="24930" x2="62917" y2="31690"/>
                        <a14:backgroundMark x1="62917" y1="31690" x2="65667" y2="23099"/>
                        <a14:backgroundMark x1="65667" y1="23099" x2="65500" y2="23239"/>
                        <a14:backgroundMark x1="73000" y1="9155" x2="86667" y2="22535"/>
                        <a14:backgroundMark x1="76250" y1="7465" x2="82167" y2="12113"/>
                        <a14:backgroundMark x1="82167" y1="12113" x2="81000" y2="7324"/>
                        <a14:backgroundMark x1="80667" y1="16056" x2="76083" y2="49437"/>
                        <a14:backgroundMark x1="82083" y1="20423" x2="70417" y2="59859"/>
                        <a14:backgroundMark x1="85167" y1="22535" x2="81333" y2="31127"/>
                        <a14:backgroundMark x1="81333" y1="31127" x2="80000" y2="44225"/>
                        <a14:backgroundMark x1="80000" y1="44225" x2="85667" y2="24366"/>
                        <a14:backgroundMark x1="85667" y1="24366" x2="84500" y2="20704"/>
                        <a14:backgroundMark x1="75333" y1="45211" x2="71115" y2="51307"/>
                        <a14:backgroundMark x1="68563" y1="58868" x2="66333" y2="70563"/>
                        <a14:backgroundMark x1="66333" y1="70563" x2="77750" y2="53803"/>
                        <a14:backgroundMark x1="77750" y1="53803" x2="80417" y2="39155"/>
                        <a14:backgroundMark x1="80417" y1="39155" x2="80000" y2="39014"/>
                        <a14:backgroundMark x1="83917" y1="26197" x2="81417" y2="36479"/>
                        <a14:backgroundMark x1="81417" y1="36479" x2="87417" y2="28451"/>
                        <a14:backgroundMark x1="87417" y1="28451" x2="81167" y2="22676"/>
                        <a14:backgroundMark x1="81167" y1="22676" x2="80833" y2="23662"/>
                        <a14:backgroundMark x1="67000" y1="62817" x2="60500" y2="69718"/>
                        <a14:backgroundMark x1="57583" y1="59437" x2="58417" y2="71972"/>
                        <a14:backgroundMark x1="54643" y1="89560" x2="48000" y2="93380"/>
                        <a14:backgroundMark x1="48000" y1="93380" x2="56833" y2="94366"/>
                        <a14:backgroundMark x1="56833" y1="94366" x2="57833" y2="89296"/>
                        <a14:backgroundMark x1="10083" y1="28592" x2="24500" y2="69296"/>
                        <a14:backgroundMark x1="24500" y1="69296" x2="15083" y2="55915"/>
                        <a14:backgroundMark x1="15083" y1="55915" x2="7833" y2="29718"/>
                        <a14:backgroundMark x1="9417" y1="38169" x2="11917" y2="51549"/>
                        <a14:backgroundMark x1="11917" y1="51549" x2="25667" y2="71549"/>
                        <a14:backgroundMark x1="25667" y1="71549" x2="30750" y2="72394"/>
                        <a14:backgroundMark x1="30750" y1="72394" x2="11583" y2="35634"/>
                        <a14:backgroundMark x1="11583" y1="35634" x2="6500" y2="41408"/>
                        <a14:backgroundMark x1="6500" y1="41408" x2="5667" y2="45493"/>
                        <a14:backgroundMark x1="14833" y1="42817" x2="11750" y2="57042"/>
                        <a14:backgroundMark x1="11750" y1="57042" x2="17500" y2="50141"/>
                        <a14:backgroundMark x1="17500" y1="50141" x2="13833" y2="42254"/>
                        <a14:backgroundMark x1="11500" y1="39296" x2="11083" y2="50563"/>
                        <a14:backgroundMark x1="11083" y1="50563" x2="21333" y2="60986"/>
                        <a14:backgroundMark x1="21333" y1="60986" x2="12333" y2="38169"/>
                        <a14:backgroundMark x1="12333" y1="38169" x2="10167" y2="38169"/>
                        <a14:backgroundMark x1="14250" y1="38169" x2="18167" y2="42254"/>
                        <a14:backgroundMark x1="18167" y1="42254" x2="23000" y2="52113"/>
                        <a14:backgroundMark x1="13333" y1="47887" x2="18500" y2="53380"/>
                        <a14:backgroundMark x1="18500" y1="53380" x2="17417" y2="51831"/>
                        <a14:backgroundMark x1="25259" y1="25962" x2="36167" y2="22394"/>
                        <a14:backgroundMark x1="20055" y1="27665" x2="20994" y2="27358"/>
                        <a14:backgroundMark x1="32622" y1="41989" x2="47667" y2="36479"/>
                        <a14:backgroundMark x1="33833" y1="70845" x2="56917" y2="58592"/>
                        <a14:backgroundMark x1="35062" y1="66631" x2="50167" y2="63944"/>
                        <a14:backgroundMark x1="48525" y1="60501" x2="49500" y2="60141"/>
                        <a14:backgroundMark x1="38000" y1="69718" x2="52167" y2="64085"/>
                        <a14:backgroundMark x1="37500" y1="43616" x2="38167" y2="43380"/>
                        <a14:backgroundMark x1="22667" y1="48873" x2="36556" y2="43951"/>
                        <a14:backgroundMark x1="29159" y1="27005" x2="30417" y2="26761"/>
                        <a14:backgroundMark x1="12250" y1="30282" x2="12906" y2="30155"/>
                        <a14:backgroundMark x1="17990" y1="10886" x2="20500" y2="9859"/>
                        <a14:backgroundMark x1="20500" y1="9859" x2="20583" y2="9859"/>
                        <a14:backgroundMark x1="25030" y1="20200" x2="25167" y2="20423"/>
                        <a14:backgroundMark x1="55667" y1="66901" x2="56333" y2="69437"/>
                        <a14:backgroundMark x1="69333" y1="19437" x2="69250" y2="21127"/>
                        <a14:backgroundMark x1="53083" y1="90282" x2="63667" y2="85634"/>
                        <a14:backgroundMark x1="63667" y1="85634" x2="63667" y2="85493"/>
                        <a14:backgroundMark x1="62167" y1="87606" x2="65917" y2="84366"/>
                        <a14:backgroundMark x1="24750" y1="18310" x2="22833" y2="16901"/>
                        <a14:backgroundMark x1="28667" y1="43662" x2="30750" y2="42535"/>
                        <a14:backgroundMark x1="25917" y1="55634" x2="29583" y2="61549"/>
                        <a14:backgroundMark x1="29583" y1="61549" x2="30500" y2="647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313192"/>
            <a:ext cx="5991225" cy="3544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Видео 2">
            <a:hlinkClick r:id="" action="ppaction://media"/>
            <a:extLst>
              <a:ext uri="{FF2B5EF4-FFF2-40B4-BE49-F238E27FC236}">
                <a16:creationId xmlns:a16="http://schemas.microsoft.com/office/drawing/2014/main" xmlns="" id="{3899D0B8-B4D1-48F1-AEA2-AEDF158DA1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V="1">
            <a:off x="9906000" y="6857999"/>
            <a:ext cx="2285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6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82"/>
    </mc:Choice>
    <mc:Fallback xmlns="">
      <p:transition spd="slow" advTm="30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xmlns="" id="{0B51D898-B8B2-49FB-A2BF-8C2E29520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5868272"/>
              </p:ext>
            </p:extLst>
          </p:nvPr>
        </p:nvGraphicFramePr>
        <p:xfrm>
          <a:off x="1657350" y="371475"/>
          <a:ext cx="8743950" cy="5766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3F92DCA1-D726-45FB-8804-D314570FF029}"/>
              </a:ext>
            </a:extLst>
          </p:cNvPr>
          <p:cNvSpPr txBox="1"/>
          <p:nvPr/>
        </p:nvSpPr>
        <p:spPr>
          <a:xfrm>
            <a:off x="4014787" y="3254904"/>
            <a:ext cx="1323975" cy="723900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16%</a:t>
            </a:r>
          </a:p>
        </p:txBody>
      </p:sp>
      <p:pic>
        <p:nvPicPr>
          <p:cNvPr id="2" name="Видео 1">
            <a:hlinkClick r:id="" action="ppaction://media"/>
            <a:extLst>
              <a:ext uri="{FF2B5EF4-FFF2-40B4-BE49-F238E27FC236}">
                <a16:creationId xmlns:a16="http://schemas.microsoft.com/office/drawing/2014/main" xmlns="" id="{69172D82-BD40-407E-92BC-735880603C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906000" y="6857999"/>
            <a:ext cx="2285999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33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923"/>
    </mc:Choice>
    <mc:Fallback xmlns="">
      <p:transition spd="slow" advTm="62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Посылка">
  <a:themeElements>
    <a:clrScheme name="Синий и зеленый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Посылка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155</TotalTime>
  <Words>230</Words>
  <Application>Microsoft Office PowerPoint</Application>
  <PresentationFormat>Произвольный</PresentationFormat>
  <Paragraphs>59</Paragraphs>
  <Slides>10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Посылка</vt:lpstr>
      <vt:lpstr>Тема: «Использование современных средств оценивания результатов обучения по информатике»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«Использование современных средств оценивания результатов обучения по информатике»</dc:title>
  <dc:creator>ЗС</dc:creator>
  <cp:lastModifiedBy>Dell</cp:lastModifiedBy>
  <cp:revision>15</cp:revision>
  <dcterms:created xsi:type="dcterms:W3CDTF">2026-03-11T04:14:31Z</dcterms:created>
  <dcterms:modified xsi:type="dcterms:W3CDTF">2026-03-27T13:26:59Z</dcterms:modified>
</cp:coreProperties>
</file>