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5" r:id="rId5"/>
    <p:sldId id="278" r:id="rId6"/>
    <p:sldId id="266" r:id="rId7"/>
    <p:sldId id="268" r:id="rId8"/>
    <p:sldId id="277" r:id="rId9"/>
    <p:sldId id="270" r:id="rId10"/>
    <p:sldId id="272" r:id="rId11"/>
    <p:sldId id="273" r:id="rId12"/>
    <p:sldId id="275" r:id="rId13"/>
    <p:sldId id="276" r:id="rId14"/>
    <p:sldId id="26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99"/>
    <a:srgbClr val="0033CC"/>
    <a:srgbClr val="FFFFFF"/>
    <a:srgbClr val="CCFFFF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>
        <p:scale>
          <a:sx n="70" d="100"/>
          <a:sy n="70" d="100"/>
        </p:scale>
        <p:origin x="-1114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27.03.26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emf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160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2546605" y="1059365"/>
            <a:ext cx="6472579" cy="273178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Физика  ЕГЭ </a:t>
            </a:r>
            <a:b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Задания 13</a:t>
            </a:r>
            <a:endParaRPr lang="ru-RU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84042"/>
            <a:ext cx="69088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Атаманова Галина Анатольевна </a:t>
            </a:r>
          </a:p>
          <a:p>
            <a:r>
              <a:rPr lang="ru-RU" dirty="0">
                <a:solidFill>
                  <a:srgbClr val="000099"/>
                </a:solidFill>
              </a:rPr>
              <a:t>учитель физики МБОУ  СОШ </a:t>
            </a:r>
            <a:r>
              <a:rPr lang="ru-RU" dirty="0" smtClean="0">
                <a:solidFill>
                  <a:srgbClr val="000099"/>
                </a:solidFill>
              </a:rPr>
              <a:t>№ 7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имени Героя Советского Союза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Леонида Ивановича Севрюкова  МО г-к Анапа</a:t>
            </a: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925052" y="144380"/>
                <a:ext cx="7422148" cy="1338980"/>
              </a:xfrm>
            </p:spPr>
            <p:txBody>
              <a:bodyPr>
                <a:noAutofit/>
              </a:bodyPr>
              <a:lstStyle/>
              <a:p>
                <a:r>
                  <a:rPr lang="ru-RU" sz="2000" b="1" i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Задача </a:t>
                </a:r>
                <a:r>
                  <a:rPr lang="ru-RU" sz="20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Угол падения луча света на горизонтальное плоское зеркало равен 25</a:t>
                </a:r>
                <a:r>
                  <a:rPr lang="ru-RU" sz="2000" baseline="30000" dirty="0" smtClean="0"/>
                  <a:t>0</a:t>
                </a:r>
                <a:r>
                  <a:rPr lang="ru-RU" sz="2000" dirty="0" smtClean="0"/>
                  <a:t>. Каким будет угол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ru-RU" sz="2000" dirty="0" smtClean="0"/>
                  <a:t>, образованный падающим и отражёнными лучами, если повернуть зеркало 10</a:t>
                </a:r>
                <a:r>
                  <a:rPr lang="ru-RU" sz="2000" baseline="30000" dirty="0" smtClean="0"/>
                  <a:t>0</a:t>
                </a:r>
                <a:r>
                  <a:rPr lang="ru-RU" sz="2000" dirty="0" smtClean="0"/>
                  <a:t> так, как показано на рисунке?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25052" y="144380"/>
                <a:ext cx="7422148" cy="1338980"/>
              </a:xfrm>
              <a:blipFill rotWithShape="1">
                <a:blip r:embed="rId2"/>
                <a:stretch>
                  <a:fillRect l="-904" r="-1068" b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4" t="9636" r="2367"/>
          <a:stretch/>
        </p:blipFill>
        <p:spPr bwMode="auto">
          <a:xfrm>
            <a:off x="9479280" y="193039"/>
            <a:ext cx="1940560" cy="178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Дуга 9"/>
          <p:cNvSpPr/>
          <p:nvPr/>
        </p:nvSpPr>
        <p:spPr>
          <a:xfrm rot="18818138">
            <a:off x="2637696" y="4242774"/>
            <a:ext cx="482015" cy="428625"/>
          </a:xfrm>
          <a:prstGeom prst="arc">
            <a:avLst>
              <a:gd name="adj1" fmla="val 15069250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4035137">
            <a:off x="4351139" y="4907966"/>
            <a:ext cx="482015" cy="428625"/>
          </a:xfrm>
          <a:prstGeom prst="arc">
            <a:avLst>
              <a:gd name="adj1" fmla="val 15069250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67156" y="2182804"/>
            <a:ext cx="113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33108" y="3244334"/>
                <a:ext cx="6773393" cy="1974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По закону отражения света: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m:rPr>
                            <m:nor/>
                          </m:rPr>
                          <a:rPr lang="ru-RU" sz="2400" dirty="0">
                            <a:ea typeface="Cambria Math"/>
                          </a:rPr>
                          <m:t> 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400" dirty="0" smtClean="0">
                  <a:ea typeface="Cambria Math"/>
                </a:endParaRPr>
              </a:p>
              <a:p>
                <a:r>
                  <a:rPr lang="ru-RU" sz="2400" dirty="0" smtClean="0">
                    <a:ea typeface="Cambria Math"/>
                  </a:rPr>
                  <a:t>По условию: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ru-RU" sz="2400" dirty="0"/>
                          <m:t> </m:t>
                        </m:r>
                      </m:e>
                      <m:sub>
                        <m:r>
                          <a:rPr lang="ru-RU" sz="2400" b="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400" b="0" i="1">
                        <a:latin typeface="Cambria Math"/>
                        <a:ea typeface="Cambria Math"/>
                      </a:rPr>
                      <m:t>=25°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 smtClean="0"/>
                  <a:t>По правилам геометрии: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 ∠</m:t>
                    </m:r>
                    <m:sSub>
                      <m:sSubPr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b="0" dirty="0" smtClean="0">
                    <a:ea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  <a:ea typeface="Cambria Math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25°</m:t>
                          </m:r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10°</m:t>
                          </m:r>
                        </m:e>
                      </m:d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∙2=70°</m:t>
                      </m:r>
                    </m:oMath>
                  </m:oMathPara>
                </a14:m>
                <a:endParaRPr lang="ru-RU" sz="24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08" y="3244334"/>
                <a:ext cx="6773393" cy="1974836"/>
              </a:xfrm>
              <a:prstGeom prst="rect">
                <a:avLst/>
              </a:prstGeom>
              <a:blipFill rotWithShape="1">
                <a:blip r:embed="rId4"/>
                <a:stretch>
                  <a:fillRect l="-1349" t="-2160" b="-1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62771" y="3727219"/>
                <a:ext cx="5944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ru-RU" sz="2000" b="1" dirty="0"/>
                            <m:t> 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71" y="3727219"/>
                <a:ext cx="59445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445712" y="4957681"/>
            <a:ext cx="5650854" cy="148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74931" y="2635296"/>
            <a:ext cx="0" cy="239869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15128" y="2395977"/>
            <a:ext cx="1959804" cy="25171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74931" y="2307136"/>
            <a:ext cx="1796179" cy="26059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412616" y="2613267"/>
            <a:ext cx="5650802" cy="2398689"/>
            <a:chOff x="412616" y="2613267"/>
            <a:chExt cx="5650802" cy="239868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972550">
              <a:off x="412616" y="4958319"/>
              <a:ext cx="5650802" cy="28363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972550" flipH="1">
              <a:off x="3373884" y="2613267"/>
              <a:ext cx="5754" cy="2398689"/>
            </a:xfrm>
            <a:prstGeom prst="line">
              <a:avLst/>
            </a:prstGeom>
            <a:ln w="38100">
              <a:solidFill>
                <a:srgbClr val="99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flipV="1">
            <a:off x="3070205" y="3244334"/>
            <a:ext cx="2753652" cy="16946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18997540">
            <a:off x="1874325" y="3324255"/>
            <a:ext cx="1922225" cy="2062759"/>
          </a:xfrm>
          <a:prstGeom prst="arc">
            <a:avLst>
              <a:gd name="adj1" fmla="val 16079873"/>
              <a:gd name="adj2" fmla="val 21287070"/>
            </a:avLst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20545201">
            <a:off x="2768817" y="3576914"/>
            <a:ext cx="1890996" cy="1693106"/>
          </a:xfrm>
          <a:prstGeom prst="arc">
            <a:avLst>
              <a:gd name="adj1" fmla="val 16182091"/>
              <a:gd name="adj2" fmla="val 21287070"/>
            </a:avLst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20309978">
            <a:off x="2997010" y="4242775"/>
            <a:ext cx="482015" cy="428625"/>
          </a:xfrm>
          <a:prstGeom prst="arc">
            <a:avLst>
              <a:gd name="adj1" fmla="val 15069250"/>
              <a:gd name="adj2" fmla="val 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9435185">
            <a:off x="418291" y="2358506"/>
            <a:ext cx="5400000" cy="5106788"/>
          </a:xfrm>
          <a:prstGeom prst="arc">
            <a:avLst>
              <a:gd name="adj1" fmla="val 16097050"/>
              <a:gd name="adj2" fmla="val 242729"/>
            </a:avLst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203501" y="2945887"/>
                <a:ext cx="556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ru-RU" b="1" dirty="0">
                              <a:solidFill>
                                <a:srgbClr val="990099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501" y="2945887"/>
                <a:ext cx="55649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56213" y="3812611"/>
                <a:ext cx="558102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m:rPr>
                              <m:nor/>
                            </m:rPr>
                            <a:rPr lang="ru-RU" b="1" dirty="0"/>
                            <m:t> 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3" y="3812611"/>
                <a:ext cx="558102" cy="396519"/>
              </a:xfrm>
              <a:prstGeom prst="rect">
                <a:avLst/>
              </a:prstGeom>
              <a:blipFill rotWithShape="1"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262926" y="3330875"/>
                <a:ext cx="558102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m:rPr>
                              <m:nor/>
                            </m:rPr>
                            <a:rPr lang="ru-RU" b="1" dirty="0">
                              <a:solidFill>
                                <a:srgbClr val="990099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926" y="3330875"/>
                <a:ext cx="558102" cy="396519"/>
              </a:xfrm>
              <a:prstGeom prst="rect">
                <a:avLst/>
              </a:prstGeom>
              <a:blipFill rotWithShape="1"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871110" y="5044861"/>
                <a:ext cx="10358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𝛅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10" y="5044861"/>
                <a:ext cx="103586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Дуга 36"/>
          <p:cNvSpPr/>
          <p:nvPr/>
        </p:nvSpPr>
        <p:spPr>
          <a:xfrm rot="19924233">
            <a:off x="3002046" y="3068180"/>
            <a:ext cx="630105" cy="683365"/>
          </a:xfrm>
          <a:prstGeom prst="arc">
            <a:avLst>
              <a:gd name="adj1" fmla="val 15069250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022872" y="2660138"/>
                <a:ext cx="458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𝛅</m:t>
                      </m:r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72" y="2660138"/>
                <a:ext cx="45877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238017" y="1813863"/>
                <a:ext cx="5554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ru-RU" b="1" i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017" y="1813863"/>
                <a:ext cx="55544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0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7" grpId="0" animBg="1"/>
      <p:bldP spid="31" grpId="0" animBg="1"/>
      <p:bldP spid="32" grpId="0" animBg="1"/>
      <p:bldP spid="33" grpId="0"/>
      <p:bldP spid="35" grpId="0"/>
      <p:bldP spid="36" grpId="0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108" y="312234"/>
            <a:ext cx="9776150" cy="981307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b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из точек (1, 2, 3 или 4), показанных на рисунке, служит изображением точки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(см. рисунок), создаваемым тонкой собирающей линзой с фокусным расстоянием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0" t="29734" r="30193" b="19484"/>
          <a:stretch/>
        </p:blipFill>
        <p:spPr bwMode="auto">
          <a:xfrm>
            <a:off x="1322286" y="1795346"/>
            <a:ext cx="8869929" cy="45496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471961" y="2196790"/>
            <a:ext cx="8118088" cy="404789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07941" y="5140712"/>
            <a:ext cx="3780264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809783" y="2205551"/>
            <a:ext cx="3780266" cy="294392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92405"/>
            <a:ext cx="9738732" cy="1325563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точек (1, 2, 3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изображением точки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создаваемым тонкой собирающей линзой с фокусным расстоянием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(см. рисунок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1" t="15066" r="1884"/>
          <a:stretch/>
        </p:blipFill>
        <p:spPr bwMode="auto">
          <a:xfrm>
            <a:off x="2341756" y="1538868"/>
            <a:ext cx="7750097" cy="4694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516244" y="3055434"/>
            <a:ext cx="2386361" cy="343457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516244" y="2068286"/>
            <a:ext cx="3049327" cy="4421724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216805" y="3100039"/>
            <a:ext cx="6858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996073" y="3100039"/>
            <a:ext cx="4220732" cy="322270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996072" y="1020337"/>
            <a:ext cx="6902599" cy="5302404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799" y="367990"/>
            <a:ext cx="9849005" cy="1014761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14</a:t>
            </a:r>
            <a:b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Какому из предметов 1-4 соответствует изображение АВ в тонкой собирающей линзе с фокусным расстоянием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7" t="24245" r="27102" b="14455"/>
          <a:stretch/>
        </p:blipFill>
        <p:spPr bwMode="auto">
          <a:xfrm>
            <a:off x="1700435" y="1628078"/>
            <a:ext cx="9060491" cy="4792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382753" y="2330604"/>
            <a:ext cx="8352261" cy="399213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144322" y="2330604"/>
            <a:ext cx="359069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88888" y="2408663"/>
            <a:ext cx="3055435" cy="4114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275" y="119799"/>
            <a:ext cx="705855" cy="5572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дз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/>
          <a:stretch/>
        </p:blipFill>
        <p:spPr bwMode="auto">
          <a:xfrm>
            <a:off x="168441" y="1211179"/>
            <a:ext cx="5686927" cy="136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/>
          <a:stretch/>
        </p:blipFill>
        <p:spPr bwMode="auto">
          <a:xfrm>
            <a:off x="1" y="2638927"/>
            <a:ext cx="5823284" cy="120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/>
          <a:stretch/>
        </p:blipFill>
        <p:spPr bwMode="auto">
          <a:xfrm>
            <a:off x="123566" y="4586989"/>
            <a:ext cx="5576153" cy="101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605918"/>
            <a:ext cx="5446295" cy="164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2272917"/>
            <a:ext cx="5536046" cy="132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59" y="4295274"/>
            <a:ext cx="5587682" cy="160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4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161" y="197856"/>
            <a:ext cx="990600" cy="1325563"/>
          </a:xfrm>
        </p:spPr>
        <p:txBody>
          <a:bodyPr/>
          <a:lstStyle/>
          <a:p>
            <a:r>
              <a:rPr lang="ru-RU" dirty="0" err="1" smtClean="0"/>
              <a:t>дз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3402193"/>
            <a:ext cx="5474618" cy="6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4605454"/>
            <a:ext cx="5318501" cy="64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6" y="5642516"/>
            <a:ext cx="5529146" cy="100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5" y="2404559"/>
            <a:ext cx="5564219" cy="81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0" y="342766"/>
            <a:ext cx="5369560" cy="152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0" y="2321065"/>
            <a:ext cx="5860098" cy="125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83" y="4316091"/>
            <a:ext cx="5341937" cy="185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2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Задание 13 ЕГЭ по физике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8097635"/>
                  </p:ext>
                </p:extLst>
              </p:nvPr>
            </p:nvGraphicFramePr>
            <p:xfrm>
              <a:off x="236622" y="1219744"/>
              <a:ext cx="11626515" cy="52451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51583"/>
                    <a:gridCol w="2687444"/>
                    <a:gridCol w="3187488"/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Свободные электромагнитные колебания в идеальном колебательном контуре.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Формула Томсона.</a:t>
                          </a:r>
                          <a:endParaRPr lang="ru-RU" sz="2000" b="1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Законы отражения света.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Изображение в плоском зеркале.</a:t>
                          </a:r>
                          <a:endParaRPr lang="ru-RU" sz="2000" b="1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Собирающая линза, оптическая сила линзы.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Построение изображений в собирающей линзе.</a:t>
                          </a:r>
                          <a:endParaRPr lang="ru-RU" sz="2000" b="1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Сравнивать периоды и частоты электромагнитных колебаний в колебательном контуре, используя формулу Томсона </a:t>
                          </a:r>
                          <a14:m>
                            <m:oMath xmlns:m="http://schemas.openxmlformats.org/officeDocument/2006/math"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=2</m:t>
                              </m:r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𝐿𝐶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ru-RU" sz="20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 графикам зависимости силы тока от времени в колебательном контуре или напряжения на обкладках конденсатора от времени определять период и частоту их колебаний, а также определять период колебаний энергии магнитного поля катушки и электрического поля конденсатора</a:t>
                          </a:r>
                        </a:p>
                        <a:p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Различать углы падения и отражения света в плоском зеркале.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Различать свойства изображения в плоском зеркале</a:t>
                          </a:r>
                        </a:p>
                        <a:p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Собирающая линза, оптическая сила линзы.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Построение изображений в собирающей линзе</a:t>
                          </a:r>
                        </a:p>
                        <a:p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8097635"/>
                  </p:ext>
                </p:extLst>
              </p:nvPr>
            </p:nvGraphicFramePr>
            <p:xfrm>
              <a:off x="236622" y="1219744"/>
              <a:ext cx="11626515" cy="52451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51583"/>
                    <a:gridCol w="2687444"/>
                    <a:gridCol w="3187488"/>
                  </a:tblGrid>
                  <a:tr h="1310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Свободные электромагнитные колебания в идеальном колебательном контуре.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Формула Томсона.</a:t>
                          </a:r>
                          <a:endParaRPr lang="ru-RU" sz="2000" b="1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Законы отражения света.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Изображение в плоском зеркале.</a:t>
                          </a:r>
                          <a:endParaRPr lang="ru-RU" sz="2000" b="1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Собирающая линза, оптическая сила линзы.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1" dirty="0" smtClean="0">
                              <a:solidFill>
                                <a:srgbClr val="00206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Построение изображений в собирающей линзе.</a:t>
                          </a:r>
                          <a:endParaRPr lang="ru-RU" sz="2000" b="1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</a:tr>
                  <a:tr h="39344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" t="-34056" r="-102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Различать углы падения и отражения света в плоском зеркале.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Различать свойства изображения в плоском зеркале</a:t>
                          </a:r>
                        </a:p>
                        <a:p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Собирающая линза, оптическая сила линзы.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Построение изображений в собирающей линзе</a:t>
                          </a:r>
                        </a:p>
                        <a:p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8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199" y="144380"/>
                <a:ext cx="7553326" cy="1874920"/>
              </a:xfrm>
            </p:spPr>
            <p:txBody>
              <a:bodyPr>
                <a:noAutofit/>
              </a:bodyPr>
              <a:lstStyle/>
              <a:p>
                <a:r>
                  <a:rPr lang="ru-RU" sz="24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Задача 1</a:t>
                </a:r>
                <a:r>
                  <a:rPr lang="ru-RU" sz="2400" b="1" dirty="0" smtClean="0"/>
                  <a:t>.</a:t>
                </a:r>
                <a:br>
                  <a:rPr lang="ru-RU" sz="2400" b="1" dirty="0" smtClean="0"/>
                </a:b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 переводе ключа К из положения 1 в положение 2 (см. рисунок) период свободных электромагнитных колебаний в идеальном колебательном контуре увеличился в 1,5 раза. </a:t>
                </a:r>
                <a:b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Во сколько раз индуктивность катушки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в колебательном контуре больше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199" y="144380"/>
                <a:ext cx="7553326" cy="1874920"/>
              </a:xfrm>
              <a:blipFill rotWithShape="1">
                <a:blip r:embed="rId2"/>
                <a:stretch>
                  <a:fillRect l="-1211" t="-2932" r="-1291" b="-3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62125" y="2128087"/>
                <a:ext cx="9334000" cy="4053638"/>
              </a:xfrm>
            </p:spPr>
            <p:txBody>
              <a:bodyPr/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1-й способ решения: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𝑻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𝑳𝑪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- формула Томсона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ru-RU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𝒄𝒐𝒏𝒔𝒕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𝒄𝒐𝒏𝒔𝒕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</m:ra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𝑻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↑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𝑳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↑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𝟐𝟓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-й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способ решения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𝑳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−?         </m:t>
                    </m:r>
                  </m:oMath>
                </a14:m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𝑻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𝑳𝑪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- формула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Томсона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𝑳𝑪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 i="1">
                                  <a:latin typeface="Cambria Math"/>
                                </a:rPr>
                                <m:t>𝑳</m:t>
                              </m:r>
                            </m:den>
                          </m:f>
                        </m:e>
                      </m:rad>
                      <m:r>
                        <a:rPr lang="en-US" sz="2400" b="1" i="1" smtClean="0">
                          <a:latin typeface="Cambria Math"/>
                        </a:rPr>
                        <m:t>         ⇒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𝑳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r">
                  <a:buNone/>
                </a:pPr>
                <a:r>
                  <a:rPr lang="ru-RU" sz="2400" b="1" i="1" u="sng" dirty="0" smtClean="0">
                    <a:latin typeface="Times New Roman" pitchFamily="18" charset="0"/>
                    <a:cs typeface="Times New Roman" pitchFamily="18" charset="0"/>
                  </a:rPr>
                  <a:t>Ответ: 2,25</a:t>
                </a:r>
                <a:endParaRPr lang="ru-RU" sz="24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62125" y="2128087"/>
                <a:ext cx="9334000" cy="4053638"/>
              </a:xfrm>
              <a:blipFill rotWithShape="1">
                <a:blip r:embed="rId3"/>
                <a:stretch>
                  <a:fillRect l="-980" t="-2105" r="-1045" b="-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0" r="4322"/>
          <a:stretch/>
        </p:blipFill>
        <p:spPr bwMode="auto">
          <a:xfrm>
            <a:off x="10300535" y="333375"/>
            <a:ext cx="1500940" cy="1631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2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056398" y="295275"/>
                <a:ext cx="7364830" cy="1883886"/>
              </a:xfrm>
            </p:spPr>
            <p:txBody>
              <a:bodyPr>
                <a:noAutofit/>
              </a:bodyPr>
              <a:lstStyle/>
              <a:p>
                <a:r>
                  <a:rPr lang="ru-RU" sz="2400" b="1" i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Задача </a:t>
                </a:r>
                <a:r>
                  <a:rPr lang="ru-RU" sz="24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Индуктивность катушки идеального колебательного контура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𝐿</m:t>
                    </m:r>
                  </m:oMath>
                </a14:m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=0,1 Гн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 Какой должна быть индуктивность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катушки в контуре (см. рисунок), чтобы при переводе ключа К из положения 1 в положение 2 период свободных электромагнитных колебаний в контуре увеличился в 4 раза?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6398" y="295275"/>
                <a:ext cx="7364830" cy="1883886"/>
              </a:xfrm>
              <a:blipFill rotWithShape="1">
                <a:blip r:embed="rId2"/>
                <a:stretch>
                  <a:fillRect l="-1242" t="-2265" r="-1573" b="-3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8" t="5634" r="1792"/>
          <a:stretch/>
        </p:blipFill>
        <p:spPr bwMode="auto">
          <a:xfrm>
            <a:off x="9382126" y="971550"/>
            <a:ext cx="1457324" cy="13695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1428750" y="2676524"/>
                <a:ext cx="9601200" cy="337928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=0,1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Гн;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ru-RU" sz="2400" b="1" i="1" smtClean="0">
                        <a:latin typeface="Cambria Math"/>
                      </a:rPr>
                      <m:t>𝟒</m:t>
                    </m:r>
                    <m:r>
                      <a:rPr lang="ru-RU" sz="2400" b="1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latin typeface="Cambria Math"/>
                          </a:rPr>
                          <m:t>   </m:t>
                        </m:r>
                        <m:r>
                          <a:rPr lang="en-US" sz="24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ru-RU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?         </m:t>
                    </m:r>
                  </m:oMath>
                </a14:m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𝑻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𝑳𝑪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- формула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Томсона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𝑳𝑪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𝑳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𝑳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𝑳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ru-RU" sz="2400" b="1" i="0" smtClean="0">
                          <a:latin typeface="Cambria Math"/>
                        </a:rPr>
                        <m:t> </m:t>
                      </m:r>
                      <m:r>
                        <a:rPr lang="ru-RU" sz="2400" b="1" i="1" smtClean="0">
                          <a:latin typeface="Cambria Math"/>
                        </a:rPr>
                        <m:t>Гн</m:t>
                      </m:r>
                    </m:oMath>
                  </m:oMathPara>
                </a14:m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r">
                  <a:buNone/>
                </a:pPr>
                <a:r>
                  <a:rPr lang="ru-RU" sz="2000" b="1" i="1" u="sng" dirty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sz="2000" b="1" i="1" u="sng" dirty="0" smtClean="0">
                    <a:latin typeface="Times New Roman" pitchFamily="18" charset="0"/>
                    <a:cs typeface="Times New Roman" pitchFamily="18" charset="0"/>
                  </a:rPr>
                  <a:t>1,6 Гн</a:t>
                </a:r>
                <a:endParaRPr lang="ru-RU" sz="20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2676524"/>
                <a:ext cx="9601200" cy="3379281"/>
              </a:xfrm>
              <a:prstGeom prst="rect">
                <a:avLst/>
              </a:prstGeom>
              <a:blipFill rotWithShape="1">
                <a:blip r:embed="rId4"/>
                <a:stretch>
                  <a:fillRect r="-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57800" y="2186592"/>
            <a:ext cx="12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0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278040"/>
            <a:ext cx="7620000" cy="1325563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собственных электромагнитных колебаний в идеальном колебательном контуре (см. рисунок) составляет 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Каким станет период собственных электромагнитных колебаний в этом контуре, если ключ К перевести из положения 1 в положение 2? </a:t>
            </a:r>
          </a:p>
        </p:txBody>
      </p:sp>
      <p:pic>
        <p:nvPicPr>
          <p:cNvPr id="4" name="Рисунок 3" descr="undefin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30" y="372349"/>
            <a:ext cx="1642155" cy="118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96158" y="1557440"/>
            <a:ext cx="107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8456" y="1921119"/>
                <a:ext cx="11103429" cy="4265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=1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мкс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ru-RU" sz="2400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0">
                        <a:latin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</a:rPr>
                      <m:t>𝐂</m:t>
                    </m:r>
                    <m:r>
                      <a:rPr lang="ru-RU" sz="2400" b="1" i="0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ru-RU" sz="2400" b="1" i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0" smtClean="0">
                        <a:latin typeface="Cambria Math"/>
                      </a:rPr>
                      <m:t>=</m:t>
                    </m:r>
                    <m:r>
                      <a:rPr lang="ru-RU" sz="2400" b="1" i="0">
                        <a:latin typeface="Cambria Math"/>
                      </a:rPr>
                      <m:t>𝟒</m:t>
                    </m:r>
                    <m:r>
                      <a:rPr lang="en-US" sz="2400" b="1" i="0" smtClean="0">
                        <a:latin typeface="Cambria Math"/>
                      </a:rPr>
                      <m:t>𝐂</m:t>
                    </m:r>
                    <m:r>
                      <a:rPr lang="ru-RU" sz="24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  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?         </m:t>
                    </m:r>
                  </m:oMath>
                </a14:m>
                <a:endParaRPr lang="en-US" sz="24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𝑻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𝑳𝑪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- формула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Томсона</a:t>
                </a: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1-й способ решения:</a:t>
                </a:r>
              </a:p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ru-RU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𝒄𝒐𝒏𝒔𝒕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𝒄𝒐𝒏𝒔𝒕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</m:rad>
                    <m:r>
                      <a:rPr lang="en-US" sz="2400" b="1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𝑪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↑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𝑻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↑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   </m:t>
                        </m:r>
                        <m:r>
                          <a:rPr lang="en-US" sz="24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latin typeface="Cambria Math"/>
                      </a:rPr>
                      <m:t>мкс</m:t>
                    </m:r>
                  </m:oMath>
                </a14:m>
                <a:endParaRPr lang="ru-RU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-й способ решения: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ru-RU" sz="24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𝑳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400" b="1" i="1" dirty="0" smtClean="0">
                    <a:latin typeface="Cambria Math"/>
                  </a:rPr>
                  <a:t>  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𝑳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endParaRPr lang="ru-RU" sz="24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𝝅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𝑳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400" b="1" i="1" smtClean="0">
                                <a:latin typeface="Cambria Math"/>
                              </a:rPr>
                              <m:t> 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𝝅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𝑪</m:t>
                            </m:r>
                          </m:den>
                        </m:f>
                      </m:e>
                    </m:ra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⇒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i="1" dirty="0" smtClean="0">
                    <a:latin typeface="Times New Roman" pitchFamily="18" charset="0"/>
                  </a:rPr>
                  <a:t>мкс</a:t>
                </a:r>
              </a:p>
              <a:p>
                <a:pPr algn="r"/>
                <a:r>
                  <a:rPr lang="ru-RU" sz="1600" b="1" i="1" u="sng" dirty="0" smtClean="0"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1600" b="1" i="1" u="sng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1600" b="1" i="1" u="sng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600" b="1" i="1" u="sng" dirty="0" err="1" smtClean="0">
                    <a:latin typeface="Times New Roman" pitchFamily="18" charset="0"/>
                    <a:cs typeface="Times New Roman" pitchFamily="18" charset="0"/>
                  </a:rPr>
                  <a:t>мкс</a:t>
                </a:r>
                <a:endParaRPr lang="ru-RU" sz="1600" b="1" i="1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" y="1921119"/>
                <a:ext cx="11103429" cy="4265976"/>
              </a:xfrm>
              <a:prstGeom prst="rect">
                <a:avLst/>
              </a:prstGeom>
              <a:blipFill rotWithShape="1">
                <a:blip r:embed="rId3"/>
                <a:stretch>
                  <a:fillRect l="-879" t="-714" r="-275" b="-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1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860884" y="228570"/>
                <a:ext cx="8159416" cy="1537689"/>
              </a:xfrm>
            </p:spPr>
            <p:txBody>
              <a:bodyPr>
                <a:noAutofit/>
              </a:bodyPr>
              <a:lstStyle/>
              <a:p>
                <a:r>
                  <a:rPr lang="ru-RU" sz="2400" b="1" i="1" u="sng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Задача </a:t>
                </a:r>
                <a:r>
                  <a:rPr lang="ru-RU" sz="24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 идеальном колебательном контуре (см. рисунок) напряжение между обкладками конденсатора меняется по закону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=2,5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=400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. Определите период колебаний напряжения на конденсаторе.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0884" y="228570"/>
                <a:ext cx="8159416" cy="1537689"/>
              </a:xfrm>
              <a:blipFill rotWithShape="1">
                <a:blip r:embed="rId2"/>
                <a:stretch>
                  <a:fillRect l="-1120" t="-12253" b="-15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4" t="10597" r="2860" b="31953"/>
          <a:stretch/>
        </p:blipFill>
        <p:spPr bwMode="auto">
          <a:xfrm>
            <a:off x="10086176" y="191035"/>
            <a:ext cx="1588169" cy="15079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27066" y="2300309"/>
                <a:ext cx="600786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ru-RU" sz="2000" b="1" i="1" smtClean="0">
                          <a:latin typeface="Cambria Math"/>
                        </a:rPr>
                        <m:t>𝟐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𝝅𝝂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sz="2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den>
                      </m:f>
                      <m:r>
                        <a:rPr lang="ru-RU" sz="2000" b="0" i="0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ru-RU" sz="20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𝝎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ru-RU" sz="20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𝟒𝟎𝟎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𝟎𝟎𝟓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66" y="2300309"/>
                <a:ext cx="6007863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209551" y="3043235"/>
            <a:ext cx="8368392" cy="1477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 приведён график зависимости силы тока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времени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колебательном контуре. Сколько раз в течение первых 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энергия конденсатора достигает максимального значения?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8" t="32467" r="30397" b="18542"/>
          <a:stretch/>
        </p:blipFill>
        <p:spPr bwMode="auto">
          <a:xfrm>
            <a:off x="8327571" y="3063074"/>
            <a:ext cx="3668486" cy="18028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1191" y="4740910"/>
                <a:ext cx="10129520" cy="181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По графику определяем период колебаний силы тока: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T= 4 </a:t>
                </a:r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мкс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𝑳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000" dirty="0" smtClean="0"/>
                  <a:t>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 smtClean="0"/>
                  <a:t>    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max,  I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ru-RU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t=2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, 4, 6с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  I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sz="2000" b="1" i="1" baseline="-2500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max 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ru-RU" sz="2000" b="1" i="1" u="sng" dirty="0" smtClean="0">
                    <a:latin typeface="Times New Roman" pitchFamily="18" charset="0"/>
                    <a:cs typeface="Times New Roman" pitchFamily="18" charset="0"/>
                  </a:rPr>
                  <a:t>Ответ: 3 раза</a:t>
                </a:r>
                <a:endParaRPr lang="en-US" sz="2000" b="1" i="1" u="sng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1" y="4740910"/>
                <a:ext cx="10129520" cy="1812612"/>
              </a:xfrm>
              <a:prstGeom prst="rect">
                <a:avLst/>
              </a:prstGeom>
              <a:blipFill rotWithShape="1">
                <a:blip r:embed="rId7"/>
                <a:stretch>
                  <a:fillRect l="-662" t="-1684" r="-662" b="-5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95657" y="4320961"/>
            <a:ext cx="12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90935" y="1745509"/>
            <a:ext cx="12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049000" y="3978294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363200" y="3964494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688285" y="3964494"/>
            <a:ext cx="180000" cy="18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931569" y="176213"/>
                <a:ext cx="9965155" cy="183356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2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Задача 6</a:t>
                </a:r>
                <a:r>
                  <a:rPr lang="ru-RU" sz="20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000" b="1" i="1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Конденсатор, заряженный до разности потенциалов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, а первый раз подключили к катушке с индуктивность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   ,а во второй – к катушке с индуктивностью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𝟓</m:t>
                    </m:r>
                    <m:r>
                      <a:rPr lang="en-US" sz="2200" b="1" i="1">
                        <a:latin typeface="Cambria Math"/>
                      </a:rPr>
                      <m:t>𝑳</m:t>
                    </m:r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В обеих случаях в получившемся контуре возникли незатухающие электромагнитные колебания. Каково отношение максимальных  значений  энергии магнитного поля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2200" b="1" i="1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200" b="1" i="1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при этих колебаниях?</a:t>
                </a:r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1569" y="176213"/>
                <a:ext cx="9965155" cy="1833562"/>
              </a:xfrm>
              <a:blipFill rotWithShape="1">
                <a:blip r:embed="rId2"/>
                <a:stretch>
                  <a:fillRect l="-673" t="-4983" b="-76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3508" y="2305140"/>
                <a:ext cx="11953874" cy="584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𝑳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𝑪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,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en-US" sz="2000" b="1" i="1" baseline="-2500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, C = </a:t>
                </a:r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en-US" sz="2000" b="1" i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𝑾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𝑳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𝒄𝒐𝒏𝒔𝒕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508" y="2305140"/>
                <a:ext cx="11953874" cy="584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>
          <a:xfrm>
            <a:off x="193507" y="3045995"/>
            <a:ext cx="8188493" cy="162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1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приведён график зависимости силы тока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идеальном колебательном контуре от времени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свободных электромагнитных колебаний. Каким станет период свободных электромагнитных колебаний, если конденсатор в этом контуре заменить на другой, ёмкость которого в 4 раза меньше?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36633" r="31465" b="18686"/>
          <a:stretch/>
        </p:blipFill>
        <p:spPr bwMode="auto">
          <a:xfrm>
            <a:off x="8614612" y="3247273"/>
            <a:ext cx="3244014" cy="12176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T=2 Пи корень из: начало аргумента: LC конец аргумента "/>
          <p:cNvSpPr>
            <a:spLocks noChangeAspect="1" noChangeArrowheads="1"/>
          </p:cNvSpPr>
          <p:nvPr/>
        </p:nvSpPr>
        <p:spPr bwMode="auto">
          <a:xfrm>
            <a:off x="158273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T=2 Пи корень из: начало аргумента: LC конец аргумента "/>
          <p:cNvSpPr>
            <a:spLocks noChangeAspect="1" noChangeArrowheads="1"/>
          </p:cNvSpPr>
          <p:nvPr/>
        </p:nvSpPr>
        <p:spPr bwMode="auto">
          <a:xfrm>
            <a:off x="15979775" y="-128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193508" y="5278134"/>
                <a:ext cx="11007892" cy="736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По графику определяем период колебаний силы тока: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T= 4 </a:t>
                </a:r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мкс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Из формулы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периода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электрических колебаний в контуре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𝑳𝑪</m:t>
                        </m:r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rad>
                    <m:r>
                      <a:rPr lang="ru-RU" sz="2000" b="1" i="1" smtClean="0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</m:rad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↓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𝑻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↓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508" y="5278134"/>
                <a:ext cx="11007892" cy="736868"/>
              </a:xfrm>
              <a:prstGeom prst="rect">
                <a:avLst/>
              </a:prstGeom>
              <a:blipFill rotWithShape="1">
                <a:blip r:embed="rId5"/>
                <a:stretch>
                  <a:fillRect l="-609" t="-4132" b="-140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6" descr="T=2 Пи корень из: начало аргумента: LC конец аргумента "/>
          <p:cNvSpPr>
            <a:spLocks noChangeAspect="1" noChangeArrowheads="1"/>
          </p:cNvSpPr>
          <p:nvPr/>
        </p:nvSpPr>
        <p:spPr bwMode="auto">
          <a:xfrm>
            <a:off x="16132175" y="23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62450" y="4686270"/>
            <a:ext cx="12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34541" y="1905030"/>
            <a:ext cx="12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346" y="242462"/>
            <a:ext cx="9454376" cy="1325563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b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Точечный источник света находится на расстоянии 30см от плоского зеркала.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сколько уменьшится расстояние между источником и его изображением, если, не поворачивая зеркала, приблизить его к источнику на 5 см?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5764" r="1774" b="39691"/>
          <a:stretch/>
        </p:blipFill>
        <p:spPr>
          <a:xfrm>
            <a:off x="1037063" y="5575609"/>
            <a:ext cx="9757318" cy="102591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5575609" y="2722749"/>
            <a:ext cx="1" cy="17488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лнце 10"/>
          <p:cNvSpPr/>
          <p:nvPr/>
        </p:nvSpPr>
        <p:spPr>
          <a:xfrm>
            <a:off x="1176454" y="3896416"/>
            <a:ext cx="323385" cy="32338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0629" y="4063691"/>
            <a:ext cx="421516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лнце 18"/>
          <p:cNvSpPr/>
          <p:nvPr/>
        </p:nvSpPr>
        <p:spPr>
          <a:xfrm>
            <a:off x="9722006" y="3901998"/>
            <a:ext cx="323385" cy="32338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73753" y="4063691"/>
            <a:ext cx="421516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Левая фигурная скобка 21"/>
          <p:cNvSpPr/>
          <p:nvPr/>
        </p:nvSpPr>
        <p:spPr>
          <a:xfrm rot="16200000">
            <a:off x="3067980" y="2313401"/>
            <a:ext cx="744343" cy="4226312"/>
          </a:xfrm>
          <a:prstGeom prst="leftBrace">
            <a:avLst>
              <a:gd name="adj1" fmla="val 57771"/>
              <a:gd name="adj2" fmla="val 502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7401624" y="2323634"/>
            <a:ext cx="744343" cy="4296010"/>
          </a:xfrm>
          <a:prstGeom prst="leftBrace">
            <a:avLst>
              <a:gd name="adj1" fmla="val 57771"/>
              <a:gd name="adj2" fmla="val 502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10629" y="4058109"/>
            <a:ext cx="120061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666358" y="4063689"/>
            <a:ext cx="121734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Левая фигурная скобка 30"/>
          <p:cNvSpPr/>
          <p:nvPr/>
        </p:nvSpPr>
        <p:spPr>
          <a:xfrm rot="5400000">
            <a:off x="1738892" y="3262887"/>
            <a:ext cx="372173" cy="1218270"/>
          </a:xfrm>
          <a:prstGeom prst="leftBrace">
            <a:avLst>
              <a:gd name="adj1" fmla="val 57771"/>
              <a:gd name="adj2" fmla="val 502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 rot="5400000">
            <a:off x="9126577" y="3174146"/>
            <a:ext cx="372173" cy="1218270"/>
          </a:xfrm>
          <a:prstGeom prst="leftBrace">
            <a:avLst>
              <a:gd name="adj1" fmla="val 57771"/>
              <a:gd name="adj2" fmla="val 502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089033" y="2319964"/>
            <a:ext cx="97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зеркало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48214" y="2722749"/>
            <a:ext cx="9199757" cy="2665141"/>
            <a:chOff x="1048214" y="2722749"/>
            <a:chExt cx="9199757" cy="2665141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5575609" y="2722749"/>
              <a:ext cx="11151" cy="26651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048214" y="5387890"/>
              <a:ext cx="919975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3077712" y="493931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30 см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320497" y="4939319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30 см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64142" y="3129467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937423" y="3058997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47971" y="4939319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10 см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07521" y="3412528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9543679" y="3316603"/>
            <a:ext cx="15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785E-6 -2.59259E-6 L -0.09352 -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724E-6 3.33333E-6 L 0.09534 -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473" y="260351"/>
            <a:ext cx="9754101" cy="1006474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9</a:t>
            </a:r>
            <a:b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 света падает на плоское зеркало. Угол отражение равен 15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Определите угол между падающим лучом и плоскостью зеркала.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85474" y="3560513"/>
            <a:ext cx="9236242" cy="849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 света падает на плоское зеркало. Угол падения равен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Определите угол между падающим и отражённым  лучами.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83229" y="1460452"/>
            <a:ext cx="3817520" cy="1789610"/>
            <a:chOff x="4257675" y="1162050"/>
            <a:chExt cx="3817520" cy="178961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257675" y="2828925"/>
              <a:ext cx="3817520" cy="95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000750" y="1295400"/>
              <a:ext cx="0" cy="154305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4676775" y="1219200"/>
              <a:ext cx="1323975" cy="16192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6000750" y="1162050"/>
              <a:ext cx="1213436" cy="1676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Дуга 17"/>
            <p:cNvSpPr/>
            <p:nvPr/>
          </p:nvSpPr>
          <p:spPr>
            <a:xfrm rot="20295682">
              <a:off x="5925427" y="2140945"/>
              <a:ext cx="482015" cy="428625"/>
            </a:xfrm>
            <a:prstGeom prst="arc">
              <a:avLst>
                <a:gd name="adj1" fmla="val 15069250"/>
                <a:gd name="adj2" fmla="val 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16200000">
              <a:off x="5470842" y="2496340"/>
              <a:ext cx="482015" cy="428625"/>
            </a:xfrm>
            <a:prstGeom prst="arc">
              <a:avLst>
                <a:gd name="adj1" fmla="val 15069250"/>
                <a:gd name="adj2" fmla="val 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183229" y="4630427"/>
            <a:ext cx="3817520" cy="1676400"/>
            <a:chOff x="4276725" y="4543425"/>
            <a:chExt cx="3817520" cy="167640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725" y="6210300"/>
              <a:ext cx="3817520" cy="952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019800" y="4676775"/>
              <a:ext cx="0" cy="154305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4695825" y="4600575"/>
              <a:ext cx="1323975" cy="16192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6019800" y="4543425"/>
              <a:ext cx="1213436" cy="1676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/>
            <p:cNvSpPr/>
            <p:nvPr/>
          </p:nvSpPr>
          <p:spPr>
            <a:xfrm rot="18506038">
              <a:off x="5607737" y="5498844"/>
              <a:ext cx="482015" cy="428625"/>
            </a:xfrm>
            <a:prstGeom prst="arc">
              <a:avLst>
                <a:gd name="adj1" fmla="val 13246431"/>
                <a:gd name="adj2" fmla="val 19419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rot="19479736">
              <a:off x="5778792" y="5692565"/>
              <a:ext cx="482015" cy="428625"/>
            </a:xfrm>
            <a:prstGeom prst="arc">
              <a:avLst>
                <a:gd name="adj1" fmla="val 12662387"/>
                <a:gd name="adj2" fmla="val 190137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1684" y="1968968"/>
                <a:ext cx="4040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684" y="1968968"/>
                <a:ext cx="404021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81905" y="2583380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05" y="2583380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78481" y="1967420"/>
                <a:ext cx="405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81" y="1967420"/>
                <a:ext cx="40562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6433" y="1674674"/>
                <a:ext cx="54955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По закону отражения света: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ru-RU" sz="2400" b="0" dirty="0" smtClean="0">
                  <a:ea typeface="Cambria Math"/>
                </a:endParaRPr>
              </a:p>
              <a:p>
                <a:r>
                  <a:rPr lang="ru-RU" sz="2400" dirty="0" smtClean="0"/>
                  <a:t>По правилам геометрии: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ru-RU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90°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4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=90°−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15°=75°</m:t>
                      </m:r>
                    </m:oMath>
                  </m:oMathPara>
                </a14:m>
                <a:endParaRPr lang="ru-RU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433" y="1674674"/>
                <a:ext cx="5495543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776" t="-3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8100481" y="1173154"/>
            <a:ext cx="113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/>
              <a:t>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490009" y="4346820"/>
            <a:ext cx="113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68026" y="5053128"/>
                <a:ext cx="50923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По закону отражения света: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ru-RU" sz="2400" b="0" dirty="0" smtClean="0">
                  <a:ea typeface="Cambria Math"/>
                </a:endParaRPr>
              </a:p>
              <a:p>
                <a:r>
                  <a:rPr lang="ru-RU" sz="2400" dirty="0" smtClean="0"/>
                  <a:t>Искомый угол: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l-GR" sz="24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=20°</m:t>
                    </m:r>
                  </m:oMath>
                </a14:m>
                <a:endParaRPr lang="ru-RU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026" y="5053128"/>
                <a:ext cx="5092356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916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01410" y="499693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10" y="4996934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4054857" y="4996934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57" y="4996934"/>
                <a:ext cx="38401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2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1125</Words>
  <Application>Microsoft Office PowerPoint</Application>
  <PresentationFormat>Произвольный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Физика  ЕГЭ  Задания 13</vt:lpstr>
      <vt:lpstr>Задание 13 ЕГЭ по физике</vt:lpstr>
      <vt:lpstr>Задача 1. При переводе ключа К из положения 1 в положение 2 (см. рисунок) период свободных электромагнитных колебаний в идеальном колебательном контуре увеличился в 1,5 раза.  Во сколько раз индуктивность катушки L_x в колебательном контуре больше L ?</vt:lpstr>
      <vt:lpstr>Задача 2 Индуктивность катушки идеального колебательного контура L=0,1 Гн . Какой должна быть индуктивность L_x катушки в контуре (см. рисунок), чтобы при переводе ключа К из положения 1 в положение 2 период свободных электромагнитных колебаний в контуре увеличился в 4 раза?</vt:lpstr>
      <vt:lpstr>Задача 3 Период собственных электромагнитных колебаний в идеальном колебательном контуре (см. рисунок) составляет 1 мкс. Каким станет период собственных электромагнитных колебаний в этом контуре, если ключ К перевести из положения 1 в положение 2? </vt:lpstr>
      <vt:lpstr>Задача 4 В идеальном колебательном контуре (см. рисунок) напряжение между обкладками конденсатора меняется по закону  U_C=U_0∙cos ωt, где U_0=2,5 B, ω=400πc^(-1) . Определите период колебаний напряжения на конденсаторе.</vt:lpstr>
      <vt:lpstr>Задача 6 Конденсатор, заряженный до разности потенциалов U_0, а первый раз подключили к катушке с индуктивность L_1=L    ,а во второй – к катушке с индуктивностью L_2=5L.  В обеих случаях в получившемся контуре возникли незатухающие электромагнитные колебания. Каково отношение максимальных  значений  энергии магнитного поля W_2max/W_1max  при этих колебаниях?</vt:lpstr>
      <vt:lpstr>Задача 8  Точечный источник света находится на расстоянии 30см от плоского зеркала. На сколько уменьшится расстояние между источником и его изображением, если, не поворачивая зеркала, приблизить его к источнику на 5 см?</vt:lpstr>
      <vt:lpstr>Задача 9 Луч света падает на плоское зеркало. Угол отражение равен 150. Определите угол между падающим лучом и плоскостью зеркала.</vt:lpstr>
      <vt:lpstr>Задача 11 Угол падения луча света на горизонтальное плоское зеркало равен 250. Каким будет угол γ, образованный падающим и отражёнными лучами, если повернуть зеркало 100 так, как показано на рисунке?</vt:lpstr>
      <vt:lpstr> Задача 12 Какая из точек (1, 2, 3 или 4), показанных на рисунке, служит изображением точки S (см. рисунок), создаваемым тонкой собирающей линзой с фокусным расстоянием F?</vt:lpstr>
      <vt:lpstr>Задача 13 Какая из точек (1, 2, 3 или 4) является изображением точки S, создаваемым тонкой собирающей линзой с фокусным расстоянием F(см. рисунок) ?</vt:lpstr>
      <vt:lpstr>Задача 14 Какому из предметов 1-4 соответствует изображение АВ в тонкой собирающей линзе с фокусным расстоянием  F?</vt:lpstr>
      <vt:lpstr>дз</vt:lpstr>
      <vt:lpstr>дз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Dell</cp:lastModifiedBy>
  <cp:revision>67</cp:revision>
  <dcterms:created xsi:type="dcterms:W3CDTF">2025-01-10T06:09:35Z</dcterms:created>
  <dcterms:modified xsi:type="dcterms:W3CDTF">2026-03-27T06:01:26Z</dcterms:modified>
</cp:coreProperties>
</file>