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3" r:id="rId4"/>
    <p:sldId id="284" r:id="rId5"/>
    <p:sldId id="263" r:id="rId6"/>
    <p:sldId id="278" r:id="rId7"/>
    <p:sldId id="266" r:id="rId8"/>
    <p:sldId id="268" r:id="rId9"/>
    <p:sldId id="285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FFFFFF"/>
    <a:srgbClr val="CCFFFF"/>
    <a:srgbClr val="FFCCFF"/>
    <a:srgbClr val="66FF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>
        <p:scale>
          <a:sx n="80" d="100"/>
          <a:sy n="80" d="100"/>
        </p:scale>
        <p:origin x="-730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546605" y="1059365"/>
            <a:ext cx="6472579" cy="2731783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Физика  ЕГЭ </a:t>
            </a:r>
            <a:br>
              <a:rPr lang="ru-RU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Задания 17</a:t>
            </a:r>
            <a:endParaRPr lang="ru-RU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84042"/>
            <a:ext cx="69088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Атаманова Галина Анатольевна </a:t>
            </a:r>
          </a:p>
          <a:p>
            <a:r>
              <a:rPr lang="ru-RU" dirty="0">
                <a:solidFill>
                  <a:srgbClr val="000099"/>
                </a:solidFill>
              </a:rPr>
              <a:t>учитель физики МБОУ  СОШ </a:t>
            </a:r>
            <a:r>
              <a:rPr lang="ru-RU" dirty="0" smtClean="0">
                <a:solidFill>
                  <a:srgbClr val="000099"/>
                </a:solidFill>
              </a:rPr>
              <a:t>№ 7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имени Героя Советского Союза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Леонида Ивановича Севрюкова  МО г-к Анапа</a:t>
            </a:r>
          </a:p>
        </p:txBody>
      </p:sp>
    </p:spTree>
    <p:extLst>
      <p:ext uri="{BB962C8B-B14F-4D97-AF65-F5344CB8AC3E}">
        <p14:creationId xmlns:p14="http://schemas.microsoft.com/office/powerpoint/2010/main" val="4098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562" y="151180"/>
            <a:ext cx="7390238" cy="3011120"/>
          </a:xfrm>
        </p:spPr>
        <p:txBody>
          <a:bodyPr>
            <a:normAutofit fontScale="90000"/>
          </a:bodyPr>
          <a:lstStyle/>
          <a:p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5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рисунке изображена упрощённая диаграмма нижних энергетических уровней атома.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Нумерованными стрелками отмечены некоторые возможные переходы атома между этими уровнями.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из этих четырёх переходов связаны с поглощением света с наибольшей длиной волны и излучением света с наименьшей энергией?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Установите соответствие между процессами поглощения  и излучения света и энергетическими переходами атома, указанными стрелками.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каждой позиции первого столбца подберите соответствующую позицию из второго столбца и запишите а таблицу  выбранные цифры под соответствующими буквами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9" r="5501" b="53140"/>
          <a:stretch/>
        </p:blipFill>
        <p:spPr bwMode="auto">
          <a:xfrm>
            <a:off x="9035200" y="-19691"/>
            <a:ext cx="2845734" cy="38734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0932" y="4897447"/>
            <a:ext cx="173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3011" y="4832661"/>
            <a:ext cx="4243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ЭНЕРГЕТИЧЕСКИЕ ПЕРЕХОДЫ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1" y="5232772"/>
            <a:ext cx="354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поглощение света с наибольшей длиной волны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излучение света с наименьшей энергией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6188" y="5232771"/>
            <a:ext cx="6591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9947939" y="3347344"/>
            <a:ext cx="230070" cy="999737"/>
          </a:xfrm>
          <a:prstGeom prst="leftBrace">
            <a:avLst>
              <a:gd name="adj1" fmla="val 59273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11046568" y="3340436"/>
            <a:ext cx="230070" cy="999737"/>
          </a:xfrm>
          <a:prstGeom prst="leftBrace">
            <a:avLst>
              <a:gd name="adj1" fmla="val 59273"/>
              <a:gd name="adj2" fmla="val 500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2" y="3352800"/>
                <a:ext cx="8768498" cy="146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Энергия испускания или поглощения при переходе электрона их одного состояния в другое: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𝝂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𝒉𝒄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     </m:t>
                        </m:r>
                      </m:e>
                      <m:sub/>
                    </m:sSub>
                  </m:oMath>
                </a14:m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err="1" smtClean="0">
                    <a:latin typeface="Times New Roman" pitchFamily="18" charset="0"/>
                    <a:cs typeface="Times New Roman" pitchFamily="18" charset="0"/>
                  </a:rPr>
                  <a:t>тк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наименьшая</m:t>
                        </m:r>
                      </m:sub>
                    </m:sSub>
                    <m:r>
                      <a:rPr lang="ru-RU" sz="20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err="1" smtClean="0">
                    <a:latin typeface="Times New Roman" pitchFamily="18" charset="0"/>
                    <a:cs typeface="Times New Roman" pitchFamily="18" charset="0"/>
                  </a:rPr>
                  <a:t>тк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  <m:r>
                      <a:rPr lang="ru-RU" sz="2000" b="1" i="1" smtClean="0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  <a:ea typeface="Cambria Math"/>
                          </a:rPr>
                          <m:t>наименьшая</m:t>
                        </m:r>
                      </m:sub>
                    </m:sSub>
                    <m:r>
                      <a:rPr lang="ru-RU" sz="2000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  <m:r>
                      <a:rPr lang="ru-RU" sz="2000" b="1" i="1" smtClean="0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ru-RU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  <m:r>
                      <a:rPr lang="ru-RU" sz="2000" b="1" i="1" smtClean="0">
                        <a:latin typeface="Cambria Math"/>
                        <a:ea typeface="Cambria Math"/>
                      </a:rPr>
                      <m:t>−наибольшая</m:t>
                    </m:r>
                  </m:oMath>
                </a14:m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2" y="3352800"/>
                <a:ext cx="8768498" cy="1464953"/>
              </a:xfrm>
              <a:prstGeom prst="rect">
                <a:avLst/>
              </a:prstGeom>
              <a:blipFill rotWithShape="1">
                <a:blip r:embed="rId3"/>
                <a:stretch>
                  <a:fillRect l="-765" t="-208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661734" y="419623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поглощение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74816" y="4234355"/>
            <a:ext cx="121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излучение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373011" y="5486400"/>
            <a:ext cx="973177" cy="5715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134886" y="5486400"/>
            <a:ext cx="1211302" cy="800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43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869" y="378443"/>
            <a:ext cx="10058400" cy="1936017"/>
          </a:xfrm>
        </p:spPr>
        <p:txBody>
          <a:bodyPr>
            <a:no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изменятся при альфа-распаде массовое число ядра и число протонов в ядре?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каждой величины определите соответствующий характер изменения: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увеличивается                 2) уменьшается             3)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меняется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Запишите в таблицу выбранные цифры для каждой физической величины.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Цифры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ответе могут повторяться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45551"/>
              </p:ext>
            </p:extLst>
          </p:nvPr>
        </p:nvGraphicFramePr>
        <p:xfrm>
          <a:off x="3876675" y="4807585"/>
          <a:ext cx="8128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Массовое число ядра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протонов в ядре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33091" y="2405125"/>
                <a:ext cx="10043134" cy="79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𝒁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𝑨</m:t>
                          </m:r>
                        </m:sup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⇒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−массовое чис</m:t>
                                  </m:r>
                                  <m:r>
                                    <a:rPr lang="ru-RU" sz="2000" b="1" i="1" smtClean="0">
                                      <a:latin typeface="Cambria Math"/>
                                      <a:ea typeface="Cambria Math"/>
                                    </a:rPr>
                                    <m:t>ло=число нуклонов в ядре атома=</m:t>
                                  </m:r>
                                  <m:sSub>
                                    <m:sSubPr>
                                      <m:ctrlPr>
                                        <a:rPr lang="ru-RU" sz="20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𝒑</m:t>
                                      </m:r>
                                    </m:sub>
                                  </m:sSub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𝒁</m:t>
                                  </m:r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−зарядовое чи</m:t>
                                  </m:r>
                                  <m:r>
                                    <a:rPr lang="ru-RU" sz="2000" b="1" i="1" smtClean="0">
                                      <a:latin typeface="Cambria Math"/>
                                      <a:ea typeface="Cambria Math"/>
                                    </a:rPr>
                                    <m:t>сло=число электронов=числу протонов в ядре</m:t>
                                  </m:r>
                                  <m:d>
                                    <m:dPr>
                                      <m:ctrlPr>
                                        <a:rPr lang="ru-RU" sz="20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𝒆</m:t>
                                          </m:r>
                                        </m:sub>
                                      </m:sSub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sPre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91" y="2405125"/>
                <a:ext cx="10043134" cy="7949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037806" y="3707175"/>
                <a:ext cx="3929153" cy="419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Альфа-распад: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000" b="1" i="1"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⟶</m:t>
                        </m:r>
                        <m:sPre>
                          <m:sPre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𝒁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𝑨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𝟒</m:t>
                            </m:r>
                          </m:sup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𝒀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ru-RU" sz="2000" b="1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2000" b="1" i="1">
                                    <a:latin typeface="Cambria Math"/>
                                  </a:rPr>
                                  <m:t>𝟒</m:t>
                                </m:r>
                              </m:sup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𝑯𝒆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806" y="3707175"/>
                <a:ext cx="3929153" cy="419154"/>
              </a:xfrm>
              <a:prstGeom prst="rect">
                <a:avLst/>
              </a:prstGeom>
              <a:blipFill rotWithShape="1">
                <a:blip r:embed="rId3"/>
                <a:stretch>
                  <a:fillRect l="-1550" t="-4348" b="-23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33397" r="55954" b="16190"/>
          <a:stretch/>
        </p:blipFill>
        <p:spPr>
          <a:xfrm>
            <a:off x="342900" y="3200086"/>
            <a:ext cx="3438526" cy="30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040672" y="256478"/>
                <a:ext cx="9313127" cy="1962615"/>
              </a:xfrm>
            </p:spPr>
            <p:txBody>
              <a:bodyPr>
                <a:noAutofit/>
              </a:bodyPr>
              <a:lstStyle/>
              <a:p>
                <a:r>
                  <a:rPr lang="ru-RU" sz="2000" b="1" i="1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Задача </a:t>
                </a:r>
                <a:r>
                  <a:rPr lang="ru-RU" sz="2000" b="1" i="1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ru-RU" sz="2000" b="1" i="1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000" b="1" i="1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Как изменятся при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электронном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-распаде изотопа тория число протонов в ядре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зарядовое число ядра?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0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Для каждой величины определите соответствующий характер изменения:</a:t>
                </a:r>
                <a:br>
                  <a:rPr lang="ru-RU" sz="20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1) увеличивается                 2) уменьшается             3) не меняется</a:t>
                </a:r>
                <a:br>
                  <a:rPr lang="ru-RU" sz="20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Запишите в таблицу выбранные цифры для каждой физической величины. </a:t>
                </a:r>
                <a:br>
                  <a:rPr lang="ru-RU" sz="20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Цифры в ответе могут повторяться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40672" y="256478"/>
                <a:ext cx="9313127" cy="1962615"/>
              </a:xfrm>
              <a:blipFill rotWithShape="1">
                <a:blip r:embed="rId2"/>
                <a:stretch>
                  <a:fillRect l="-720" t="-434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689"/>
              </p:ext>
            </p:extLst>
          </p:nvPr>
        </p:nvGraphicFramePr>
        <p:xfrm>
          <a:off x="2755591" y="5695949"/>
          <a:ext cx="8128000" cy="76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протонов в ядре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Зарядовое число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ядра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624493" y="3458642"/>
                <a:ext cx="5395067" cy="422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Электронный </a:t>
                </a:r>
                <a:r>
                  <a:rPr lang="el-GR" sz="2000" dirty="0">
                    <a:latin typeface="Times New Roman" pitchFamily="18" charset="0"/>
                    <a:cs typeface="Times New Roman" pitchFamily="18" charset="0"/>
                  </a:rPr>
                  <a:t>β-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распад: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000" b="1" i="1"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⟶</m:t>
                        </m:r>
                        <m:sPre>
                          <m:sPre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𝒁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𝑨</m:t>
                            </m:r>
                          </m:sup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𝒀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ru-RU" sz="2000" b="1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000" b="1" i="1">
                                    <a:latin typeface="Cambria Math"/>
                                  </a:rPr>
                                  <m:t>𝟎</m:t>
                                </m:r>
                              </m:sup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sz="2000" b="1" i="1">
                                    <a:latin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000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  <a:ea typeface="Cambria Math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493" y="3458642"/>
                <a:ext cx="5395067" cy="422231"/>
              </a:xfrm>
              <a:prstGeom prst="rect">
                <a:avLst/>
              </a:prstGeom>
              <a:blipFill rotWithShape="1">
                <a:blip r:embed="rId3"/>
                <a:stretch>
                  <a:fillRect l="-1243" t="-2857" r="-12316" b="-2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40457" y="2346774"/>
                <a:ext cx="10043134" cy="79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𝒁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𝑨</m:t>
                          </m:r>
                        </m:sup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⇒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−массовое чис</m:t>
                                  </m:r>
                                  <m:r>
                                    <a:rPr lang="ru-RU" sz="2000" b="1" i="1" smtClean="0">
                                      <a:latin typeface="Cambria Math"/>
                                      <a:ea typeface="Cambria Math"/>
                                    </a:rPr>
                                    <m:t>ло=число нуклонов в ядре атома=</m:t>
                                  </m:r>
                                  <m:sSub>
                                    <m:sSubPr>
                                      <m:ctrlPr>
                                        <a:rPr lang="ru-RU" sz="20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𝒑</m:t>
                                      </m:r>
                                    </m:sub>
                                  </m:sSub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𝒁</m:t>
                                  </m:r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−зарядовое чи</m:t>
                                  </m:r>
                                  <m:r>
                                    <a:rPr lang="ru-RU" sz="2000" b="1" i="1" smtClean="0">
                                      <a:latin typeface="Cambria Math"/>
                                      <a:ea typeface="Cambria Math"/>
                                    </a:rPr>
                                    <m:t>сло=число электронов=числу протонов в ядре</m:t>
                                  </m:r>
                                  <m:d>
                                    <m:dPr>
                                      <m:ctrlPr>
                                        <a:rPr lang="ru-RU" sz="20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𝒆</m:t>
                                          </m:r>
                                        </m:sub>
                                      </m:sSub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sPre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57" y="2346774"/>
                <a:ext cx="10043134" cy="7949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6" t="47558" b="6284"/>
          <a:stretch/>
        </p:blipFill>
        <p:spPr>
          <a:xfrm>
            <a:off x="840457" y="3087765"/>
            <a:ext cx="4193791" cy="2503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75562" y="4174092"/>
                <a:ext cx="5818324" cy="421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ри электронном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распаде: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⟶</m:t>
                        </m:r>
                        <m:sPre>
                          <m:sPre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ru-RU" sz="2000" b="1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000" b="1" i="1">
                                    <a:latin typeface="Cambria Math"/>
                                  </a:rPr>
                                  <m:t>𝟎</m:t>
                                </m:r>
                              </m:sup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sz="2000" b="1" i="1">
                                    <a:latin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000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  <a:ea typeface="Cambria Math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sPre>
                          </m:e>
                        </m:sPre>
                      </m:e>
                    </m:sPre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62" y="4174092"/>
                <a:ext cx="5818324" cy="421462"/>
              </a:xfrm>
              <a:prstGeom prst="rect">
                <a:avLst/>
              </a:prstGeom>
              <a:blipFill rotWithShape="1">
                <a:blip r:embed="rId6"/>
                <a:stretch>
                  <a:fillRect l="-1048" t="-2899" r="-9329" b="-24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8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733" y="272143"/>
            <a:ext cx="10172096" cy="1547132"/>
          </a:xfrm>
        </p:spPr>
        <p:txBody>
          <a:bodyPr>
            <a:normAutofit/>
          </a:bodyPr>
          <a:lstStyle/>
          <a:p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8</a:t>
            </a:r>
            <a:r>
              <a:rPr lang="en-US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Установите соответствие между видами ядерных превращений и реакции описывающие эти процессы.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каждой позиции первого столбца подберите соответствующую позицию из второго столбца и запишите а таблицу  выбранные цифры под соответствующими буквами.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523829" y="2303611"/>
                <a:ext cx="4791746" cy="487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1)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4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 b="1" i="1" smtClean="0">
                            <a:latin typeface="Cambria Math"/>
                          </a:rPr>
                          <m:t>𝟔</m:t>
                        </m:r>
                      </m:sub>
                      <m:sup>
                        <m:r>
                          <a:rPr lang="en-US" sz="2400" b="1" i="1" smtClean="0">
                            <a:latin typeface="Cambria Math"/>
                          </a:rPr>
                          <m:t>𝟏𝟏</m:t>
                        </m:r>
                      </m:sup>
                      <m:e>
                        <m:r>
                          <a:rPr lang="en-US" sz="2400" b="1" i="1" smtClean="0">
                            <a:latin typeface="Cambria Math"/>
                          </a:rPr>
                          <m:t>𝑪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⟶</m:t>
                        </m:r>
                        <m:sPre>
                          <m:sPrePr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𝟕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𝟏𝟏</m:t>
                            </m:r>
                          </m:sup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𝑵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ru-RU" sz="2000" b="1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000" b="1" i="1">
                                    <a:latin typeface="Cambria Math"/>
                                  </a:rPr>
                                  <m:t>𝟎</m:t>
                                </m:r>
                              </m:sup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sz="2000" b="1" i="1">
                                    <a:latin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000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  <a:ea typeface="Cambria Math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829" y="2303611"/>
                <a:ext cx="4791746" cy="487249"/>
              </a:xfrm>
              <a:prstGeom prst="rect">
                <a:avLst/>
              </a:prstGeom>
              <a:blipFill rotWithShape="1">
                <a:blip r:embed="rId2"/>
                <a:stretch>
                  <a:fillRect l="-1272" b="-1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00867" y="1880599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РЕАКЦИИ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017" y="1878512"/>
            <a:ext cx="488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РАДИОАКТИВНОГО РАСПАДА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1" y="2375272"/>
            <a:ext cx="35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реакция синтеза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цепная реакция деления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523829" y="2839533"/>
                <a:ext cx="4325022" cy="429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𝟗𝟐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𝑼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sPre>
                          <m:sPre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𝒏</m:t>
                            </m:r>
                          </m:e>
                        </m:sPr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⟶</m:t>
                        </m:r>
                        <m:sPre>
                          <m:sPrePr>
                            <m:ctrlPr>
                              <a:rPr lang="ru-RU" sz="2000" b="1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𝟓𝟔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𝟏𝟑𝟗</m:t>
                            </m:r>
                          </m:sup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𝑩𝒂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ru-RU" sz="2000" b="1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𝟑𝟔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𝟗𝟓</m:t>
                                </m:r>
                              </m:sup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𝑲𝒓</m:t>
                                </m:r>
                                <m:r>
                                  <a:rPr lang="en-US" sz="20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  <m:sPre>
                                  <m:sPrePr>
                                    <m:ctrlPr>
                                      <a:rPr lang="ru-RU" sz="2000" b="1" i="1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  <m:e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829" y="2839533"/>
                <a:ext cx="4325022" cy="429733"/>
              </a:xfrm>
              <a:prstGeom prst="rect">
                <a:avLst/>
              </a:prstGeom>
              <a:blipFill rotWithShape="1">
                <a:blip r:embed="rId3"/>
                <a:stretch>
                  <a:fillRect l="-1408" t="-1429" b="-2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523829" y="3282065"/>
                <a:ext cx="4325022" cy="429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𝟖𝟗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𝟐𝟐𝟕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𝑨𝒄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⟶</m:t>
                        </m:r>
                        <m:sPre>
                          <m:sPrePr>
                            <m:ctrlPr>
                              <a:rPr lang="ru-RU" sz="2000" b="1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𝟖𝟕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𝟐𝟐𝟑</m:t>
                            </m:r>
                          </m:sup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𝑭𝒓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ru-RU" sz="2000" b="1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𝟒</m:t>
                                </m:r>
                              </m:sup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𝑯𝒆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829" y="3282065"/>
                <a:ext cx="4325022" cy="429733"/>
              </a:xfrm>
              <a:prstGeom prst="rect">
                <a:avLst/>
              </a:prstGeom>
              <a:blipFill rotWithShape="1">
                <a:blip r:embed="rId4"/>
                <a:stretch>
                  <a:fillRect l="-1408" t="-2817" b="-2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514304" y="3748790"/>
                <a:ext cx="4325022" cy="429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𝟗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𝑩𝒆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sPre>
                          <m:sPre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⟶</m:t>
                        </m:r>
                        <m:sPre>
                          <m:sPrePr>
                            <m:ctrlPr>
                              <a:rPr lang="ru-RU" sz="2000" b="1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𝟏𝟎</m:t>
                            </m:r>
                          </m:sup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𝑩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ru-RU" sz="2000" b="1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sz="2000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04" y="3748790"/>
                <a:ext cx="4325022" cy="429733"/>
              </a:xfrm>
              <a:prstGeom prst="rect">
                <a:avLst/>
              </a:prstGeom>
              <a:blipFill rotWithShape="1">
                <a:blip r:embed="rId5"/>
                <a:stretch>
                  <a:fillRect l="-1551" t="-1429" b="-2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280987" y="4286845"/>
            <a:ext cx="11630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Реакция синтеза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это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реакция слияния лёгких атомных ядер в более тяжёлые ядра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происходящая при сверхвысокой температуре и сопровождающаяся выделением огромных количеств энергии.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6700" y="5147785"/>
            <a:ext cx="10896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Цепная реакция деления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это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ядерная реакция, в которой каждый из образовавшихся при делении нейтронов вызывает деление соседних ядер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этом происходит лавинообразное нарастание числа актов деления.</a:t>
            </a:r>
          </a:p>
        </p:txBody>
      </p:sp>
      <p:cxnSp>
        <p:nvCxnSpPr>
          <p:cNvPr id="19" name="Прямая со стрелкой 18"/>
          <p:cNvCxnSpPr>
            <a:endCxn id="13" idx="1"/>
          </p:cNvCxnSpPr>
          <p:nvPr/>
        </p:nvCxnSpPr>
        <p:spPr>
          <a:xfrm>
            <a:off x="3400425" y="2933700"/>
            <a:ext cx="2123404" cy="1207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1"/>
          </p:cNvCxnSpPr>
          <p:nvPr/>
        </p:nvCxnSpPr>
        <p:spPr>
          <a:xfrm>
            <a:off x="3390900" y="2608515"/>
            <a:ext cx="2123404" cy="135514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2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Задание 17 ЕГЭ по физике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681005"/>
              </p:ext>
            </p:extLst>
          </p:nvPr>
        </p:nvGraphicFramePr>
        <p:xfrm>
          <a:off x="257175" y="1704975"/>
          <a:ext cx="11683690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3690"/>
              </a:tblGrid>
              <a:tr h="67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Корпускулярно-волновой дуализм.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атома. Физика атомного ядра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1482687">
                <a:tc>
                  <a:txBody>
                    <a:bodyPr/>
                    <a:lstStyle/>
                    <a:p>
                      <a:pPr lvl="0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Анализировать процессы, представленные в виде графиков: </a:t>
                      </a:r>
                    </a:p>
                    <a:p>
                      <a:pPr marL="342900" lvl="0" indent="-342900">
                        <a:buFont typeface="Wingdings" pitchFamily="2" charset="2"/>
                        <a:buChar char="Ø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выделять их основные свойства, </a:t>
                      </a:r>
                    </a:p>
                    <a:p>
                      <a:pPr marL="342900" lvl="0" indent="-342900">
                        <a:buFont typeface="Wingdings" pitchFamily="2" charset="2"/>
                        <a:buChar char="Ø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уметь определять физические величины, характеризующие процесс.</a:t>
                      </a:r>
                    </a:p>
                    <a:p>
                      <a:pPr marL="0" lvl="0" indent="0">
                        <a:buFont typeface="Wingdings" pitchFamily="2" charset="2"/>
                        <a:buNone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Анализировать изменение физических величин в процессах: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связанных с наблюдением фотоэффекта, 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излучением (поглощением) света атомом и протеканием ядерных реакций.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182" y="193676"/>
            <a:ext cx="10515600" cy="5572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Задание 17 ЕГЭ по физике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1516" y="764325"/>
            <a:ext cx="4164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Корпускулярно-волновой дуализм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71525" y="1164435"/>
                <a:ext cx="10744200" cy="4992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Гипотеза М. Планка о квантах. Формула Планка: </a:t>
                </a:r>
                <a14:m>
                  <m:oMath xmlns:m="http://schemas.openxmlformats.org/officeDocument/2006/math">
                    <m:r>
                      <a:rPr lang="ru-RU" sz="2000" b="1" i="1" dirty="0">
                        <a:latin typeface="Cambria Math"/>
                      </a:rPr>
                      <m:t>𝑬</m:t>
                    </m:r>
                    <m:r>
                      <a:rPr lang="ru-RU" sz="2000" b="1" i="1" dirty="0">
                        <a:latin typeface="Cambria Math"/>
                      </a:rPr>
                      <m:t> = </m:t>
                    </m:r>
                    <m:r>
                      <a:rPr lang="ru-RU" sz="2000" b="1" i="1" dirty="0" err="1">
                        <a:latin typeface="Cambria Math"/>
                      </a:rPr>
                      <m:t>𝒉</m:t>
                    </m:r>
                    <m:r>
                      <a:rPr lang="ru-RU" sz="2000" b="1" i="1" dirty="0" err="1">
                        <a:latin typeface="Cambria Math"/>
                      </a:rPr>
                      <m:t>𝝂</m:t>
                    </m:r>
                  </m:oMath>
                </a14:m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Энергия фотона: </a:t>
                </a:r>
                <a14:m>
                  <m:oMath xmlns:m="http://schemas.openxmlformats.org/officeDocument/2006/math">
                    <m:r>
                      <a:rPr lang="ru-RU" sz="2000" b="1" i="1" dirty="0">
                        <a:latin typeface="Cambria Math"/>
                      </a:rPr>
                      <m:t>𝑬</m:t>
                    </m:r>
                    <m:r>
                      <a:rPr lang="ru-RU" sz="2000" b="1" i="1" dirty="0">
                        <a:latin typeface="Cambria Math"/>
                      </a:rPr>
                      <m:t> = </m:t>
                    </m:r>
                    <m:r>
                      <a:rPr lang="ru-RU" sz="2000" b="1" i="1" dirty="0" err="1">
                        <a:latin typeface="Cambria Math"/>
                      </a:rPr>
                      <m:t>𝒉</m:t>
                    </m:r>
                    <m:r>
                      <a:rPr lang="ru-RU" sz="2000" b="1" i="1" dirty="0" err="1">
                        <a:latin typeface="Cambria Math"/>
                      </a:rPr>
                      <m:t>𝝂</m:t>
                    </m:r>
                    <m:r>
                      <a:rPr lang="ru-RU" sz="2000" b="1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>
                            <a:latin typeface="Cambria Math"/>
                          </a:rPr>
                          <m:t>𝒉𝒄</m:t>
                        </m:r>
                      </m:num>
                      <m:den>
                        <m:r>
                          <a:rPr lang="ru-RU" sz="2000" b="1" i="1" dirty="0"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sz="2000" b="1" i="1" dirty="0">
                        <a:latin typeface="Cambria Math"/>
                      </a:rPr>
                      <m:t>=</m:t>
                    </m:r>
                    <m:r>
                      <a:rPr lang="en-US" sz="2000" b="1" i="1" dirty="0">
                        <a:latin typeface="Cambria Math"/>
                      </a:rPr>
                      <m:t>𝒑𝒄</m:t>
                    </m:r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Импульс фотона: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𝒑</m:t>
                    </m:r>
                    <m:r>
                      <a:rPr lang="en-US" sz="2000" b="1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>
                            <a:latin typeface="Cambria Math"/>
                          </a:rPr>
                          <m:t>𝑬</m:t>
                        </m:r>
                      </m:num>
                      <m:den>
                        <m:r>
                          <a:rPr lang="en-US" sz="2000" b="1" i="1" dirty="0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ru-RU" sz="2000" b="1" i="1" dirty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ru-RU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dirty="0">
                            <a:latin typeface="Cambria Math"/>
                          </a:rPr>
                          <m:t>𝒉</m:t>
                        </m:r>
                        <m:r>
                          <a:rPr lang="ru-RU" sz="2000" b="1" i="1" dirty="0">
                            <a:latin typeface="Cambria Math"/>
                          </a:rPr>
                          <m:t>𝝂</m:t>
                        </m:r>
                      </m:num>
                      <m:den>
                        <m:r>
                          <a:rPr lang="en-US" sz="2000" b="1" i="1" dirty="0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ru-RU" sz="2000" b="1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>
                            <a:latin typeface="Cambria Math"/>
                          </a:rPr>
                          <m:t>𝒉</m:t>
                        </m:r>
                      </m:num>
                      <m:den>
                        <m:r>
                          <a:rPr lang="ru-RU" sz="2000" b="1" i="1" dirty="0"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Фотоэффект. Опыты А.Г. Столетова. 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Законы фотоэффекта:</a:t>
                </a: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1. Сила тока насыщения прямо пропорциональна освещённости катода (или падающему световому потоку, или интенсивности излучения, или числу фотонов, падающих на электрод в единицу времени) и не зависит от частоты падающего света.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2. Максимальная кинетическая энергия фотоэлектронов возрастает с увеличением частоты падающего света, но не зависит от освещённости катода.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3. Для каждого вещества существует </a:t>
                </a:r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красная граница фотоэффекта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– наименьшая частота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(или набольшая длина волны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), при которой ещё возможен фотоэффект.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1164435"/>
                <a:ext cx="10744200" cy="4992008"/>
              </a:xfrm>
              <a:prstGeom prst="rect">
                <a:avLst/>
              </a:prstGeom>
              <a:blipFill rotWithShape="1">
                <a:blip r:embed="rId2"/>
                <a:stretch>
                  <a:fillRect l="-624" t="-611" b="-1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8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лыбающееся лицо 9"/>
          <p:cNvSpPr/>
          <p:nvPr/>
        </p:nvSpPr>
        <p:spPr>
          <a:xfrm>
            <a:off x="811182" y="2074050"/>
            <a:ext cx="648000" cy="6480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459182" y="2110050"/>
            <a:ext cx="648000" cy="6480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2097957" y="2074050"/>
            <a:ext cx="648000" cy="6480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94445" y="5585185"/>
            <a:ext cx="8715375" cy="1224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642" y="416609"/>
            <a:ext cx="10515600" cy="5572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Задание 17 ЕГЭ по физике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56133" y="5832000"/>
            <a:ext cx="792000" cy="79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ЭЛЕ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6248133" y="5801616"/>
            <a:ext cx="792000" cy="79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КТР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6987442" y="5801616"/>
            <a:ext cx="792000" cy="79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ОНЫ</a:t>
            </a:r>
            <a:endParaRPr lang="ru-RU" sz="1400" dirty="0"/>
          </a:p>
        </p:txBody>
      </p:sp>
      <p:sp>
        <p:nvSpPr>
          <p:cNvPr id="9" name="Солнце 8"/>
          <p:cNvSpPr/>
          <p:nvPr/>
        </p:nvSpPr>
        <p:spPr>
          <a:xfrm>
            <a:off x="253182" y="850050"/>
            <a:ext cx="3060000" cy="3060000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34425" y="1088175"/>
            <a:ext cx="4164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Корпускулярно-волновой дуализм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581400" y="2110050"/>
                <a:ext cx="8323066" cy="3100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Уравнение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Эйнштейна для фотоэффекта: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dirty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dirty="0">
                            <a:latin typeface="Cambria Math"/>
                          </a:rPr>
                          <m:t>фотона</m:t>
                        </m:r>
                      </m:sub>
                    </m:sSub>
                    <m:r>
                      <a:rPr lang="ru-RU" sz="2000" b="1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2000" b="1" i="1" dirty="0">
                            <a:latin typeface="Cambria Math"/>
                          </a:rPr>
                          <m:t>выхода</m:t>
                        </m:r>
                      </m:sub>
                    </m:sSub>
                    <m:r>
                      <a:rPr lang="en-US" sz="2000" b="1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dirty="0">
                            <a:latin typeface="Cambria Math"/>
                          </a:rPr>
                          <m:t>кин мак</m:t>
                        </m:r>
                      </m:sub>
                    </m:sSub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dirty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dirty="0">
                            <a:latin typeface="Cambria Math"/>
                          </a:rPr>
                          <m:t>фотона</m:t>
                        </m:r>
                      </m:sub>
                    </m:sSub>
                    <m:r>
                      <a:rPr lang="ru-RU" sz="2000" b="1" i="1" dirty="0">
                        <a:latin typeface="Cambria Math"/>
                      </a:rPr>
                      <m:t>= </m:t>
                    </m:r>
                    <m:r>
                      <a:rPr lang="ru-RU" sz="2000" b="1" i="1" dirty="0" err="1">
                        <a:latin typeface="Cambria Math"/>
                      </a:rPr>
                      <m:t>𝒉</m:t>
                    </m:r>
                    <m:r>
                      <a:rPr lang="ru-RU" sz="2000" b="1" i="1" dirty="0" err="1">
                        <a:latin typeface="Cambria Math"/>
                      </a:rPr>
                      <m:t>𝝂</m:t>
                    </m:r>
                    <m:r>
                      <a:rPr lang="ru-RU" sz="2000" b="1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>
                            <a:latin typeface="Cambria Math"/>
                          </a:rPr>
                          <m:t>𝒉𝒄</m:t>
                        </m:r>
                      </m:num>
                      <m:den>
                        <m:r>
                          <a:rPr lang="ru-RU" sz="2000" b="1" i="1" dirty="0"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2000" b="1" i="1" dirty="0">
                            <a:latin typeface="Cambria Math"/>
                          </a:rPr>
                          <m:t>выхода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000" b="1" i="1" dirty="0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ru-RU" sz="20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dirty="0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ru-RU" sz="2000" b="1" i="1" dirty="0">
                            <a:latin typeface="Cambria Math"/>
                          </a:rPr>
                          <m:t>кр</m:t>
                        </m:r>
                      </m:sub>
                    </m:sSub>
                    <m:r>
                      <a:rPr lang="ru-RU" sz="2000" b="1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>
                            <a:latin typeface="Cambria Math"/>
                          </a:rPr>
                          <m:t>𝒉𝒄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 dirty="0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ru-RU" sz="2000" b="1" i="1" dirty="0">
                                <a:latin typeface="Cambria Math"/>
                              </a:rPr>
                              <m:t>кр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dirty="0">
                            <a:latin typeface="Cambria Math"/>
                          </a:rPr>
                          <m:t>кин макс</m:t>
                        </m:r>
                      </m:sub>
                    </m:sSub>
                    <m:r>
                      <a:rPr lang="ru-RU" sz="2000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 dirty="0">
                                <a:latin typeface="Cambria Math"/>
                              </a:rPr>
                              <m:t>𝑣</m:t>
                            </m:r>
                            <m:r>
                              <a:rPr lang="ru-RU" sz="2000" i="1" baseline="-25000" dirty="0">
                                <a:latin typeface="Cambria Math"/>
                              </a:rPr>
                              <m:t>макс</m:t>
                            </m:r>
                            <m:r>
                              <a:rPr lang="ru-RU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000" i="1" dirty="0">
                        <a:latin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𝑒𝑈</m:t>
                    </m:r>
                    <m:r>
                      <a:rPr lang="ru-RU" sz="2000" i="1" baseline="-25000" dirty="0">
                        <a:latin typeface="Cambria Math"/>
                      </a:rPr>
                      <m:t>зап</m:t>
                    </m:r>
                  </m:oMath>
                </a14:m>
                <a:endParaRPr lang="en-US" sz="2000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Фотон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 — это частица света, квант электромагнитной или световой энергии в виде поперечных электромагнитных волн и переносчик электромагнитного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взаимодействия.</a:t>
                </a:r>
              </a:p>
              <a:p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Фотоэлектрон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- электрон, испущенный атомом вещества под воздействием световой энергии.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110050"/>
                <a:ext cx="8323066" cy="3100464"/>
              </a:xfrm>
              <a:prstGeom prst="rect">
                <a:avLst/>
              </a:prstGeom>
              <a:blipFill rotWithShape="1">
                <a:blip r:embed="rId2"/>
                <a:stretch>
                  <a:fillRect l="-806" t="-982" b="-2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9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39649 0.555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277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1 -0.00046 L 0.3293 0.545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2729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158 L 0.44727 0.541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path" presetSubtype="0" accel="15000" decel="1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54296 -0.843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-421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-0.00463 L 0.57721 -0.900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4" y="-4479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58828 -0.915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4" y="-4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041" y="231158"/>
            <a:ext cx="10106723" cy="32940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лабораторной работы ученики изучают зависимость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максимальной кинетической энергии фотоэлектронов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вылетающих с фотокатода, 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частоты падающего света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опытах наблюдается явление фотоэффекта.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Частоту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падающего света немного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увеличивают.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при этом изменяются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энергия фотонов падающего света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выхода электронов из материала фотокатода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Для каждой величины определите соответствующий характер изменения: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увеличивается                 2) уменьшается             3) не меняется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Запишите в таблицу выбранные цифры для каждой физической величины. Цифры в ответе могут повторяться.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87897"/>
              </p:ext>
            </p:extLst>
          </p:nvPr>
        </p:nvGraphicFramePr>
        <p:xfrm>
          <a:off x="1533526" y="5459740"/>
          <a:ext cx="8190338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169"/>
                <a:gridCol w="4095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Энергия фотонов падающего света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выхода электронов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27383" y="3525210"/>
            <a:ext cx="124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6785" y="3952217"/>
                <a:ext cx="11009465" cy="104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Энергия фотонов падающего света –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𝝂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⇒если </m:t>
                    </m:r>
                    <m:r>
                      <a:rPr lang="ru-RU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𝝂</m:t>
                    </m:r>
                    <m:r>
                      <a:rPr lang="ru-RU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↑, и 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𝑬</m:t>
                    </m:r>
                    <m:r>
                      <a:rPr lang="ru-RU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endPara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Работа выхода электронов –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ru-RU" sz="2000" b="1" i="1" baseline="-25000" smtClean="0">
                        <a:solidFill>
                          <a:srgbClr val="002060"/>
                        </a:solidFill>
                        <a:latin typeface="Cambria Math"/>
                      </a:rPr>
                      <m:t>в</m:t>
                    </m:r>
                    <m:r>
                      <a:rPr lang="ru-RU" sz="2000" b="1" i="0" baseline="-25000" smtClean="0">
                        <a:solidFill>
                          <a:srgbClr val="002060"/>
                        </a:solidFill>
                        <a:latin typeface="Cambria Math"/>
                      </a:rPr>
                      <m:t>ых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𝝂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тк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ru-RU" sz="2000" b="1" i="1" baseline="-25000">
                        <a:solidFill>
                          <a:srgbClr val="002060"/>
                        </a:solidFill>
                        <a:latin typeface="Cambria Math"/>
                      </a:rPr>
                      <m:t>в</m:t>
                    </m:r>
                    <m:r>
                      <a:rPr lang="ru-RU" sz="2000" b="1" baseline="-25000">
                        <a:solidFill>
                          <a:srgbClr val="002060"/>
                        </a:solidFill>
                        <a:latin typeface="Cambria Math"/>
                      </a:rPr>
                      <m:t>ых</m:t>
                    </m:r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зависит от свойств металла и не зависит от частоты падающего света, следовательно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ru-RU" sz="2000" b="1" i="1" baseline="-25000">
                        <a:solidFill>
                          <a:srgbClr val="002060"/>
                        </a:solidFill>
                        <a:latin typeface="Cambria Math"/>
                      </a:rPr>
                      <m:t>в</m:t>
                    </m:r>
                    <m:r>
                      <a:rPr lang="ru-RU" sz="2000" b="1" baseline="-25000">
                        <a:solidFill>
                          <a:srgbClr val="002060"/>
                        </a:solidFill>
                        <a:latin typeface="Cambria Math"/>
                      </a:rPr>
                      <m:t>ых</m:t>
                    </m:r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не меняется.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5" y="3952217"/>
                <a:ext cx="11009465" cy="1043171"/>
              </a:xfrm>
              <a:prstGeom prst="rect">
                <a:avLst/>
              </a:prstGeom>
              <a:blipFill rotWithShape="1">
                <a:blip r:embed="rId2"/>
                <a:stretch>
                  <a:fillRect l="-554" t="-2924" b="-9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2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068" y="155574"/>
            <a:ext cx="10013794" cy="3169145"/>
          </a:xfrm>
        </p:spPr>
        <p:txBody>
          <a:bodyPr>
            <a:normAutofit fontScale="90000"/>
          </a:bodyPr>
          <a:lstStyle/>
          <a:p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лабораторной работе ученик изучает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максимальной кинетической энергии фотоэлектронов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вылетающих с фотокатода, от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частоты падающего света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В опытах наблюдается явление фотоэффекта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Частоту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падающего света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немного увеличивают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Как при этом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изменяются </a:t>
            </a: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максимальная кинетическая энергия фотоэлектронов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фотоэлектронов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материала фотокатода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каждой величины определите соответствующий характер изменения: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увеличивается                 2) уменьшается             3) не меняется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Запишите в таблицу выбранные цифры для каждой физической величины. Цифры в ответе могут повторяться.</a:t>
            </a: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54577"/>
              </p:ext>
            </p:extLst>
          </p:nvPr>
        </p:nvGraphicFramePr>
        <p:xfrm>
          <a:off x="428622" y="5183638"/>
          <a:ext cx="1036320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1"/>
                <a:gridCol w="5181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Максимальная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кинетическая энергия фотоэлектронов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выхода фотоэлектронов электронов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27384" y="3029910"/>
            <a:ext cx="124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7710" y="3468674"/>
                <a:ext cx="11009465" cy="152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Энергия фотонов падающего света –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𝝂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⇒если </m:t>
                    </m:r>
                    <m:r>
                      <a:rPr lang="ru-RU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𝝂</m:t>
                    </m:r>
                    <m:r>
                      <a:rPr lang="ru-RU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↑, и 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𝑬</m:t>
                    </m:r>
                    <m:r>
                      <a:rPr lang="ru-RU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endPara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Работа выхода электронов –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ru-RU" sz="2000" b="1" i="1" baseline="-25000" smtClean="0">
                        <a:solidFill>
                          <a:srgbClr val="002060"/>
                        </a:solidFill>
                        <a:latin typeface="Cambria Math"/>
                      </a:rPr>
                      <m:t>в</m:t>
                    </m:r>
                    <m:r>
                      <a:rPr lang="ru-RU" sz="2000" b="1" i="0" baseline="-25000" smtClean="0">
                        <a:solidFill>
                          <a:srgbClr val="002060"/>
                        </a:solidFill>
                        <a:latin typeface="Cambria Math"/>
                      </a:rPr>
                      <m:t>ых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𝝂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тк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ru-RU" sz="2000" b="1" i="1" baseline="-25000">
                        <a:solidFill>
                          <a:srgbClr val="002060"/>
                        </a:solidFill>
                        <a:latin typeface="Cambria Math"/>
                      </a:rPr>
                      <m:t>в</m:t>
                    </m:r>
                    <m:r>
                      <a:rPr lang="ru-RU" sz="2000" b="1" baseline="-25000">
                        <a:solidFill>
                          <a:srgbClr val="002060"/>
                        </a:solidFill>
                        <a:latin typeface="Cambria Math"/>
                      </a:rPr>
                      <m:t>ых</m:t>
                    </m:r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не меняется.</a:t>
                </a:r>
              </a:p>
              <a:p>
                <a:r>
                  <a:rPr lang="ru-RU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Максимальная кинетическая энергия фотоэлектронов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dirty="0">
                            <a:latin typeface="Cambria Math"/>
                          </a:rPr>
                          <m:t>кин макс</m:t>
                        </m:r>
                      </m:sub>
                    </m:sSub>
                    <m:r>
                      <a:rPr lang="ru-RU" sz="2000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 dirty="0">
                                <a:latin typeface="Cambria Math"/>
                              </a:rPr>
                              <m:t>𝑣</m:t>
                            </m:r>
                            <m:r>
                              <a:rPr lang="ru-RU" sz="2000" i="1" baseline="-25000" dirty="0">
                                <a:latin typeface="Cambria Math"/>
                              </a:rPr>
                              <m:t>макс</m:t>
                            </m:r>
                            <m:r>
                              <a:rPr lang="ru-RU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По второму закону фотоэффекта: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если 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𝝂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↑⇒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кин мак</m:t>
                        </m:r>
                        <m:r>
                          <a:rPr lang="ru-RU" sz="20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ru-RU" sz="20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10" y="3468674"/>
                <a:ext cx="11009465" cy="1521635"/>
              </a:xfrm>
              <a:prstGeom prst="rect">
                <a:avLst/>
              </a:prstGeom>
              <a:blipFill rotWithShape="1">
                <a:blip r:embed="rId2"/>
                <a:stretch>
                  <a:fillRect l="-554" t="-2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9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192" y="183849"/>
            <a:ext cx="10082072" cy="3576926"/>
          </a:xfrm>
        </p:spPr>
        <p:txBody>
          <a:bodyPr>
            <a:no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исследовании зависимости кинетической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энергии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фотоэлектронов 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частоты падающего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света фотоэлемент освещался через светофильтры.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первой серии опытов использовался светофильтр, пропускающий только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синий свет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во второй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зелёный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каждом опыте наблюдали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фотоэффекта и измеряли запирающее напряжение.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изменятся частота световой волны и модуль запирающего напряжения при переходе от первой серии опытов ко второй?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каждой величины определите соответствующий характер изменения: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увеличивается                 2) уменьшается             3) не меняется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Запишите в таблицу выбранные цифры для каждой физической величины. Цифры в ответе могут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повторяться.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50662" y="3363102"/>
            <a:ext cx="1224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2483"/>
              </p:ext>
            </p:extLst>
          </p:nvPr>
        </p:nvGraphicFramePr>
        <p:xfrm>
          <a:off x="238125" y="5829300"/>
          <a:ext cx="9877426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2125"/>
                <a:gridCol w="4305301"/>
              </a:tblGrid>
              <a:tr h="341771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Частота волны света, падающего на фотоэлемент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Модуль запирающего напряжения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4637" y="3760775"/>
                <a:ext cx="10804141" cy="2332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Ж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З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Ф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Энергия падающего света –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𝝂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, тк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latin typeface="Cambria Math"/>
                          </a:rPr>
                          <m:t>   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𝝂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</a:rPr>
                          <m:t>синего</m:t>
                        </m:r>
                      </m:sub>
                    </m:sSub>
                    <m:r>
                      <a:rPr lang="ru-RU" sz="2000" b="1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𝝂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</a:rPr>
                          <m:t>зелёного</m:t>
                        </m:r>
                      </m:sub>
                    </m:sSub>
                    <m:r>
                      <a:rPr lang="ru-RU" sz="2000" b="1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𝝂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↓⇒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 ↓</m:t>
                    </m:r>
                  </m:oMath>
                </a14:m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Работа выхода электронов –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𝝂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</a:rPr>
                          <m:t>кр</m:t>
                        </m:r>
                      </m:sub>
                    </m:sSub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Уравнение Эйнштейна для фотоэффекта: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фотона</m:t>
                        </m:r>
                      </m:sub>
                    </m:sSub>
                    <m:r>
                      <a:rPr lang="ru-RU" sz="2000" b="1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выхода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кин мак</m:t>
                        </m:r>
                      </m:sub>
                    </m:sSub>
                    <m:r>
                      <a:rPr lang="ru-RU" sz="2000" b="1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ru-RU" sz="2000" b="1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кин мак </m:t>
                        </m:r>
                      </m:sub>
                    </m:sSub>
                    <m:r>
                      <a:rPr lang="ru-RU" sz="20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Максимальная кинетическая энергия фотоэлектронов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000" b="1" i="1" dirty="0">
                            <a:latin typeface="Cambria Math"/>
                          </a:rPr>
                          <m:t>кин макс</m:t>
                        </m:r>
                      </m:sub>
                    </m:sSub>
                    <m:r>
                      <a:rPr lang="ru-RU" sz="2000" dirty="0">
                        <a:latin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𝑒𝑈</m:t>
                    </m:r>
                    <m:r>
                      <a:rPr lang="ru-RU" sz="2000" i="1" baseline="-25000" dirty="0">
                        <a:latin typeface="Cambria Math"/>
                      </a:rPr>
                      <m:t>зап</m:t>
                    </m:r>
                    <m:r>
                      <a:rPr lang="ru-RU" sz="2000" i="1" dirty="0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 dirty="0">
                        <a:latin typeface="Cambria Math"/>
                      </a:rPr>
                      <m:t>𝑈</m:t>
                    </m:r>
                    <m:r>
                      <a:rPr lang="ru-RU" sz="2000" i="1" baseline="-25000" dirty="0">
                        <a:latin typeface="Cambria Math"/>
                      </a:rPr>
                      <m:t>зап</m:t>
                    </m:r>
                    <m:r>
                      <a:rPr lang="en-US" sz="2000" b="0" i="1" baseline="-25000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37" y="3760775"/>
                <a:ext cx="10804141" cy="2332626"/>
              </a:xfrm>
              <a:prstGeom prst="rect">
                <a:avLst/>
              </a:prstGeom>
              <a:blipFill rotWithShape="1">
                <a:blip r:embed="rId2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4556446" y="4023267"/>
            <a:ext cx="361299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254262" y="4451838"/>
            <a:ext cx="785446" cy="58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53000" y="3738060"/>
            <a:ext cx="241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Частота увеличивается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5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494" y="83050"/>
            <a:ext cx="9965155" cy="1571625"/>
          </a:xfrm>
        </p:spPr>
        <p:txBody>
          <a:bodyPr>
            <a:normAutofit fontScale="90000"/>
          </a:bodyPr>
          <a:lstStyle/>
          <a:p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4</a:t>
            </a:r>
            <a:b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Установите соответствие между графиками, представленными на рисунках, и зависимости, которые они могут выражать.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каждой позиции первого столбца подберите соответствующую позицию из второго столбца и запишите а таблицу  выбранные цифры под соответствующими буквами.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T=2 Пи корень из: начало аргумента: LC конец аргумента "/>
          <p:cNvSpPr>
            <a:spLocks noChangeAspect="1" noChangeArrowheads="1"/>
          </p:cNvSpPr>
          <p:nvPr/>
        </p:nvSpPr>
        <p:spPr bwMode="auto">
          <a:xfrm>
            <a:off x="158273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T=2 Пи корень из: начало аргумента: LC конец аргумента "/>
          <p:cNvSpPr>
            <a:spLocks noChangeAspect="1" noChangeArrowheads="1"/>
          </p:cNvSpPr>
          <p:nvPr/>
        </p:nvSpPr>
        <p:spPr bwMode="auto">
          <a:xfrm>
            <a:off x="15979775" y="-128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T=2 Пи корень из: начало аргумента: LC конец аргумента "/>
          <p:cNvSpPr>
            <a:spLocks noChangeAspect="1" noChangeArrowheads="1"/>
          </p:cNvSpPr>
          <p:nvPr/>
        </p:nvSpPr>
        <p:spPr bwMode="auto">
          <a:xfrm>
            <a:off x="16132175" y="23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/>
          <p:nvPr/>
        </p:nvPicPr>
        <p:blipFill rotWithShape="1">
          <a:blip r:embed="rId2"/>
          <a:srcRect l="7923" t="57123" r="72110" b="16230"/>
          <a:stretch/>
        </p:blipFill>
        <p:spPr>
          <a:xfrm>
            <a:off x="1994388" y="2111513"/>
            <a:ext cx="1405054" cy="1260089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 rotWithShape="1">
          <a:blip r:embed="rId2"/>
          <a:srcRect l="7723" t="26624" r="72943" b="43978"/>
          <a:stretch/>
        </p:blipFill>
        <p:spPr>
          <a:xfrm>
            <a:off x="49954" y="1981416"/>
            <a:ext cx="1360449" cy="1390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2442" y="1575769"/>
            <a:ext cx="144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ГРАФИКИ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3565" y="1649912"/>
            <a:ext cx="2260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ЗАВИСИМОСТИ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99443" y="2050022"/>
            <a:ext cx="83829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arenR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зависимость энергии фотона от длины волны</a:t>
            </a:r>
          </a:p>
          <a:p>
            <a:pPr marL="342900" lvl="0" indent="-342900">
              <a:buFontTx/>
              <a:buAutoNum type="arabicParenR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ависимость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максимальной энергии фотоэлектронов от частоты света</a:t>
            </a:r>
          </a:p>
          <a:p>
            <a:pPr marL="342900" lvl="0" indent="-342900">
              <a:buFontTx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энергии фотона от частоты света</a:t>
            </a:r>
          </a:p>
          <a:p>
            <a:pPr marL="342900" lvl="0" indent="-342900">
              <a:buFontTx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силы фототока от напряжения между электродами при неизменной освещённости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9954" y="3681238"/>
            <a:ext cx="1765299" cy="123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232974" y="3681238"/>
            <a:ext cx="1765299" cy="123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2"/>
          <a:srcRect l="7723" t="26624" r="72943" b="43978"/>
          <a:stretch/>
        </p:blipFill>
        <p:spPr>
          <a:xfrm>
            <a:off x="7333831" y="3583236"/>
            <a:ext cx="1360449" cy="1390186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2"/>
          <a:srcRect l="7923" t="57123" r="72110" b="16230"/>
          <a:stretch/>
        </p:blipFill>
        <p:spPr>
          <a:xfrm>
            <a:off x="10109688" y="3525842"/>
            <a:ext cx="1405054" cy="1260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31972" y="4913252"/>
                <a:ext cx="202545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ru-RU" b="1" i="1" dirty="0">
                        <a:latin typeface="Cambria Math"/>
                      </a:rPr>
                      <m:t>𝑬</m:t>
                    </m:r>
                    <m:r>
                      <a:rPr lang="ru-RU" b="1" i="1" dirty="0">
                        <a:latin typeface="Cambria Math"/>
                      </a:rPr>
                      <m:t> = </m:t>
                    </m:r>
                    <m:r>
                      <a:rPr lang="ru-RU" b="1" i="1" dirty="0" err="1">
                        <a:latin typeface="Cambria Math"/>
                      </a:rPr>
                      <m:t>𝒉</m:t>
                    </m:r>
                    <m:r>
                      <a:rPr lang="ru-RU" b="1" i="1" dirty="0" err="1">
                        <a:latin typeface="Cambria Math"/>
                      </a:rPr>
                      <m:t>𝝂</m:t>
                    </m:r>
                  </m:oMath>
                </a14:m>
                <a:r>
                  <a:rPr lang="ru-RU" dirty="0" smtClean="0"/>
                  <a:t>- 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зависимость энергии фотона от частоты </a:t>
                </a:r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света</a:t>
                </a:r>
                <a:endParaRPr lang="ru-RU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72" y="4913252"/>
                <a:ext cx="2025453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410" t="-2538" r="-3313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109688" y="4771250"/>
                <a:ext cx="1760930" cy="1327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ru-RU" b="1" i="1" dirty="0">
                        <a:latin typeface="Cambria Math"/>
                      </a:rPr>
                      <m:t>𝑬</m:t>
                    </m:r>
                    <m:r>
                      <a:rPr lang="ru-RU" b="1" i="1" dirty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ru-RU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/>
                          </a:rPr>
                          <m:t>𝒉𝒄</m:t>
                        </m:r>
                      </m:num>
                      <m:den>
                        <m:r>
                          <a:rPr lang="ru-RU" b="1" i="1" dirty="0"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зависимость энергии фотона от длины </a:t>
                </a:r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волны</a:t>
                </a:r>
                <a:endParaRPr lang="ru-RU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688" y="4771250"/>
                <a:ext cx="1760930" cy="1327671"/>
              </a:xfrm>
              <a:prstGeom prst="rect">
                <a:avLst/>
              </a:prstGeom>
              <a:blipFill rotWithShape="1">
                <a:blip r:embed="rId6"/>
                <a:stretch>
                  <a:fillRect l="-2768" r="-3460" b="-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051362" y="4976382"/>
                <a:ext cx="2530787" cy="1483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/>
                      </a:rPr>
                      <m:t>𝒉</m:t>
                    </m:r>
                    <m:r>
                      <a:rPr lang="ru-RU" b="1" i="1" dirty="0" smtClean="0">
                        <a:latin typeface="Cambria Math"/>
                      </a:rPr>
                      <m:t>𝝂</m:t>
                    </m:r>
                    <m:r>
                      <a:rPr lang="ru-RU" b="1" i="1" dirty="0">
                        <a:latin typeface="Cambria Math"/>
                      </a:rPr>
                      <m:t>=</m:t>
                    </m:r>
                    <m:r>
                      <a:rPr lang="ru-RU" b="1" i="1" dirty="0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ru-RU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 dirty="0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ru-RU" b="1" i="1" dirty="0">
                            <a:latin typeface="Cambria Math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ru-RU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b="1" i="1" dirty="0">
                            <a:latin typeface="Cambria Math"/>
                          </a:rPr>
                          <m:t>кин мак</m:t>
                        </m:r>
                      </m:sub>
                    </m:sSub>
                    <m:r>
                      <a:rPr lang="ru-RU" b="1" i="1" dirty="0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ru-RU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зависимость максимальной энергии фотоэлектронов от частоты света</m:t>
                    </m:r>
                  </m:oMath>
                </a14:m>
                <a:endParaRPr lang="ru-RU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62" y="4976382"/>
                <a:ext cx="2530787" cy="1483163"/>
              </a:xfrm>
              <a:prstGeom prst="rect">
                <a:avLst/>
              </a:prstGeom>
              <a:blipFill rotWithShape="1">
                <a:blip r:embed="rId7"/>
                <a:stretch>
                  <a:fillRect l="-723" t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867024" y="4957313"/>
            <a:ext cx="2962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зависимость силы фототока от напряжения между электродами при неизменной освещённости</a:t>
            </a:r>
          </a:p>
        </p:txBody>
      </p:sp>
    </p:spTree>
    <p:extLst>
      <p:ext uri="{BB962C8B-B14F-4D97-AF65-F5344CB8AC3E}">
        <p14:creationId xmlns:p14="http://schemas.microsoft.com/office/powerpoint/2010/main" val="25645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146051"/>
            <a:ext cx="6896100" cy="61595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Задание 17 ЕГЭ по физике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8532" y="755650"/>
            <a:ext cx="4600575" cy="460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 атома. Физика атомного ядра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2509" y="1123950"/>
                <a:ext cx="11630891" cy="5149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Планетарная модель атома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Постулаты Бора. Излучение и поглощение фотонов при переходе атома с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одного уровня энергии на другой: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𝝂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𝒉𝒄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Линейчатые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спектры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Спектр уровней энергии атома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водорода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Нуклонная модель ядра Гейзенберга – Иваненко. Заряд ядра. Массовое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ядра.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Изотопы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Радиоактивность.</a:t>
                </a: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Альфа-распад: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 smtClean="0"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𝑿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⟶</m:t>
                        </m:r>
                        <m:sPre>
                          <m:sPre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𝒁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𝑨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𝟒</m:t>
                            </m:r>
                          </m:sup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𝒀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ru-RU" sz="2000" b="1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𝟒</m:t>
                                </m:r>
                              </m:sup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𝑯𝒆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Бета-распад: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Электронный </a:t>
                </a:r>
                <a:r>
                  <a:rPr lang="el-GR" sz="2000" dirty="0">
                    <a:latin typeface="Times New Roman" pitchFamily="18" charset="0"/>
                    <a:cs typeface="Times New Roman" pitchFamily="18" charset="0"/>
                  </a:rPr>
                  <a:t>β-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распад: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000" b="1" i="1"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⟶</m:t>
                        </m:r>
                        <m:sPre>
                          <m:sPre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𝒁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𝑨</m:t>
                            </m:r>
                          </m:sup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𝒀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ru-RU" sz="2000" b="1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𝟎</m:t>
                                </m:r>
                              </m:sup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000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Позитронный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β-распад: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1" i="1"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000" b="1" i="1"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⟶</m:t>
                        </m:r>
                        <m:sPre>
                          <m:sPre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𝒁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𝑨</m:t>
                            </m:r>
                          </m:sup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𝒀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ru-RU" sz="2000" b="1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𝟎</m:t>
                                </m:r>
                              </m:sup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000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</m:acc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  <a:ea typeface="Cambria Math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Гамма-излучение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Закон радиоактивного распада: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den>
                        </m:f>
                      </m:sup>
                    </m:sSup>
                  </m:oMath>
                </a14:m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– масса радиоактивного вещества.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Тогда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𝒎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den>
                        </m:f>
                      </m:sup>
                    </m:sSup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Ядерные реакции. Деление и синтез ядер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1123950"/>
                <a:ext cx="11630891" cy="5149871"/>
              </a:xfrm>
              <a:prstGeom prst="rect">
                <a:avLst/>
              </a:prstGeom>
              <a:blipFill rotWithShape="1">
                <a:blip r:embed="rId2"/>
                <a:stretch>
                  <a:fillRect l="-577" t="-592" b="-1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3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1333</Words>
  <Application>Microsoft Office PowerPoint</Application>
  <PresentationFormat>Произвольный</PresentationFormat>
  <Paragraphs>137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Физика  ЕГЭ  Задания 17</vt:lpstr>
      <vt:lpstr>Задание 17 ЕГЭ по физике</vt:lpstr>
      <vt:lpstr>Задание 17 ЕГЭ по физике</vt:lpstr>
      <vt:lpstr>Задание 17 ЕГЭ по физике</vt:lpstr>
      <vt:lpstr>Задача 1.       Во время лабораторной работы ученики изучают зависимость максимальной кинетической энергии фотоэлектронов, вылетающих с фотокатода, от частоты падающего света. В опытах наблюдается явление фотоэффекта.       Частоту падающего света немного увеличивают. Как при этом изменяются энергия фотонов падающего света и работа выхода электронов из материала фотокатода?        Для каждой величины определите соответствующий характер изменения: 1) увеличивается                 2) уменьшается             3) не меняется Запишите в таблицу выбранные цифры для каждой физической величины. Цифры в ответе могут повторяться.</vt:lpstr>
      <vt:lpstr>Задача 2 В лабораторной работе ученик изучает зависимость максимальной кинетической энергии фотоэлектронов, вылетающих с фотокатода, от частоты падающего света. В опытах наблюдается явление фотоэффекта.       Частоту падающего света немного увеличивают. Как при этом изменяются максимальная кинетическая энергия фотоэлектронов и работа выхода фотоэлектронов из материала фотокатода?        Для каждой величины определите соответствующий характер изменения: 1) увеличивается                 2) уменьшается             3) не меняется Запишите в таблицу выбранные цифры для каждой физической величины. Цифры в ответе могут повторяться.</vt:lpstr>
      <vt:lpstr>Задача 3 При исследовании зависимости кинетической энергии фотоэлектронов от частоты падающего света фотоэлемент освещался через светофильтры. В первой серии опытов использовался светофильтр, пропускающий только синий свет, а во второй – только зелёный. В каждом опыте наблюдали явление фотоэффекта и измеряли запирающее напряжение. Как изменятся частота световой волны и модуль запирающего напряжения при переходе от первой серии опытов ко второй? Для каждой величины определите соответствующий характер изменения: 1) увеличивается                 2) уменьшается             3) не меняется Запишите в таблицу выбранные цифры для каждой физической величины. Цифры в ответе могут повторяться.</vt:lpstr>
      <vt:lpstr>Задача 4 Установите соответствие между графиками, представленными на рисунках, и зависимости, которые они могут выражать. К каждой позиции первого столбца подберите соответствующую позицию из второго столбца и запишите а таблицу  выбранные цифры под соответствующими буквами.</vt:lpstr>
      <vt:lpstr>Задание 17 ЕГЭ по физике</vt:lpstr>
      <vt:lpstr>Задача 5 На рисунке изображена упрощённая диаграмма нижних энергетических уровней атома. Нумерованными стрелками отмечены некоторые возможные переходы атома между этими уровнями. Какие из этих четырёх переходов связаны с поглощением света с наибольшей длиной волны и излучением света с наименьшей энергией? Установите соответствие между процессами поглощения  и излучения света и энергетическими переходами атома, указанными стрелками. К каждой позиции первого столбца подберите соответствующую позицию из второго столбца и запишите а таблицу  выбранные цифры под соответствующими буквами.</vt:lpstr>
      <vt:lpstr>Задача 6 Как изменятся при альфа-распаде массовое число ядра и число протонов в ядре?  Для каждой величины определите соответствующий характер изменения: 1) увеличивается                 2) уменьшается             3) не меняется Запишите в таблицу выбранные цифры для каждой физической величины.  Цифры в ответе могут повторяться.</vt:lpstr>
      <vt:lpstr>Задача 7 Как изменятся при электронном β-распаде изотопа тория число протонов в ядре и зарядовое число ядра? Для каждой величины определите соответствующий характер изменения: 1) увеличивается                 2) уменьшается             3) не меняется Запишите в таблицу выбранные цифры для каждой физической величины.  Цифры в ответе могут повторяться</vt:lpstr>
      <vt:lpstr>Задача 8  Установите соответствие между видами ядерных превращений и реакции описывающие эти процессы. К каждой позиции первого столбца подберите соответствующую позицию из второго столбца и запишите а таблицу  выбранные цифры под соответствующими буквами.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Dell</cp:lastModifiedBy>
  <cp:revision>103</cp:revision>
  <dcterms:created xsi:type="dcterms:W3CDTF">2025-01-10T06:09:35Z</dcterms:created>
  <dcterms:modified xsi:type="dcterms:W3CDTF">2026-03-27T06:08:27Z</dcterms:modified>
</cp:coreProperties>
</file>