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5" r:id="rId20"/>
    <p:sldId id="274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9" r:id="rId33"/>
    <p:sldId id="290" r:id="rId34"/>
    <p:sldId id="291" r:id="rId35"/>
    <p:sldId id="287" r:id="rId36"/>
    <p:sldId id="292" r:id="rId37"/>
    <p:sldId id="293" r:id="rId38"/>
    <p:sldId id="294" r:id="rId39"/>
    <p:sldId id="288" r:id="rId40"/>
    <p:sldId id="295" r:id="rId41"/>
    <p:sldId id="296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52" y="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A0684-E074-4279-A4D5-6194ECE8BB32}" type="datetimeFigureOut">
              <a:rPr lang="ru-RU" smtClean="0"/>
              <a:t>28.05.2023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1E5FD-567F-41E1-A9EF-3888A5D277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Шпаргалка по ОГЭ</a:t>
            </a:r>
            <a:br>
              <a:rPr lang="ru-RU" dirty="0" smtClean="0"/>
            </a:br>
            <a:r>
              <a:rPr lang="ru-RU" dirty="0" smtClean="0"/>
              <a:t>информатика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571480"/>
            <a:ext cx="6643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dirty="0"/>
              <a:t>3</a:t>
            </a:r>
            <a:r>
              <a:rPr lang="ru-RU" dirty="0" smtClean="0"/>
              <a:t>. Определите   наименьшее трехзначное число </a:t>
            </a:r>
            <a:r>
              <a:rPr lang="ru-RU" dirty="0" err="1" smtClean="0"/>
              <a:t>х</a:t>
            </a:r>
            <a:r>
              <a:rPr lang="ru-RU" dirty="0" smtClean="0"/>
              <a:t>,  для которого истинно выражение:</a:t>
            </a:r>
          </a:p>
          <a:p>
            <a:pPr marL="342900" indent="-342900"/>
            <a:r>
              <a:rPr lang="ru-RU" dirty="0" smtClean="0"/>
              <a:t>НЕ((</a:t>
            </a:r>
            <a:r>
              <a:rPr lang="en-US" dirty="0" smtClean="0"/>
              <a:t>x</a:t>
            </a:r>
            <a:r>
              <a:rPr lang="ru-RU" dirty="0" smtClean="0"/>
              <a:t> не оканчивается на три) ИЛИ (</a:t>
            </a:r>
            <a:r>
              <a:rPr lang="ru-RU" dirty="0" err="1" smtClean="0"/>
              <a:t>х</a:t>
            </a:r>
            <a:r>
              <a:rPr lang="en-US" dirty="0" smtClean="0"/>
              <a:t>&lt;</a:t>
            </a:r>
            <a:r>
              <a:rPr lang="ru-RU" dirty="0" smtClean="0"/>
              <a:t>230</a:t>
            </a:r>
            <a:r>
              <a:rPr lang="en-US" dirty="0" smtClean="0"/>
              <a:t>)</a:t>
            </a:r>
            <a:r>
              <a:rPr lang="ru-RU" dirty="0" smtClean="0"/>
              <a:t>) и (</a:t>
            </a:r>
            <a:r>
              <a:rPr lang="ru-RU" dirty="0" err="1" smtClean="0"/>
              <a:t>х</a:t>
            </a:r>
            <a:r>
              <a:rPr lang="ru-RU" dirty="0" smtClean="0"/>
              <a:t> делиться на 3)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2214554"/>
            <a:ext cx="72866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Сначала избавимся от НЕ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ПРИМЕНЯЕМ ТАКОЕ ПРАВИЛО: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НЕ (Х ИЛИ У)= НЕ Х и НЕ У</a:t>
            </a:r>
          </a:p>
          <a:p>
            <a:r>
              <a:rPr lang="ru-RU" b="1" dirty="0" smtClean="0"/>
              <a:t>Тогда получим:</a:t>
            </a:r>
          </a:p>
          <a:p>
            <a:r>
              <a:rPr lang="ru-RU" b="1" dirty="0" smtClean="0"/>
              <a:t>НЕ(</a:t>
            </a:r>
            <a:r>
              <a:rPr lang="ru-RU" b="1" dirty="0" err="1" smtClean="0"/>
              <a:t>х</a:t>
            </a:r>
            <a:r>
              <a:rPr lang="ru-RU" b="1" dirty="0" smtClean="0"/>
              <a:t> </a:t>
            </a:r>
            <a:r>
              <a:rPr lang="ru-RU" b="1" dirty="0" err="1" smtClean="0"/>
              <a:t>не</a:t>
            </a:r>
            <a:r>
              <a:rPr lang="ru-RU" b="1" dirty="0" smtClean="0"/>
              <a:t> оканчивается на 3) и (</a:t>
            </a:r>
            <a:r>
              <a:rPr lang="ru-RU" b="1" dirty="0" err="1" smtClean="0"/>
              <a:t>х</a:t>
            </a:r>
            <a:r>
              <a:rPr lang="en-US" b="1" dirty="0" smtClean="0"/>
              <a:t>&gt;=</a:t>
            </a:r>
            <a:r>
              <a:rPr lang="ru-RU" b="1" dirty="0" smtClean="0"/>
              <a:t>230) и (</a:t>
            </a:r>
            <a:r>
              <a:rPr lang="ru-RU" b="1" dirty="0" err="1" smtClean="0"/>
              <a:t>х</a:t>
            </a:r>
            <a:r>
              <a:rPr lang="ru-RU" b="1" dirty="0" smtClean="0"/>
              <a:t> </a:t>
            </a:r>
            <a:r>
              <a:rPr lang="ru-RU" b="1" dirty="0" err="1" smtClean="0"/>
              <a:t>делитья</a:t>
            </a:r>
            <a:r>
              <a:rPr lang="ru-RU" b="1" dirty="0" smtClean="0"/>
              <a:t> на 3)</a:t>
            </a:r>
          </a:p>
          <a:p>
            <a:r>
              <a:rPr lang="ru-RU" b="1" dirty="0" smtClean="0"/>
              <a:t>Окончательно: (</a:t>
            </a:r>
            <a:r>
              <a:rPr lang="ru-RU" b="1" dirty="0" err="1" smtClean="0"/>
              <a:t>х</a:t>
            </a:r>
            <a:r>
              <a:rPr lang="ru-RU" b="1" dirty="0" smtClean="0"/>
              <a:t> оканчивается на 3 ) и </a:t>
            </a:r>
            <a:r>
              <a:rPr lang="ru-RU" b="1" dirty="0" smtClean="0"/>
              <a:t>(</a:t>
            </a:r>
            <a:r>
              <a:rPr lang="ru-RU" b="1" dirty="0" err="1" smtClean="0"/>
              <a:t>х</a:t>
            </a:r>
            <a:r>
              <a:rPr lang="en-US" b="1" dirty="0" smtClean="0"/>
              <a:t>&gt;=</a:t>
            </a:r>
            <a:r>
              <a:rPr lang="ru-RU" b="1" dirty="0" smtClean="0"/>
              <a:t>230) и ( </a:t>
            </a:r>
            <a:r>
              <a:rPr lang="ru-RU" b="1" dirty="0" err="1" smtClean="0"/>
              <a:t>х</a:t>
            </a:r>
            <a:r>
              <a:rPr lang="ru-RU" b="1" dirty="0" smtClean="0"/>
              <a:t> делиться на 3)</a:t>
            </a:r>
          </a:p>
          <a:p>
            <a:endParaRPr lang="ru-RU" b="1" dirty="0" smtClean="0"/>
          </a:p>
          <a:p>
            <a:r>
              <a:rPr lang="ru-RU" b="1" dirty="0"/>
              <a:t>Число</a:t>
            </a:r>
            <a:r>
              <a:rPr lang="ru-RU" dirty="0"/>
              <a:t> </a:t>
            </a:r>
            <a:r>
              <a:rPr lang="ru-RU" b="1" dirty="0"/>
              <a:t>делится</a:t>
            </a:r>
            <a:r>
              <a:rPr lang="ru-RU" dirty="0"/>
              <a:t> </a:t>
            </a:r>
            <a:r>
              <a:rPr lang="ru-RU" b="1" dirty="0"/>
              <a:t>на</a:t>
            </a:r>
            <a:r>
              <a:rPr lang="ru-RU" dirty="0"/>
              <a:t> </a:t>
            </a:r>
            <a:r>
              <a:rPr lang="ru-RU" b="1" dirty="0"/>
              <a:t>3</a:t>
            </a:r>
            <a:r>
              <a:rPr lang="ru-RU" dirty="0"/>
              <a:t>, когда сумма его цифр </a:t>
            </a:r>
            <a:r>
              <a:rPr lang="ru-RU" b="1" dirty="0"/>
              <a:t>делится</a:t>
            </a:r>
            <a:r>
              <a:rPr lang="ru-RU" dirty="0"/>
              <a:t> </a:t>
            </a:r>
            <a:r>
              <a:rPr lang="ru-RU" b="1" dirty="0"/>
              <a:t>на</a:t>
            </a:r>
            <a:r>
              <a:rPr lang="ru-RU" dirty="0"/>
              <a:t> </a:t>
            </a:r>
            <a:r>
              <a:rPr lang="ru-RU" b="1" dirty="0"/>
              <a:t>3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233 не подходит, </a:t>
            </a:r>
          </a:p>
          <a:p>
            <a:r>
              <a:rPr lang="ru-RU" b="1" dirty="0" err="1" smtClean="0"/>
              <a:t>Проверям</a:t>
            </a:r>
            <a:r>
              <a:rPr lang="ru-RU" b="1" dirty="0" smtClean="0"/>
              <a:t> 243. 2+4+3=9, делиться на 3</a:t>
            </a:r>
            <a:endParaRPr lang="ru-RU" b="1" dirty="0"/>
          </a:p>
          <a:p>
            <a:endParaRPr lang="ru-RU" b="1" dirty="0" smtClean="0"/>
          </a:p>
          <a:p>
            <a:r>
              <a:rPr lang="ru-RU" dirty="0" smtClean="0"/>
              <a:t>Ответ: 243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№4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8"/>
            <a:ext cx="814753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3286124"/>
            <a:ext cx="2638425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286248" y="3357562"/>
            <a:ext cx="3571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Рисуем граф. Кратчайшее расстояние от </a:t>
            </a:r>
            <a:r>
              <a:rPr lang="en-US" dirty="0" smtClean="0"/>
              <a:t> A</a:t>
            </a:r>
            <a:r>
              <a:rPr lang="ru-RU" dirty="0" smtClean="0"/>
              <a:t> до </a:t>
            </a:r>
            <a:r>
              <a:rPr lang="en-US" dirty="0" smtClean="0"/>
              <a:t> F</a:t>
            </a:r>
            <a:r>
              <a:rPr lang="ru-RU" dirty="0" smtClean="0"/>
              <a:t>:</a:t>
            </a:r>
            <a:endParaRPr lang="en-US" dirty="0" smtClean="0"/>
          </a:p>
          <a:p>
            <a:r>
              <a:rPr lang="en-US" dirty="0" smtClean="0"/>
              <a:t>ACDF</a:t>
            </a:r>
            <a:r>
              <a:rPr lang="ru-RU" dirty="0" smtClean="0"/>
              <a:t>=5+5+3=13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4500562" y="507207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13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148" y="285728"/>
            <a:ext cx="8584824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857496"/>
            <a:ext cx="302895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4429124" y="3429000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Самый </a:t>
            </a:r>
            <a:r>
              <a:rPr lang="ru-RU" dirty="0" err="1" smtClean="0"/>
              <a:t>кратчайчий</a:t>
            </a:r>
            <a:r>
              <a:rPr lang="ru-RU" dirty="0" smtClean="0"/>
              <a:t> путь проходящий через С:</a:t>
            </a:r>
          </a:p>
          <a:p>
            <a:r>
              <a:rPr lang="en-US" dirty="0" smtClean="0"/>
              <a:t>ABCDE=1+2+3+2=8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4357686" y="5072074"/>
            <a:ext cx="4000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Ответ: </a:t>
            </a:r>
            <a:r>
              <a:rPr lang="en-US" dirty="0" smtClean="0"/>
              <a:t>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№5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428604"/>
            <a:ext cx="8786842" cy="2781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44322" tIns="11109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r>
              <a:rPr lang="ru-RU" dirty="0" smtClean="0"/>
              <a:t> У </a:t>
            </a:r>
            <a:r>
              <a:rPr lang="ru-RU" dirty="0"/>
              <a:t>исполнителя Дельта две команды, которым присвоены номера: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44525" algn="l"/>
              </a:tabLst>
            </a:pPr>
            <a:r>
              <a:rPr lang="ru-RU" dirty="0"/>
              <a:t>умножить на 2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644525" algn="l"/>
              </a:tabLst>
            </a:pPr>
            <a:r>
              <a:rPr lang="ru-RU" dirty="0"/>
              <a:t>вычесть </a:t>
            </a:r>
            <a:r>
              <a:rPr lang="ru-RU" dirty="0" err="1"/>
              <a:t>d</a:t>
            </a:r>
            <a:endParaRPr lang="ru-RU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r>
              <a:rPr lang="ru-RU" dirty="0"/>
              <a:t>(</a:t>
            </a:r>
            <a:r>
              <a:rPr lang="ru-RU" dirty="0" err="1"/>
              <a:t>x</a:t>
            </a:r>
            <a:r>
              <a:rPr lang="ru-RU" dirty="0"/>
              <a:t>– неизвестное натуральное число; </a:t>
            </a:r>
            <a:r>
              <a:rPr lang="ru-RU" dirty="0" err="1"/>
              <a:t>x</a:t>
            </a:r>
            <a:r>
              <a:rPr lang="ru-RU" dirty="0"/>
              <a:t> ≥ 2)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r>
              <a:rPr lang="ru-RU" dirty="0"/>
              <a:t>Выполняя первую из них, Дельта увеличивает число на экране в 2 раза, а выполняя вторую, уменьшает это число на </a:t>
            </a:r>
            <a:r>
              <a:rPr lang="ru-RU" dirty="0" err="1"/>
              <a:t>d</a:t>
            </a:r>
            <a:r>
              <a:rPr lang="ru-RU" dirty="0"/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r>
              <a:rPr lang="ru-RU" dirty="0"/>
              <a:t>Программа для исполнителя Дельта – это последовательность номеров команд</a:t>
            </a:r>
            <a:r>
              <a:rPr lang="ru-RU" dirty="0" smtClean="0"/>
              <a:t>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44525" algn="l"/>
              </a:tabLst>
            </a:pPr>
            <a:r>
              <a:rPr lang="ru-RU" dirty="0"/>
              <a:t>Известно, что программа 22122 переводит число </a:t>
            </a:r>
            <a:r>
              <a:rPr lang="ru-RU" b="1" dirty="0"/>
              <a:t>30 </a:t>
            </a:r>
            <a:r>
              <a:rPr lang="ru-RU" dirty="0"/>
              <a:t>в число </a:t>
            </a:r>
            <a:r>
              <a:rPr lang="ru-RU" b="1" dirty="0" smtClean="0"/>
              <a:t>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44525" algn="l"/>
              </a:tabLst>
            </a:pPr>
            <a:r>
              <a:rPr lang="ru-RU" b="1" dirty="0" smtClean="0"/>
              <a:t>Определите </a:t>
            </a:r>
            <a:r>
              <a:rPr lang="ru-RU" dirty="0" err="1" smtClean="0"/>
              <a:t>d</a:t>
            </a:r>
            <a:endParaRPr lang="ru-RU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445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3143248"/>
            <a:ext cx="685804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(30-</a:t>
            </a:r>
            <a:r>
              <a:rPr lang="ru-RU" dirty="0" smtClean="0"/>
              <a:t> </a:t>
            </a:r>
            <a:r>
              <a:rPr lang="ru-RU" dirty="0" err="1" smtClean="0"/>
              <a:t>d</a:t>
            </a:r>
            <a:r>
              <a:rPr lang="ru-RU" dirty="0" smtClean="0"/>
              <a:t>- </a:t>
            </a:r>
            <a:r>
              <a:rPr lang="ru-RU" dirty="0" err="1" smtClean="0"/>
              <a:t>d</a:t>
            </a:r>
            <a:r>
              <a:rPr lang="ru-RU" dirty="0" smtClean="0"/>
              <a:t>)*2- </a:t>
            </a:r>
            <a:r>
              <a:rPr lang="ru-RU" dirty="0" err="1" smtClean="0"/>
              <a:t>d</a:t>
            </a:r>
            <a:r>
              <a:rPr lang="ru-RU" dirty="0" smtClean="0"/>
              <a:t>- d=0</a:t>
            </a:r>
          </a:p>
          <a:p>
            <a:r>
              <a:rPr lang="ru-RU" dirty="0" smtClean="0"/>
              <a:t>(30-2</a:t>
            </a:r>
            <a:r>
              <a:rPr lang="ru-RU" dirty="0" smtClean="0"/>
              <a:t>d)*2-2d=0</a:t>
            </a:r>
          </a:p>
          <a:p>
            <a:r>
              <a:rPr lang="ru-RU" dirty="0" smtClean="0"/>
              <a:t>60-4</a:t>
            </a:r>
            <a:r>
              <a:rPr lang="ru-RU" dirty="0" smtClean="0"/>
              <a:t>d-2d=0</a:t>
            </a:r>
          </a:p>
          <a:p>
            <a:r>
              <a:rPr lang="ru-RU" dirty="0" smtClean="0"/>
              <a:t>-6</a:t>
            </a:r>
            <a:r>
              <a:rPr lang="ru-RU" dirty="0" smtClean="0"/>
              <a:t> d=-60</a:t>
            </a:r>
          </a:p>
          <a:p>
            <a:r>
              <a:rPr lang="ru-RU" dirty="0" err="1" smtClean="0"/>
              <a:t>d</a:t>
            </a:r>
            <a:r>
              <a:rPr lang="ru-RU" dirty="0" smtClean="0"/>
              <a:t> =10</a:t>
            </a:r>
          </a:p>
          <a:p>
            <a:endParaRPr lang="ru-RU" dirty="0"/>
          </a:p>
          <a:p>
            <a:r>
              <a:rPr lang="ru-RU" dirty="0" smtClean="0"/>
              <a:t>Ответ: 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428604"/>
            <a:ext cx="8786842" cy="2781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44322" tIns="11109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dirty="0"/>
              <a:t>У исполнителя Корень две команды, которым присвоены номера:</a:t>
            </a:r>
            <a:endParaRPr lang="ru-RU" sz="2400" dirty="0"/>
          </a:p>
          <a:p>
            <a:pPr marL="800100" lvl="1" indent="-342900">
              <a:buFont typeface="+mj-lt"/>
              <a:buAutoNum type="arabicPeriod"/>
            </a:pPr>
            <a:r>
              <a:rPr lang="ru-RU" b="1" dirty="0"/>
              <a:t>извлечь квадратный корень</a:t>
            </a:r>
            <a:endParaRPr lang="ru-RU" sz="2400" b="1" dirty="0"/>
          </a:p>
          <a:p>
            <a:pPr marL="800100" lvl="1" indent="-342900">
              <a:buFont typeface="+mj-lt"/>
              <a:buAutoNum type="arabicPeriod"/>
            </a:pPr>
            <a:r>
              <a:rPr lang="ru-RU" b="1" dirty="0"/>
              <a:t>умножить на </a:t>
            </a:r>
            <a:r>
              <a:rPr lang="ru-RU" b="1" dirty="0" err="1"/>
              <a:t>d</a:t>
            </a:r>
            <a:endParaRPr lang="ru-RU" sz="1400" dirty="0"/>
          </a:p>
          <a:p>
            <a:r>
              <a:rPr lang="ru-RU" dirty="0"/>
              <a:t>(</a:t>
            </a:r>
            <a:r>
              <a:rPr lang="ru-RU" dirty="0" err="1"/>
              <a:t>d</a:t>
            </a:r>
            <a:r>
              <a:rPr lang="ru-RU" dirty="0"/>
              <a:t>– неизвестное натуральное число)</a:t>
            </a:r>
            <a:endParaRPr lang="ru-RU" sz="2400" dirty="0"/>
          </a:p>
          <a:p>
            <a:r>
              <a:rPr lang="ru-RU" dirty="0"/>
              <a:t>Выполняя первую из них, Дельта извлекает корень квадратный из числа на экране, а выполняя вторую, умножает это число на </a:t>
            </a:r>
            <a:r>
              <a:rPr lang="ru-RU" dirty="0" err="1"/>
              <a:t>d</a:t>
            </a:r>
            <a:r>
              <a:rPr lang="ru-RU" dirty="0"/>
              <a:t>.</a:t>
            </a:r>
            <a:endParaRPr lang="ru-RU" sz="2400" dirty="0"/>
          </a:p>
          <a:p>
            <a:r>
              <a:rPr lang="ru-RU" dirty="0"/>
              <a:t>Программа для исполнителя Дельта – это последовательность номеров</a:t>
            </a:r>
            <a:endParaRPr lang="ru-RU" sz="2400" dirty="0"/>
          </a:p>
          <a:p>
            <a:r>
              <a:rPr lang="ru-RU" dirty="0"/>
              <a:t>команд.</a:t>
            </a:r>
            <a:endParaRPr lang="ru-RU" sz="2400" dirty="0"/>
          </a:p>
          <a:p>
            <a:r>
              <a:rPr lang="ru-RU" dirty="0"/>
              <a:t>Известно, что программа </a:t>
            </a:r>
            <a:r>
              <a:rPr lang="ru-RU" b="1" dirty="0"/>
              <a:t>11221 </a:t>
            </a:r>
            <a:r>
              <a:rPr lang="ru-RU" dirty="0"/>
              <a:t>переводит число </a:t>
            </a:r>
            <a:r>
              <a:rPr lang="ru-RU" b="1" dirty="0"/>
              <a:t>256 </a:t>
            </a:r>
            <a:r>
              <a:rPr lang="ru-RU" dirty="0"/>
              <a:t>в число </a:t>
            </a:r>
            <a:r>
              <a:rPr lang="ru-RU" b="1" dirty="0"/>
              <a:t>6</a:t>
            </a:r>
            <a:endParaRPr lang="ru-RU" sz="2400" dirty="0"/>
          </a:p>
          <a:p>
            <a:r>
              <a:rPr lang="ru-RU" dirty="0"/>
              <a:t>Определите значение </a:t>
            </a:r>
            <a:r>
              <a:rPr lang="ru-RU" dirty="0" err="1"/>
              <a:t>d</a:t>
            </a:r>
            <a:r>
              <a:rPr lang="ru-RU" dirty="0"/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57224" y="3143248"/>
            <a:ext cx="6858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3500438"/>
            <a:ext cx="923925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TextBox 4"/>
          <p:cNvSpPr txBox="1"/>
          <p:nvPr/>
        </p:nvSpPr>
        <p:spPr>
          <a:xfrm>
            <a:off x="1643042" y="3643314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=16</a:t>
            </a:r>
            <a:endParaRPr lang="ru-RU" dirty="0"/>
          </a:p>
        </p:txBody>
      </p:sp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071942"/>
            <a:ext cx="933450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714480" y="428625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=4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1142976" y="4786322"/>
            <a:ext cx="1571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</a:t>
            </a:r>
            <a:r>
              <a:rPr lang="en-US" dirty="0" smtClean="0"/>
              <a:t>*d*d=4d</a:t>
            </a:r>
            <a:r>
              <a:rPr lang="en-US" baseline="30000" dirty="0" smtClean="0"/>
              <a:t>2</a:t>
            </a:r>
            <a:endParaRPr lang="ru-RU" baseline="30000" dirty="0"/>
          </a:p>
        </p:txBody>
      </p:sp>
      <p:pic>
        <p:nvPicPr>
          <p:cNvPr id="286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5072074"/>
            <a:ext cx="10382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TextBox 10"/>
          <p:cNvSpPr txBox="1"/>
          <p:nvPr/>
        </p:nvSpPr>
        <p:spPr>
          <a:xfrm>
            <a:off x="1785918" y="5357826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=2d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071538" y="5857892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условию </a:t>
            </a:r>
            <a:r>
              <a:rPr lang="en-US" dirty="0" smtClean="0"/>
              <a:t>2d=6</a:t>
            </a:r>
            <a:r>
              <a:rPr lang="ru-RU" dirty="0" smtClean="0"/>
              <a:t>, тогда </a:t>
            </a:r>
            <a:r>
              <a:rPr lang="en-US" dirty="0" smtClean="0"/>
              <a:t>d=3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142976" y="6215082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357166"/>
            <a:ext cx="67151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У исполнителя </a:t>
            </a:r>
            <a:r>
              <a:rPr lang="ru-RU" dirty="0" err="1"/>
              <a:t>Квадратор</a:t>
            </a:r>
            <a:r>
              <a:rPr lang="ru-RU" dirty="0"/>
              <a:t> две команды, которым присвоены номера:</a:t>
            </a:r>
          </a:p>
          <a:p>
            <a:r>
              <a:rPr lang="ru-RU" b="1" dirty="0"/>
              <a:t>1. возведи в квадрат</a:t>
            </a:r>
            <a:endParaRPr lang="ru-RU" dirty="0"/>
          </a:p>
          <a:p>
            <a:r>
              <a:rPr lang="ru-RU" b="1" dirty="0"/>
              <a:t>2.  прибавь </a:t>
            </a:r>
            <a:r>
              <a:rPr lang="ru-RU" b="1" dirty="0" err="1"/>
              <a:t>b</a:t>
            </a:r>
            <a:endParaRPr lang="ru-RU" dirty="0"/>
          </a:p>
          <a:p>
            <a:r>
              <a:rPr lang="ru-RU" dirty="0"/>
              <a:t>(</a:t>
            </a:r>
            <a:r>
              <a:rPr lang="ru-RU" i="1" dirty="0" err="1"/>
              <a:t>b</a:t>
            </a:r>
            <a:r>
              <a:rPr lang="ru-RU" dirty="0"/>
              <a:t>  — неизвестное натуральное число)</a:t>
            </a:r>
          </a:p>
          <a:p>
            <a:r>
              <a:rPr lang="ru-RU" dirty="0"/>
              <a:t>Первая из них возводит число на экране во вторую степень, вторая прибавляет к числу </a:t>
            </a:r>
            <a:r>
              <a:rPr lang="ru-RU" i="1" dirty="0" err="1"/>
              <a:t>b</a:t>
            </a:r>
            <a:r>
              <a:rPr lang="ru-RU" dirty="0"/>
              <a:t>. Программа для исполнителя  — это последовательность номеров команд.</a:t>
            </a:r>
          </a:p>
          <a:p>
            <a:r>
              <a:rPr lang="ru-RU" dirty="0"/>
              <a:t>Известно, что программа 12212 переводит число 2 в число 37. Определите значение </a:t>
            </a:r>
            <a:r>
              <a:rPr lang="ru-RU" i="1" dirty="0" err="1"/>
              <a:t>b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3357562"/>
            <a:ext cx="721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Заметим, что после выполнения первой команды мы получаем число </a:t>
            </a:r>
            <a:r>
              <a:rPr lang="ru-RU" dirty="0" smtClean="0"/>
              <a:t>4 (2 возведем в квадрат). </a:t>
            </a:r>
            <a:r>
              <a:rPr lang="ru-RU" dirty="0"/>
              <a:t>Составим и решим уравнение:</a:t>
            </a:r>
          </a:p>
          <a:p>
            <a:r>
              <a:rPr lang="ru-RU" dirty="0" smtClean="0"/>
              <a:t>(4 + 2b)</a:t>
            </a:r>
            <a:r>
              <a:rPr lang="ru-RU" baseline="30000" dirty="0" smtClean="0"/>
              <a:t>2</a:t>
            </a:r>
            <a:r>
              <a:rPr lang="ru-RU" dirty="0" smtClean="0"/>
              <a:t> + </a:t>
            </a:r>
            <a:r>
              <a:rPr lang="ru-RU" dirty="0" err="1" smtClean="0"/>
              <a:t>b</a:t>
            </a:r>
            <a:r>
              <a:rPr lang="ru-RU" dirty="0" smtClean="0"/>
              <a:t> = 37,</a:t>
            </a:r>
          </a:p>
          <a:p>
            <a:r>
              <a:rPr lang="ru-RU" dirty="0" smtClean="0"/>
              <a:t>16 + 16b + 4b</a:t>
            </a:r>
            <a:r>
              <a:rPr lang="ru-RU" baseline="30000" dirty="0" smtClean="0"/>
              <a:t>2</a:t>
            </a:r>
            <a:r>
              <a:rPr lang="ru-RU" dirty="0" smtClean="0"/>
              <a:t> + </a:t>
            </a:r>
            <a:r>
              <a:rPr lang="ru-RU" dirty="0" err="1" smtClean="0"/>
              <a:t>b</a:t>
            </a:r>
            <a:r>
              <a:rPr lang="ru-RU" dirty="0" smtClean="0"/>
              <a:t> = 37,</a:t>
            </a:r>
          </a:p>
          <a:p>
            <a:r>
              <a:rPr lang="ru-RU" dirty="0" smtClean="0"/>
              <a:t>4b</a:t>
            </a:r>
            <a:r>
              <a:rPr lang="ru-RU" baseline="30000" dirty="0" smtClean="0"/>
              <a:t>2</a:t>
            </a:r>
            <a:r>
              <a:rPr lang="ru-RU" dirty="0" smtClean="0"/>
              <a:t> + 17b − 21 = 0.</a:t>
            </a:r>
          </a:p>
          <a:p>
            <a:r>
              <a:rPr lang="ru-RU" dirty="0"/>
              <a:t>Решив, квадратное уравнение, получим:</a:t>
            </a:r>
          </a:p>
          <a:p>
            <a:r>
              <a:rPr lang="ru-RU" dirty="0" smtClean="0"/>
              <a:t>b</a:t>
            </a:r>
            <a:r>
              <a:rPr lang="ru-RU" baseline="-25000" dirty="0" smtClean="0"/>
              <a:t>1</a:t>
            </a:r>
            <a:r>
              <a:rPr lang="ru-RU" dirty="0" smtClean="0"/>
              <a:t>=1; b</a:t>
            </a:r>
            <a:r>
              <a:rPr lang="ru-RU" baseline="-25000" dirty="0" smtClean="0"/>
              <a:t>2</a:t>
            </a:r>
            <a:r>
              <a:rPr lang="ru-RU" dirty="0" smtClean="0"/>
              <a:t>=−5.25.</a:t>
            </a:r>
          </a:p>
          <a:p>
            <a:r>
              <a:rPr lang="ru-RU" dirty="0"/>
              <a:t>Отрицательные корни не рассматриваются.</a:t>
            </a:r>
          </a:p>
          <a:p>
            <a:r>
              <a:rPr lang="ru-RU" dirty="0"/>
              <a:t>Соответственно, b=1</a:t>
            </a:r>
            <a:r>
              <a:rPr lang="ru-RU" dirty="0" smtClean="0"/>
              <a:t>.</a:t>
            </a:r>
          </a:p>
          <a:p>
            <a:r>
              <a:rPr lang="ru-RU" dirty="0" smtClean="0"/>
              <a:t>Ответ: 1</a:t>
            </a:r>
            <a:endParaRPr lang="ru-RU" dirty="0"/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85852" y="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Ниже приведена программа, записанная на пяти языках программирования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2910" y="5380672"/>
            <a:ext cx="828680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Было проведено 9 запусков программы, при которых в качестве значений переменных </a:t>
            </a:r>
            <a:r>
              <a:rPr lang="ru-RU" i="1" dirty="0" err="1"/>
              <a:t>s</a:t>
            </a:r>
            <a:r>
              <a:rPr lang="ru-RU" dirty="0"/>
              <a:t> и </a:t>
            </a:r>
            <a:r>
              <a:rPr lang="ru-RU" i="1" dirty="0" err="1"/>
              <a:t>t</a:t>
            </a:r>
            <a:r>
              <a:rPr lang="ru-RU" dirty="0"/>
              <a:t> вводились следующие пары чисел:</a:t>
            </a:r>
          </a:p>
          <a:p>
            <a:r>
              <a:rPr lang="ru-RU" dirty="0" smtClean="0"/>
              <a:t>(1, 13); (14, 2); (1, 12); (11, 12); (–14, –14); (–11, 13); (–4, 11); (2, 9); (8, 6).</a:t>
            </a:r>
          </a:p>
          <a:p>
            <a:r>
              <a:rPr lang="ru-RU" dirty="0"/>
              <a:t>Сколько было запусков, при которых программа напечатала «YES»?</a:t>
            </a:r>
          </a:p>
          <a:p>
            <a:endParaRPr lang="ru-RU" dirty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571480"/>
            <a:ext cx="3956203" cy="472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428604"/>
            <a:ext cx="3190891" cy="26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3286124"/>
            <a:ext cx="6962775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1357290" y="4357694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Ответ:3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786314" y="1571612"/>
            <a:ext cx="30003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Нужно найти такие пары, где хотя бы одно число больше 12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785794"/>
            <a:ext cx="3849722" cy="4675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285852" y="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Ниже приведена программа, записанная на пяти языках программирования</a:t>
            </a:r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14282" y="5643578"/>
            <a:ext cx="8786810" cy="116436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88872" rIns="91440" bIns="8887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666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Было проведено 9 запусков программы, при которых в качестве значений переменных 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s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и </a:t>
            </a:r>
            <a:r>
              <a:rPr kumimoji="0" lang="ru-RU" sz="1600" b="0" i="1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t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 вводились следующие пары чисел: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1666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(9, 10); (11, 5); (–2, 8); (9, 9); (2, 8); (–1, 3); (–4, 5); (10, 9); (4, –3).</a:t>
            </a:r>
          </a:p>
          <a:p>
            <a:pPr marL="0" marR="0" lvl="0" indent="166688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Verdana" pitchFamily="34" charset="0"/>
                <a:cs typeface="Arial" pitchFamily="34" charset="0"/>
              </a:rPr>
              <a:t>Сколько было запусков, при которых программа напечатала «NO»?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1000108"/>
            <a:ext cx="3290904" cy="2770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5143504" y="1785926"/>
            <a:ext cx="30718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условию «</a:t>
            </a:r>
            <a:r>
              <a:rPr lang="en-US" dirty="0" smtClean="0"/>
              <a:t>Yes</a:t>
            </a:r>
            <a:r>
              <a:rPr lang="ru-RU" dirty="0" smtClean="0"/>
              <a:t>» выводиться когда оба условия выполняются, отметим эти случаи</a:t>
            </a:r>
            <a:endParaRPr lang="ru-RU" dirty="0"/>
          </a:p>
        </p:txBody>
      </p:sp>
      <p:pic>
        <p:nvPicPr>
          <p:cNvPr id="348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714752"/>
            <a:ext cx="62388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785786" y="4643446"/>
            <a:ext cx="65008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Значит, в остальных случаях выводиться «</a:t>
            </a:r>
            <a:r>
              <a:rPr lang="en-US" dirty="0" smtClean="0"/>
              <a:t>NO</a:t>
            </a:r>
            <a:r>
              <a:rPr lang="ru-RU" dirty="0" smtClean="0"/>
              <a:t>». 9-3=6</a:t>
            </a:r>
          </a:p>
          <a:p>
            <a:r>
              <a:rPr lang="ru-RU" dirty="0" smtClean="0"/>
              <a:t>Ответ:6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0"/>
            <a:ext cx="74295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Ниже приведена программа, записанная на пяти языках программирования</a:t>
            </a: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7" y="571481"/>
            <a:ext cx="3714775" cy="4764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71472" y="5429264"/>
            <a:ext cx="85725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Было проведено 9 запусков программы, при которых в качестве значений переменных </a:t>
            </a:r>
            <a:r>
              <a:rPr lang="ru-RU" i="1" dirty="0" err="1"/>
              <a:t>s</a:t>
            </a:r>
            <a:r>
              <a:rPr lang="ru-RU" dirty="0"/>
              <a:t> и </a:t>
            </a:r>
            <a:r>
              <a:rPr lang="ru-RU" i="1" dirty="0" err="1"/>
              <a:t>t</a:t>
            </a:r>
            <a:r>
              <a:rPr lang="ru-RU" dirty="0"/>
              <a:t> вводились следующие пары чисел:</a:t>
            </a:r>
          </a:p>
          <a:p>
            <a:r>
              <a:rPr lang="ru-RU" dirty="0" smtClean="0"/>
              <a:t>(13, 2); (11, 12); (–12, 12); (2, –2); (–10, –10); (6, –5); (2, 8); (9, 10); (1, 13).</a:t>
            </a:r>
          </a:p>
          <a:p>
            <a:r>
              <a:rPr lang="ru-RU" dirty="0"/>
              <a:t>Укажите наименьшее целое значение параметра </a:t>
            </a:r>
            <a:r>
              <a:rPr lang="ru-RU" i="1" dirty="0"/>
              <a:t>A</a:t>
            </a:r>
            <a:r>
              <a:rPr lang="ru-RU" dirty="0"/>
              <a:t>, при котором для указанных входных данных программа напечатает «NO» восемь раз.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85728"/>
            <a:ext cx="2857512" cy="264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285720" y="2928934"/>
            <a:ext cx="85725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Было проведено 9 запусков программы, при которых в качестве значений переменных </a:t>
            </a:r>
            <a:r>
              <a:rPr lang="ru-RU" i="1" dirty="0" err="1"/>
              <a:t>s</a:t>
            </a:r>
            <a:r>
              <a:rPr lang="ru-RU" dirty="0"/>
              <a:t> и </a:t>
            </a:r>
            <a:r>
              <a:rPr lang="ru-RU" i="1" dirty="0" err="1"/>
              <a:t>t</a:t>
            </a:r>
            <a:r>
              <a:rPr lang="ru-RU" dirty="0"/>
              <a:t> вводились следующие пары чисел:</a:t>
            </a:r>
          </a:p>
          <a:p>
            <a:r>
              <a:rPr lang="ru-RU" dirty="0" smtClean="0"/>
              <a:t>(13, 2); (11, 12); (–12, 12); (2, –2); (–10, –10); (6, –5); (2, 8); (9, 10); (1, 13).</a:t>
            </a:r>
          </a:p>
          <a:p>
            <a:r>
              <a:rPr lang="ru-RU" dirty="0"/>
              <a:t>Укажите наименьшее целое значение параметра </a:t>
            </a:r>
            <a:r>
              <a:rPr lang="ru-RU" i="1" dirty="0"/>
              <a:t>A</a:t>
            </a:r>
            <a:r>
              <a:rPr lang="ru-RU" dirty="0"/>
              <a:t>, при котором для указанных входных данных программа напечатает «NO» восемь раз.</a:t>
            </a:r>
          </a:p>
          <a:p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357158" y="4429132"/>
            <a:ext cx="8001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Для того, чтобы выводило значение </a:t>
            </a:r>
            <a:r>
              <a:rPr lang="en-US" dirty="0" smtClean="0"/>
              <a:t>NO</a:t>
            </a:r>
            <a:r>
              <a:rPr lang="ru-RU" dirty="0" smtClean="0"/>
              <a:t>, меняем знаки.    </a:t>
            </a:r>
            <a:r>
              <a:rPr lang="en-US" dirty="0" smtClean="0"/>
              <a:t>s&lt;=A </a:t>
            </a:r>
            <a:r>
              <a:rPr lang="ru-RU" dirty="0" smtClean="0"/>
              <a:t> и </a:t>
            </a:r>
            <a:r>
              <a:rPr lang="en-US" dirty="0" smtClean="0"/>
              <a:t>t&lt;=12</a:t>
            </a:r>
            <a:r>
              <a:rPr lang="ru-RU" dirty="0" smtClean="0"/>
              <a:t>.</a:t>
            </a:r>
          </a:p>
          <a:p>
            <a:r>
              <a:rPr lang="ru-RU" dirty="0" smtClean="0"/>
              <a:t>Рассмотрим А=13, т.е ищем </a:t>
            </a:r>
            <a:r>
              <a:rPr lang="en-US" dirty="0" smtClean="0"/>
              <a:t>s&lt;=</a:t>
            </a:r>
            <a:r>
              <a:rPr lang="ru-RU" dirty="0" smtClean="0"/>
              <a:t>13</a:t>
            </a:r>
            <a:r>
              <a:rPr lang="en-US" dirty="0" smtClean="0"/>
              <a:t> </a:t>
            </a:r>
            <a:r>
              <a:rPr lang="ru-RU" dirty="0" smtClean="0"/>
              <a:t> и </a:t>
            </a:r>
            <a:r>
              <a:rPr lang="en-US" dirty="0" smtClean="0"/>
              <a:t>t&lt;=12</a:t>
            </a:r>
            <a:endParaRPr lang="ru-RU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5000636"/>
            <a:ext cx="707707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714348" y="5786454"/>
            <a:ext cx="421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Получили 8 раз.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7158" y="6357958"/>
            <a:ext cx="32861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13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571480"/>
            <a:ext cx="3305175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071546"/>
            <a:ext cx="360997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5143512"/>
            <a:ext cx="5715040" cy="357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5572140"/>
            <a:ext cx="6143668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714753"/>
            <a:ext cx="8643966" cy="54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14356"/>
            <a:ext cx="3414731" cy="2913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214282" y="4286256"/>
            <a:ext cx="85725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Меняем знак: </a:t>
            </a:r>
            <a:r>
              <a:rPr lang="en-US" dirty="0" smtClean="0"/>
              <a:t>S&lt;=A </a:t>
            </a:r>
            <a:r>
              <a:rPr lang="ru-RU" dirty="0" smtClean="0"/>
              <a:t>и </a:t>
            </a:r>
            <a:r>
              <a:rPr lang="en-US" dirty="0" smtClean="0"/>
              <a:t>t&lt;=12</a:t>
            </a:r>
            <a:endParaRPr lang="ru-RU" dirty="0" smtClean="0"/>
          </a:p>
          <a:p>
            <a:r>
              <a:rPr lang="ru-RU" dirty="0" smtClean="0"/>
              <a:t>При А=-1 напечатает «</a:t>
            </a:r>
            <a:r>
              <a:rPr lang="en-US" dirty="0" smtClean="0"/>
              <a:t>NO</a:t>
            </a:r>
            <a:r>
              <a:rPr lang="ru-RU" dirty="0" smtClean="0"/>
              <a:t>» три раза</a:t>
            </a:r>
            <a:r>
              <a:rPr lang="en-US" dirty="0" smtClean="0"/>
              <a:t> (S&lt;=-1</a:t>
            </a:r>
            <a:r>
              <a:rPr lang="ru-RU" dirty="0" smtClean="0"/>
              <a:t>и </a:t>
            </a:r>
            <a:r>
              <a:rPr lang="en-US" dirty="0" smtClean="0"/>
              <a:t> t&lt;=12)</a:t>
            </a:r>
            <a:r>
              <a:rPr lang="ru-RU" dirty="0" smtClean="0"/>
              <a:t> – пары (-12,-11); (-11;10) и (-12;11) </a:t>
            </a:r>
          </a:p>
          <a:p>
            <a:r>
              <a:rPr lang="ru-RU" dirty="0" smtClean="0"/>
              <a:t>При А=0 тоже три раза</a:t>
            </a:r>
            <a:r>
              <a:rPr lang="en-US" dirty="0" smtClean="0"/>
              <a:t> (s&lt;=0</a:t>
            </a:r>
            <a:r>
              <a:rPr lang="ru-RU" dirty="0" smtClean="0"/>
              <a:t> и </a:t>
            </a:r>
            <a:r>
              <a:rPr lang="en-US" dirty="0" smtClean="0"/>
              <a:t> t&lt;=12)</a:t>
            </a:r>
            <a:r>
              <a:rPr lang="ru-RU" dirty="0" smtClean="0"/>
              <a:t>. Эти же пары</a:t>
            </a:r>
          </a:p>
          <a:p>
            <a:r>
              <a:rPr lang="ru-RU" dirty="0" smtClean="0"/>
              <a:t>При А=1 ровно 4 раза</a:t>
            </a:r>
            <a:r>
              <a:rPr lang="en-US" dirty="0" smtClean="0"/>
              <a:t> ( S&lt;=1</a:t>
            </a:r>
            <a:r>
              <a:rPr lang="ru-RU" dirty="0" smtClean="0"/>
              <a:t> и </a:t>
            </a:r>
            <a:r>
              <a:rPr lang="en-US" dirty="0" smtClean="0"/>
              <a:t> t&lt;=12)</a:t>
            </a:r>
            <a:endParaRPr lang="ru-RU" dirty="0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14348" y="5429264"/>
            <a:ext cx="557212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642910" y="6143644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1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№7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642919"/>
            <a:ext cx="821537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Доступ к файлу </a:t>
            </a:r>
            <a:r>
              <a:rPr lang="ru-RU" b="1" dirty="0" err="1"/>
              <a:t>color.gif</a:t>
            </a:r>
            <a:r>
              <a:rPr lang="ru-RU" dirty="0"/>
              <a:t>, находящемуся на сервере </a:t>
            </a:r>
            <a:r>
              <a:rPr lang="ru-RU" b="1" dirty="0" err="1"/>
              <a:t>box.net</a:t>
            </a:r>
            <a:r>
              <a:rPr lang="ru-RU" dirty="0"/>
              <a:t>, осуществляется по протоколу</a:t>
            </a:r>
            <a:r>
              <a:rPr lang="ru-RU" b="1" dirty="0"/>
              <a:t> </a:t>
            </a:r>
            <a:r>
              <a:rPr lang="ru-RU" b="1" dirty="0" err="1"/>
              <a:t>ftp</a:t>
            </a:r>
            <a:r>
              <a:rPr lang="ru-RU" dirty="0"/>
              <a:t>. Фрагменты адреса файла закодированы буквами от А до Ж. Запишите последовательность этих букв, кодирующую адрес указанного файла в сети Интернет.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A)  </a:t>
            </a:r>
            <a:r>
              <a:rPr lang="ru-RU" dirty="0" err="1"/>
              <a:t>ftp</a:t>
            </a:r>
            <a:endParaRPr lang="ru-RU" dirty="0"/>
          </a:p>
          <a:p>
            <a:r>
              <a:rPr lang="ru-RU" dirty="0"/>
              <a:t>Б)   /</a:t>
            </a:r>
          </a:p>
          <a:p>
            <a:r>
              <a:rPr lang="ru-RU" dirty="0"/>
              <a:t>B)  </a:t>
            </a:r>
            <a:r>
              <a:rPr lang="ru-RU" dirty="0" err="1"/>
              <a:t>box</a:t>
            </a:r>
            <a:r>
              <a:rPr lang="ru-RU" dirty="0"/>
              <a:t>.</a:t>
            </a:r>
          </a:p>
          <a:p>
            <a:r>
              <a:rPr lang="ru-RU" dirty="0"/>
              <a:t>Г)  </a:t>
            </a:r>
            <a:r>
              <a:rPr lang="ru-RU" dirty="0" err="1"/>
              <a:t>color</a:t>
            </a:r>
            <a:endParaRPr lang="ru-RU" dirty="0"/>
          </a:p>
          <a:p>
            <a:r>
              <a:rPr lang="ru-RU" dirty="0"/>
              <a:t>Д)  </a:t>
            </a:r>
            <a:r>
              <a:rPr lang="ru-RU" dirty="0" err="1"/>
              <a:t>net</a:t>
            </a:r>
            <a:endParaRPr lang="ru-RU" dirty="0"/>
          </a:p>
          <a:p>
            <a:r>
              <a:rPr lang="ru-RU" dirty="0"/>
              <a:t>Е)  .</a:t>
            </a:r>
            <a:r>
              <a:rPr lang="ru-RU" dirty="0" err="1"/>
              <a:t>gif</a:t>
            </a:r>
            <a:endParaRPr lang="ru-RU" dirty="0"/>
          </a:p>
          <a:p>
            <a:r>
              <a:rPr lang="ru-RU" dirty="0"/>
              <a:t>Ж)  ://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4071942"/>
            <a:ext cx="63579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РЕШЕНИЕ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Надо помнить последовательность: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протокол://сервер/файл</a:t>
            </a:r>
            <a:endParaRPr lang="en-US" b="1" dirty="0" smtClean="0">
              <a:solidFill>
                <a:srgbClr val="FF0000"/>
              </a:solidFill>
            </a:endParaRPr>
          </a:p>
          <a:p>
            <a:endParaRPr lang="en-US" b="1" dirty="0">
              <a:solidFill>
                <a:srgbClr val="FF0000"/>
              </a:solidFill>
            </a:endParaRPr>
          </a:p>
          <a:p>
            <a:r>
              <a:rPr lang="en-US" b="1" dirty="0" smtClean="0"/>
              <a:t>ftp://box.net/color/gif</a:t>
            </a:r>
            <a:endParaRPr lang="ru-RU" b="1" dirty="0" smtClean="0"/>
          </a:p>
          <a:p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4929198"/>
            <a:ext cx="3590925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4429124" y="5572140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r>
              <a:rPr lang="ru-RU" b="1" dirty="0" smtClean="0"/>
              <a:t>    Ж      В      Д   Б    Г         Е</a:t>
            </a:r>
            <a:r>
              <a:rPr lang="en-US" b="1" dirty="0" smtClean="0"/>
              <a:t>     </a:t>
            </a:r>
            <a:endParaRPr lang="ru-R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6000768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АЖВДБГЕ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612845"/>
            <a:ext cx="792961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Файл </a:t>
            </a:r>
            <a:r>
              <a:rPr lang="ru-RU" b="1" dirty="0" err="1"/>
              <a:t>pig.pdf</a:t>
            </a:r>
            <a:r>
              <a:rPr lang="ru-RU" dirty="0"/>
              <a:t> был выложен в Интернете по адресу http://mypigs.ru/pig.pdf. Потом его переместили в каталог </a:t>
            </a:r>
            <a:r>
              <a:rPr lang="ru-RU" b="1" dirty="0" err="1"/>
              <a:t>work</a:t>
            </a:r>
            <a:r>
              <a:rPr lang="ru-RU" dirty="0"/>
              <a:t> на сайте </a:t>
            </a:r>
            <a:r>
              <a:rPr lang="ru-RU" b="1" dirty="0" err="1"/>
              <a:t>presentation.edu</a:t>
            </a:r>
            <a:r>
              <a:rPr lang="ru-RU" dirty="0"/>
              <a:t>, доступ к которому осуществляется по протоколу </a:t>
            </a:r>
            <a:r>
              <a:rPr lang="ru-RU" b="1" dirty="0" err="1"/>
              <a:t>ftp</a:t>
            </a:r>
            <a:r>
              <a:rPr lang="ru-RU" dirty="0"/>
              <a:t>. Имя файла не изменилось.</a:t>
            </a:r>
          </a:p>
          <a:p>
            <a:r>
              <a:rPr lang="ru-RU" dirty="0"/>
              <a:t>Фрагменты нового и старого адресов файла закодированы цифрами от 1 до 9. Запишите последовательность этих цифр, кодирующую адрес файла в сети Интернет после перемещения.</a:t>
            </a:r>
          </a:p>
          <a:p>
            <a:r>
              <a:rPr lang="ru-RU" dirty="0"/>
              <a:t>1)  http:/</a:t>
            </a:r>
          </a:p>
          <a:p>
            <a:r>
              <a:rPr lang="ru-RU" dirty="0"/>
              <a:t>2)  </a:t>
            </a:r>
            <a:r>
              <a:rPr lang="ru-RU" dirty="0" err="1"/>
              <a:t>pig</a:t>
            </a:r>
            <a:endParaRPr lang="ru-RU" dirty="0"/>
          </a:p>
          <a:p>
            <a:r>
              <a:rPr lang="ru-RU" dirty="0"/>
              <a:t>3)  </a:t>
            </a:r>
            <a:r>
              <a:rPr lang="ru-RU" dirty="0" err="1"/>
              <a:t>work</a:t>
            </a:r>
            <a:endParaRPr lang="ru-RU" dirty="0"/>
          </a:p>
          <a:p>
            <a:r>
              <a:rPr lang="ru-RU" dirty="0"/>
              <a:t>4)  </a:t>
            </a:r>
            <a:r>
              <a:rPr lang="ru-RU" dirty="0" err="1"/>
              <a:t>presentation</a:t>
            </a:r>
            <a:endParaRPr lang="ru-RU" dirty="0"/>
          </a:p>
          <a:p>
            <a:r>
              <a:rPr lang="ru-RU" dirty="0"/>
              <a:t>5)  .</a:t>
            </a:r>
            <a:r>
              <a:rPr lang="ru-RU" dirty="0" err="1"/>
              <a:t>edu</a:t>
            </a:r>
            <a:endParaRPr lang="ru-RU" dirty="0"/>
          </a:p>
          <a:p>
            <a:r>
              <a:rPr lang="ru-RU" dirty="0"/>
              <a:t>6)  ftp:/</a:t>
            </a:r>
          </a:p>
          <a:p>
            <a:r>
              <a:rPr lang="ru-RU" dirty="0"/>
              <a:t>7)  /</a:t>
            </a:r>
          </a:p>
          <a:p>
            <a:r>
              <a:rPr lang="ru-RU" dirty="0"/>
              <a:t>8).</a:t>
            </a:r>
            <a:r>
              <a:rPr lang="ru-RU" dirty="0" err="1"/>
              <a:t>pdf</a:t>
            </a:r>
            <a:endParaRPr lang="ru-RU" dirty="0"/>
          </a:p>
          <a:p>
            <a:r>
              <a:rPr lang="ru-RU" dirty="0"/>
              <a:t>9)  </a:t>
            </a:r>
            <a:r>
              <a:rPr lang="ru-RU" dirty="0" err="1"/>
              <a:t>mypigs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1472" y="4929198"/>
            <a:ext cx="721523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ftp</a:t>
            </a:r>
            <a:r>
              <a:rPr lang="ru-RU" b="1" dirty="0"/>
              <a:t>://presentation.edu/work/pig.pdf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Следовательно</a:t>
            </a:r>
            <a:r>
              <a:rPr lang="ru-RU" dirty="0"/>
              <a:t>, ответ 674573728.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500042"/>
            <a:ext cx="8286808" cy="5078313"/>
          </a:xfrm>
          <a:prstGeom prst="rect">
            <a:avLst/>
          </a:prstGeom>
        </p:spPr>
        <p:txBody>
          <a:bodyPr wrap="square" lIns="0" tIns="0" rIns="0">
            <a:noAutofit/>
          </a:bodyPr>
          <a:lstStyle/>
          <a:p>
            <a:pPr algn="just"/>
            <a:r>
              <a:rPr lang="ru-RU" dirty="0" smtClean="0"/>
              <a:t>1.В  одной  из  кодировок  </a:t>
            </a:r>
            <a:r>
              <a:rPr lang="ru-RU" dirty="0" err="1" smtClean="0"/>
              <a:t>Unicode</a:t>
            </a:r>
            <a:r>
              <a:rPr lang="ru-RU" dirty="0" smtClean="0"/>
              <a:t>  каждый  символ  кодируется  16  битами. Кирилл написал текст (в нем нет лишних пробелов):</a:t>
            </a:r>
          </a:p>
          <a:p>
            <a:pPr algn="just"/>
            <a:r>
              <a:rPr lang="ru-RU" b="1" dirty="0" smtClean="0"/>
              <a:t>«Близнецы, дева, рак, телец, стрелец – знаки Зодиака».</a:t>
            </a:r>
          </a:p>
          <a:p>
            <a:pPr algn="just"/>
            <a:r>
              <a:rPr lang="ru-RU" dirty="0" smtClean="0"/>
              <a:t>Ученик вычеркнул из списка название одного из знаков Зодиака. Заодно он</a:t>
            </a:r>
            <a:r>
              <a:rPr lang="ru-RU" u="heavy" dirty="0" smtClean="0"/>
              <a:t> вычеркнул ставшие лишними запятые и пробелы</a:t>
            </a:r>
            <a:r>
              <a:rPr lang="ru-RU" dirty="0" smtClean="0"/>
              <a:t> – два пробела не должны идти подряд. При этом размер нового предложения в данной кодировке оказался на 14 байт меньше, чем размер исходного предложения. Напишите в ответе </a:t>
            </a:r>
            <a:r>
              <a:rPr lang="ru-RU" u="heavy" dirty="0" smtClean="0"/>
              <a:t>вычеркнутое название знака Зодиака.</a:t>
            </a:r>
          </a:p>
          <a:p>
            <a:pPr algn="ctr"/>
            <a:r>
              <a:rPr lang="ru-RU" b="1" dirty="0" smtClean="0"/>
              <a:t>РЕШЕНИЕ</a:t>
            </a:r>
            <a:endParaRPr lang="ru-RU" b="1" dirty="0" smtClean="0"/>
          </a:p>
          <a:p>
            <a:pPr marL="312420" marR="2753360" indent="-144780" algn="just" defTabSz="3327400"/>
            <a:r>
              <a:rPr lang="ru-RU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I=k</a:t>
            </a:r>
            <a:r>
              <a:rPr lang="ru-RU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ru-RU" kern="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12420" marR="2753360" indent="-144780" algn="just" defTabSz="3327400"/>
            <a:r>
              <a:rPr lang="ru-RU" kern="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символ -</a:t>
            </a:r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бит или 16:8=2 байт</a:t>
            </a:r>
          </a:p>
          <a:p>
            <a:pPr marL="312420" marR="2753360" indent="-144780" algn="just" defTabSz="3327400"/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вместе с запятой и пробелом занимает 14 байт.</a:t>
            </a:r>
          </a:p>
          <a:p>
            <a:pPr marL="312420" marR="2753360" indent="-144780" algn="just" defTabSz="3327400"/>
            <a:endParaRPr lang="ru-RU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12420" marR="2753360" indent="-144780" algn="just" defTabSz="3327400"/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Чтобы подсчитать количество символов разделим это количество на вес 1 символа 14:2=7</a:t>
            </a:r>
          </a:p>
          <a:p>
            <a:pPr marL="312420" marR="2753360" indent="-144780" algn="just" defTabSz="3327400"/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Значит само слово состоит из 7-2 =5 символов</a:t>
            </a:r>
            <a:b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(2-это один пробел и одна запятая)</a:t>
            </a:r>
          </a:p>
          <a:p>
            <a:pPr marL="312420" marR="2753360" indent="-144780" algn="just" defTabSz="3327400"/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Ищем слово из 5 символов. </a:t>
            </a:r>
          </a:p>
          <a:p>
            <a:pPr marL="312420" marR="2753360" indent="-144780" algn="just" defTabSz="3327400"/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Телец</a:t>
            </a:r>
          </a:p>
          <a:p>
            <a:pPr marL="312420" marR="2753360" indent="-144780" algn="just" defTabSz="3327400"/>
            <a:r>
              <a:rPr lang="ru-RU" kern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Ответ: телец</a:t>
            </a:r>
            <a:endParaRPr lang="ru-RU" kern="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642918"/>
            <a:ext cx="63579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 сервере </a:t>
            </a:r>
            <a:r>
              <a:rPr lang="ru-RU" b="1" dirty="0" err="1"/>
              <a:t>GorodN.ru</a:t>
            </a:r>
            <a:r>
              <a:rPr lang="ru-RU" b="1" dirty="0"/>
              <a:t> </a:t>
            </a:r>
            <a:r>
              <a:rPr lang="ru-RU" dirty="0"/>
              <a:t>находится почтовый ящик </a:t>
            </a:r>
            <a:r>
              <a:rPr lang="ru-RU" b="1" dirty="0" err="1"/>
              <a:t>wait_for_mail</a:t>
            </a:r>
            <a:r>
              <a:rPr lang="ru-RU" dirty="0"/>
              <a:t>. Фрагменты адреса электронной почты закодированы буквами от А до Е. Запишите последовательность букв, кодирующую этот адрес.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А)  </a:t>
            </a:r>
            <a:r>
              <a:rPr lang="ru-RU" dirty="0" err="1"/>
              <a:t>GorodN</a:t>
            </a:r>
            <a:endParaRPr lang="ru-RU" dirty="0"/>
          </a:p>
          <a:p>
            <a:r>
              <a:rPr lang="ru-RU" dirty="0"/>
              <a:t>Б)  </a:t>
            </a:r>
            <a:r>
              <a:rPr lang="ru-RU" dirty="0" err="1"/>
              <a:t>mail</a:t>
            </a:r>
            <a:endParaRPr lang="ru-RU" dirty="0"/>
          </a:p>
          <a:p>
            <a:r>
              <a:rPr lang="ru-RU" dirty="0"/>
              <a:t>В)  </a:t>
            </a:r>
            <a:r>
              <a:rPr lang="ru-RU" dirty="0" err="1"/>
              <a:t>for_</a:t>
            </a:r>
            <a:endParaRPr lang="ru-RU" dirty="0"/>
          </a:p>
          <a:p>
            <a:r>
              <a:rPr lang="ru-RU" dirty="0"/>
              <a:t>Г)  .</a:t>
            </a:r>
            <a:r>
              <a:rPr lang="ru-RU" dirty="0" err="1"/>
              <a:t>ru</a:t>
            </a:r>
            <a:endParaRPr lang="ru-RU" dirty="0"/>
          </a:p>
          <a:p>
            <a:r>
              <a:rPr lang="ru-RU" dirty="0"/>
              <a:t>Д)  </a:t>
            </a:r>
            <a:r>
              <a:rPr lang="ru-RU" dirty="0" err="1"/>
              <a:t>wait_</a:t>
            </a:r>
            <a:endParaRPr lang="ru-RU" dirty="0"/>
          </a:p>
          <a:p>
            <a:r>
              <a:rPr lang="ru-RU" dirty="0"/>
              <a:t>Е)  @</a:t>
            </a: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71472" y="4143380"/>
            <a:ext cx="692948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Напомним, как формируется почтовый адрес в сети Интернет. Сначала указывается имя почтового ящика, потом «@», </a:t>
            </a:r>
            <a:r>
              <a:rPr lang="ru-RU" dirty="0" err="1"/>
              <a:t>потом</a:t>
            </a:r>
            <a:r>
              <a:rPr lang="ru-RU" dirty="0"/>
              <a:t> сервер, на котором находится почтовый ящик. Таким образом, искомый адрес будет следующим: </a:t>
            </a:r>
            <a:r>
              <a:rPr lang="ru-RU" b="1" dirty="0" err="1"/>
              <a:t>wait_for_mail@GorodN.ru</a:t>
            </a:r>
            <a:r>
              <a:rPr lang="ru-RU" dirty="0"/>
              <a:t>.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Ответ: ДВБЕАГ.</a:t>
            </a:r>
          </a:p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№8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71472" y="571481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В языке запросов поискового сервера для обозначения логической операции «ИЛИ» используется символ «|», а для логической операции «И»  — символ </a:t>
            </a:r>
            <a:r>
              <a:rPr lang="ru-RU" dirty="0" smtClean="0"/>
              <a:t>«&amp;». В </a:t>
            </a:r>
            <a:r>
              <a:rPr lang="ru-RU" dirty="0"/>
              <a:t>таблице приведены запросы и количество найденных по ним страниц некоторого сегмента сети Интернет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428596" y="3500438"/>
            <a:ext cx="81439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Какое количество страниц (в тысячах) будет найдено по запросу Вега &amp; Арктур ? Считается, что все запросы выполнялись практически одновременно, так что набор страниц, содержащих все искомые слова, не изменялся за время выполнения запросов.</a:t>
            </a:r>
          </a:p>
          <a:p>
            <a:endParaRPr lang="ru-RU" dirty="0"/>
          </a:p>
        </p:txBody>
      </p:sp>
      <p:pic>
        <p:nvPicPr>
          <p:cNvPr id="409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785926"/>
            <a:ext cx="4622962" cy="173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214282" y="4714884"/>
            <a:ext cx="89297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Можно упростить вычеркнув везде  </a:t>
            </a:r>
            <a:r>
              <a:rPr lang="ru-RU" b="1" dirty="0" smtClean="0"/>
              <a:t>Вега</a:t>
            </a:r>
          </a:p>
          <a:p>
            <a:r>
              <a:rPr lang="ru-RU" b="1" dirty="0" smtClean="0"/>
              <a:t>В итоге:</a:t>
            </a:r>
            <a:r>
              <a:rPr lang="ru-RU" dirty="0" smtClean="0"/>
              <a:t>  Сириус =260</a:t>
            </a:r>
          </a:p>
          <a:p>
            <a:r>
              <a:rPr lang="ru-RU" b="1" dirty="0"/>
              <a:t>	</a:t>
            </a:r>
            <a:r>
              <a:rPr lang="ru-RU" dirty="0" smtClean="0"/>
              <a:t>Сириус </a:t>
            </a:r>
            <a:r>
              <a:rPr lang="en-US" dirty="0"/>
              <a:t>|</a:t>
            </a:r>
            <a:r>
              <a:rPr lang="ru-RU" dirty="0" smtClean="0"/>
              <a:t>Арктур =467</a:t>
            </a:r>
          </a:p>
          <a:p>
            <a:r>
              <a:rPr lang="ru-RU" dirty="0"/>
              <a:t>	</a:t>
            </a:r>
            <a:r>
              <a:rPr lang="ru-RU" dirty="0" smtClean="0"/>
              <a:t>Сириус </a:t>
            </a:r>
            <a:r>
              <a:rPr lang="en-US" dirty="0" smtClean="0"/>
              <a:t>&amp; </a:t>
            </a:r>
            <a:r>
              <a:rPr lang="ru-RU" dirty="0" smtClean="0"/>
              <a:t>Арктур =119</a:t>
            </a:r>
          </a:p>
          <a:p>
            <a:r>
              <a:rPr lang="ru-RU" b="1" dirty="0" smtClean="0"/>
              <a:t>Найти: </a:t>
            </a:r>
            <a:r>
              <a:rPr lang="ru-RU" dirty="0" smtClean="0"/>
              <a:t>Арктур</a:t>
            </a:r>
          </a:p>
          <a:p>
            <a:r>
              <a:rPr lang="ru-RU" dirty="0" smtClean="0"/>
              <a:t>Дальше по стандартной формуле: </a:t>
            </a:r>
            <a:r>
              <a:rPr lang="ru-RU" dirty="0" smtClean="0"/>
              <a:t>Сириус </a:t>
            </a:r>
            <a:r>
              <a:rPr lang="en-US" dirty="0" smtClean="0"/>
              <a:t>|</a:t>
            </a:r>
            <a:r>
              <a:rPr lang="ru-RU" dirty="0" smtClean="0"/>
              <a:t>Арктур = </a:t>
            </a:r>
            <a:r>
              <a:rPr lang="ru-RU" dirty="0" err="1" smtClean="0"/>
              <a:t>Сириус+</a:t>
            </a:r>
            <a:r>
              <a:rPr lang="ru-RU" dirty="0" smtClean="0"/>
              <a:t> Арктур - Сириус </a:t>
            </a:r>
            <a:r>
              <a:rPr lang="en-US" dirty="0" smtClean="0"/>
              <a:t>&amp; </a:t>
            </a:r>
            <a:r>
              <a:rPr lang="ru-RU" dirty="0" smtClean="0"/>
              <a:t>Арктур</a:t>
            </a:r>
          </a:p>
          <a:p>
            <a:r>
              <a:rPr lang="ru-RU" dirty="0" smtClean="0"/>
              <a:t>467=260+ Арктур-119= 141+Арктур		Арктур=467-141=</a:t>
            </a:r>
            <a:r>
              <a:rPr lang="ru-RU" b="1" dirty="0" smtClean="0"/>
              <a:t>326</a:t>
            </a:r>
            <a:r>
              <a:rPr lang="ru-RU" dirty="0" smtClean="0"/>
              <a:t>		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571480"/>
            <a:ext cx="7283070" cy="409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214414" y="4857760"/>
            <a:ext cx="657229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 способ (по формуле)</a:t>
            </a:r>
          </a:p>
          <a:p>
            <a:r>
              <a:rPr lang="ru-RU" dirty="0" smtClean="0"/>
              <a:t>Ч </a:t>
            </a:r>
            <a:r>
              <a:rPr lang="en-US" dirty="0" smtClean="0"/>
              <a:t>|</a:t>
            </a:r>
            <a:r>
              <a:rPr lang="ru-RU" dirty="0" smtClean="0"/>
              <a:t>В</a:t>
            </a:r>
            <a:r>
              <a:rPr lang="en-US" dirty="0" smtClean="0"/>
              <a:t>|</a:t>
            </a:r>
            <a:r>
              <a:rPr lang="ru-RU" dirty="0" smtClean="0"/>
              <a:t>Ш=Ч+В+Ш-Ч</a:t>
            </a:r>
            <a:r>
              <a:rPr lang="en-US" dirty="0" smtClean="0"/>
              <a:t>&amp;</a:t>
            </a:r>
            <a:r>
              <a:rPr lang="ru-RU" dirty="0" smtClean="0"/>
              <a:t>Ш-Ч</a:t>
            </a:r>
            <a:r>
              <a:rPr lang="en-US" dirty="0" smtClean="0"/>
              <a:t>&amp;</a:t>
            </a:r>
            <a:r>
              <a:rPr lang="ru-RU" dirty="0" smtClean="0"/>
              <a:t>В-Ш</a:t>
            </a:r>
            <a:r>
              <a:rPr lang="en-US" dirty="0" smtClean="0"/>
              <a:t>&amp;</a:t>
            </a:r>
            <a:r>
              <a:rPr lang="ru-RU" dirty="0" smtClean="0"/>
              <a:t>В</a:t>
            </a:r>
            <a:endParaRPr lang="en-US" dirty="0" smtClean="0"/>
          </a:p>
          <a:p>
            <a:r>
              <a:rPr lang="en-US" dirty="0" smtClean="0"/>
              <a:t>2120=1030+800+</a:t>
            </a:r>
            <a:r>
              <a:rPr lang="ru-RU" dirty="0" smtClean="0"/>
              <a:t>Ш-0-220-50= Ш+1560</a:t>
            </a:r>
          </a:p>
          <a:p>
            <a:r>
              <a:rPr lang="ru-RU" dirty="0" smtClean="0"/>
              <a:t>Ш=2120-1560=560</a:t>
            </a:r>
          </a:p>
          <a:p>
            <a:r>
              <a:rPr lang="ru-RU" dirty="0" smtClean="0"/>
              <a:t>Ответ: </a:t>
            </a:r>
            <a:r>
              <a:rPr lang="ru-RU" b="1" dirty="0" smtClean="0"/>
              <a:t>560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71480"/>
            <a:ext cx="67151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 способ (круги Эйлера)</a:t>
            </a:r>
          </a:p>
          <a:p>
            <a:endParaRPr lang="ru-RU" dirty="0"/>
          </a:p>
        </p:txBody>
      </p:sp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571612"/>
            <a:ext cx="4657725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1000100" y="4714884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2120-(1030+800-220)+50=560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№9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179" name="Group 3"/>
          <p:cNvGrpSpPr>
            <a:grpSpLocks/>
          </p:cNvGrpSpPr>
          <p:nvPr/>
        </p:nvGrpSpPr>
        <p:grpSpPr bwMode="auto">
          <a:xfrm>
            <a:off x="1214414" y="1643050"/>
            <a:ext cx="4743450" cy="3373438"/>
            <a:chOff x="3121" y="834"/>
            <a:chExt cx="7471" cy="5313"/>
          </a:xfrm>
        </p:grpSpPr>
        <p:pic>
          <p:nvPicPr>
            <p:cNvPr id="50187" name="Picture 1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121" y="833"/>
              <a:ext cx="7471" cy="5198"/>
            </a:xfrm>
            <a:prstGeom prst="rect">
              <a:avLst/>
            </a:prstGeom>
            <a:noFill/>
          </p:spPr>
        </p:pic>
        <p:sp>
          <p:nvSpPr>
            <p:cNvPr id="50186" name="AutoShape 10"/>
            <p:cNvSpPr>
              <a:spLocks/>
            </p:cNvSpPr>
            <p:nvPr/>
          </p:nvSpPr>
          <p:spPr bwMode="auto">
            <a:xfrm>
              <a:off x="4365" y="2929"/>
              <a:ext cx="2834" cy="28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2" y="455"/>
                </a:cxn>
                <a:cxn ang="0">
                  <a:pos x="2380" y="2383"/>
                </a:cxn>
                <a:cxn ang="0">
                  <a:pos x="2833" y="2836"/>
                </a:cxn>
              </a:cxnLst>
              <a:rect l="0" t="0" r="r" b="b"/>
              <a:pathLst>
                <a:path w="2834" h="2836">
                  <a:moveTo>
                    <a:pt x="0" y="0"/>
                  </a:moveTo>
                  <a:lnTo>
                    <a:pt x="452" y="455"/>
                  </a:lnTo>
                  <a:moveTo>
                    <a:pt x="2380" y="2383"/>
                  </a:moveTo>
                  <a:lnTo>
                    <a:pt x="2833" y="2836"/>
                  </a:lnTo>
                </a:path>
              </a:pathLst>
            </a:custGeom>
            <a:noFill/>
            <a:ln w="57912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185" name="Text Box 9"/>
            <p:cNvSpPr txBox="1">
              <a:spLocks noChangeArrowheads="1"/>
            </p:cNvSpPr>
            <p:nvPr/>
          </p:nvSpPr>
          <p:spPr bwMode="auto">
            <a:xfrm>
              <a:off x="8025" y="855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84" name="Text Box 8"/>
            <p:cNvSpPr txBox="1">
              <a:spLocks noChangeArrowheads="1"/>
            </p:cNvSpPr>
            <p:nvPr/>
          </p:nvSpPr>
          <p:spPr bwMode="auto">
            <a:xfrm>
              <a:off x="4509" y="1650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83" name="Text Box 7"/>
            <p:cNvSpPr txBox="1">
              <a:spLocks noChangeArrowheads="1"/>
            </p:cNvSpPr>
            <p:nvPr/>
          </p:nvSpPr>
          <p:spPr bwMode="auto">
            <a:xfrm>
              <a:off x="9160" y="1875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4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82" name="Text Box 6"/>
            <p:cNvSpPr txBox="1">
              <a:spLocks noChangeArrowheads="1"/>
            </p:cNvSpPr>
            <p:nvPr/>
          </p:nvSpPr>
          <p:spPr bwMode="auto">
            <a:xfrm>
              <a:off x="7345" y="3690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81" name="Text Box 5"/>
            <p:cNvSpPr txBox="1">
              <a:spLocks noChangeArrowheads="1"/>
            </p:cNvSpPr>
            <p:nvPr/>
          </p:nvSpPr>
          <p:spPr bwMode="auto">
            <a:xfrm>
              <a:off x="4509" y="5505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180" name="Text Box 4"/>
            <p:cNvSpPr txBox="1">
              <a:spLocks noChangeArrowheads="1"/>
            </p:cNvSpPr>
            <p:nvPr/>
          </p:nvSpPr>
          <p:spPr bwMode="auto">
            <a:xfrm>
              <a:off x="9613" y="5278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0188" name="Rectangle 12"/>
          <p:cNvSpPr>
            <a:spLocks noChangeArrowheads="1"/>
          </p:cNvSpPr>
          <p:nvPr/>
        </p:nvSpPr>
        <p:spPr bwMode="auto">
          <a:xfrm>
            <a:off x="0" y="0"/>
            <a:ext cx="91440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На рисунке изображена схема дорог, связывающих города А, Б, В, Г, Д, Е, Ж,З. По каждой дороге можно двигаться только в одном направлении, указанном стрелкой.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5" name="Rectangle 19"/>
          <p:cNvSpPr>
            <a:spLocks noChangeArrowheads="1"/>
          </p:cNvSpPr>
          <p:nvPr/>
        </p:nvSpPr>
        <p:spPr bwMode="auto">
          <a:xfrm>
            <a:off x="0" y="428604"/>
            <a:ext cx="6917086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Arial MT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Сколько существует различных путей из города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в город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,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проходящих чере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з город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Д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0196" name="Rectangle 20"/>
          <p:cNvSpPr>
            <a:spLocks noChangeArrowheads="1"/>
          </p:cNvSpPr>
          <p:nvPr/>
        </p:nvSpPr>
        <p:spPr bwMode="auto">
          <a:xfrm>
            <a:off x="174625" y="48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643570" y="3143248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6</a:t>
            </a:r>
            <a:endParaRPr lang="ru-RU" sz="3200" b="1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14348" y="5500702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2" name="Rectangle 12"/>
          <p:cNvSpPr>
            <a:spLocks noChangeArrowheads="1"/>
          </p:cNvSpPr>
          <p:nvPr/>
        </p:nvSpPr>
        <p:spPr bwMode="auto">
          <a:xfrm>
            <a:off x="0" y="285728"/>
            <a:ext cx="9144000" cy="969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1099791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05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На рисунке – схема дорог, связывающих города А, Б, В, Г, Д, Е, Ж, З, И, К. По каждой дороге можно двигаться только в одном направлении, указанном стрелкой.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058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Сколько существует различных путей из города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в город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, </a:t>
            </a:r>
            <a:r>
              <a:rPr kumimoji="0" lang="ru-RU" sz="1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НЕ проходящих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 через город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В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?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7058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1201" name="Group 1"/>
          <p:cNvGrpSpPr>
            <a:grpSpLocks/>
          </p:cNvGrpSpPr>
          <p:nvPr/>
        </p:nvGrpSpPr>
        <p:grpSpPr bwMode="auto">
          <a:xfrm>
            <a:off x="624811" y="1286818"/>
            <a:ext cx="7162800" cy="3554407"/>
            <a:chOff x="849" y="-2248"/>
            <a:chExt cx="11280" cy="5597"/>
          </a:xfrm>
        </p:grpSpPr>
        <p:pic>
          <p:nvPicPr>
            <p:cNvPr id="51211" name="Picture 1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49" y="-2248"/>
              <a:ext cx="11280" cy="5295"/>
            </a:xfrm>
            <a:prstGeom prst="rect">
              <a:avLst/>
            </a:prstGeom>
            <a:noFill/>
          </p:spPr>
        </p:pic>
        <p:sp>
          <p:nvSpPr>
            <p:cNvPr id="51210" name="Freeform 10"/>
            <p:cNvSpPr>
              <a:spLocks/>
            </p:cNvSpPr>
            <p:nvPr/>
          </p:nvSpPr>
          <p:spPr bwMode="auto">
            <a:xfrm>
              <a:off x="4501" y="-317"/>
              <a:ext cx="1462" cy="1464"/>
            </a:xfrm>
            <a:custGeom>
              <a:avLst/>
              <a:gdLst/>
              <a:ahLst/>
              <a:cxnLst>
                <a:cxn ang="0">
                  <a:pos x="4" y="657"/>
                </a:cxn>
                <a:cxn ang="0">
                  <a:pos x="33" y="514"/>
                </a:cxn>
                <a:cxn ang="0">
                  <a:pos x="88" y="383"/>
                </a:cxn>
                <a:cxn ang="0">
                  <a:pos x="167" y="266"/>
                </a:cxn>
                <a:cxn ang="0">
                  <a:pos x="266" y="167"/>
                </a:cxn>
                <a:cxn ang="0">
                  <a:pos x="383" y="88"/>
                </a:cxn>
                <a:cxn ang="0">
                  <a:pos x="514" y="33"/>
                </a:cxn>
                <a:cxn ang="0">
                  <a:pos x="656" y="3"/>
                </a:cxn>
                <a:cxn ang="0">
                  <a:pos x="806" y="3"/>
                </a:cxn>
                <a:cxn ang="0">
                  <a:pos x="948" y="33"/>
                </a:cxn>
                <a:cxn ang="0">
                  <a:pos x="1079" y="88"/>
                </a:cxn>
                <a:cxn ang="0">
                  <a:pos x="1196" y="167"/>
                </a:cxn>
                <a:cxn ang="0">
                  <a:pos x="1295" y="266"/>
                </a:cxn>
                <a:cxn ang="0">
                  <a:pos x="1374" y="383"/>
                </a:cxn>
                <a:cxn ang="0">
                  <a:pos x="1429" y="514"/>
                </a:cxn>
                <a:cxn ang="0">
                  <a:pos x="1458" y="657"/>
                </a:cxn>
                <a:cxn ang="0">
                  <a:pos x="1458" y="807"/>
                </a:cxn>
                <a:cxn ang="0">
                  <a:pos x="1429" y="949"/>
                </a:cxn>
                <a:cxn ang="0">
                  <a:pos x="1374" y="1081"/>
                </a:cxn>
                <a:cxn ang="0">
                  <a:pos x="1295" y="1197"/>
                </a:cxn>
                <a:cxn ang="0">
                  <a:pos x="1196" y="1297"/>
                </a:cxn>
                <a:cxn ang="0">
                  <a:pos x="1079" y="1375"/>
                </a:cxn>
                <a:cxn ang="0">
                  <a:pos x="948" y="1431"/>
                </a:cxn>
                <a:cxn ang="0">
                  <a:pos x="806" y="1460"/>
                </a:cxn>
                <a:cxn ang="0">
                  <a:pos x="656" y="1460"/>
                </a:cxn>
                <a:cxn ang="0">
                  <a:pos x="514" y="1431"/>
                </a:cxn>
                <a:cxn ang="0">
                  <a:pos x="383" y="1375"/>
                </a:cxn>
                <a:cxn ang="0">
                  <a:pos x="266" y="1297"/>
                </a:cxn>
                <a:cxn ang="0">
                  <a:pos x="167" y="1197"/>
                </a:cxn>
                <a:cxn ang="0">
                  <a:pos x="88" y="1081"/>
                </a:cxn>
                <a:cxn ang="0">
                  <a:pos x="33" y="949"/>
                </a:cxn>
                <a:cxn ang="0">
                  <a:pos x="4" y="807"/>
                </a:cxn>
              </a:cxnLst>
              <a:rect l="0" t="0" r="r" b="b"/>
              <a:pathLst>
                <a:path w="1462" h="1464">
                  <a:moveTo>
                    <a:pt x="0" y="732"/>
                  </a:moveTo>
                  <a:lnTo>
                    <a:pt x="4" y="657"/>
                  </a:lnTo>
                  <a:lnTo>
                    <a:pt x="15" y="584"/>
                  </a:lnTo>
                  <a:lnTo>
                    <a:pt x="33" y="514"/>
                  </a:lnTo>
                  <a:lnTo>
                    <a:pt x="58" y="447"/>
                  </a:lnTo>
                  <a:lnTo>
                    <a:pt x="88" y="383"/>
                  </a:lnTo>
                  <a:lnTo>
                    <a:pt x="125" y="322"/>
                  </a:lnTo>
                  <a:lnTo>
                    <a:pt x="167" y="266"/>
                  </a:lnTo>
                  <a:lnTo>
                    <a:pt x="214" y="214"/>
                  </a:lnTo>
                  <a:lnTo>
                    <a:pt x="266" y="167"/>
                  </a:lnTo>
                  <a:lnTo>
                    <a:pt x="322" y="125"/>
                  </a:lnTo>
                  <a:lnTo>
                    <a:pt x="383" y="88"/>
                  </a:lnTo>
                  <a:lnTo>
                    <a:pt x="447" y="57"/>
                  </a:lnTo>
                  <a:lnTo>
                    <a:pt x="514" y="33"/>
                  </a:lnTo>
                  <a:lnTo>
                    <a:pt x="584" y="15"/>
                  </a:lnTo>
                  <a:lnTo>
                    <a:pt x="656" y="3"/>
                  </a:lnTo>
                  <a:lnTo>
                    <a:pt x="731" y="0"/>
                  </a:lnTo>
                  <a:lnTo>
                    <a:pt x="806" y="3"/>
                  </a:lnTo>
                  <a:lnTo>
                    <a:pt x="878" y="15"/>
                  </a:lnTo>
                  <a:lnTo>
                    <a:pt x="948" y="33"/>
                  </a:lnTo>
                  <a:lnTo>
                    <a:pt x="1015" y="57"/>
                  </a:lnTo>
                  <a:lnTo>
                    <a:pt x="1079" y="88"/>
                  </a:lnTo>
                  <a:lnTo>
                    <a:pt x="1140" y="125"/>
                  </a:lnTo>
                  <a:lnTo>
                    <a:pt x="1196" y="167"/>
                  </a:lnTo>
                  <a:lnTo>
                    <a:pt x="1248" y="214"/>
                  </a:lnTo>
                  <a:lnTo>
                    <a:pt x="1295" y="266"/>
                  </a:lnTo>
                  <a:lnTo>
                    <a:pt x="1337" y="322"/>
                  </a:lnTo>
                  <a:lnTo>
                    <a:pt x="1374" y="383"/>
                  </a:lnTo>
                  <a:lnTo>
                    <a:pt x="1404" y="447"/>
                  </a:lnTo>
                  <a:lnTo>
                    <a:pt x="1429" y="514"/>
                  </a:lnTo>
                  <a:lnTo>
                    <a:pt x="1447" y="584"/>
                  </a:lnTo>
                  <a:lnTo>
                    <a:pt x="1458" y="657"/>
                  </a:lnTo>
                  <a:lnTo>
                    <a:pt x="1462" y="732"/>
                  </a:lnTo>
                  <a:lnTo>
                    <a:pt x="1458" y="807"/>
                  </a:lnTo>
                  <a:lnTo>
                    <a:pt x="1447" y="879"/>
                  </a:lnTo>
                  <a:lnTo>
                    <a:pt x="1429" y="949"/>
                  </a:lnTo>
                  <a:lnTo>
                    <a:pt x="1404" y="1017"/>
                  </a:lnTo>
                  <a:lnTo>
                    <a:pt x="1374" y="1081"/>
                  </a:lnTo>
                  <a:lnTo>
                    <a:pt x="1337" y="1141"/>
                  </a:lnTo>
                  <a:lnTo>
                    <a:pt x="1295" y="1197"/>
                  </a:lnTo>
                  <a:lnTo>
                    <a:pt x="1248" y="1249"/>
                  </a:lnTo>
                  <a:lnTo>
                    <a:pt x="1196" y="1297"/>
                  </a:lnTo>
                  <a:lnTo>
                    <a:pt x="1140" y="1339"/>
                  </a:lnTo>
                  <a:lnTo>
                    <a:pt x="1079" y="1375"/>
                  </a:lnTo>
                  <a:lnTo>
                    <a:pt x="1015" y="1406"/>
                  </a:lnTo>
                  <a:lnTo>
                    <a:pt x="948" y="1431"/>
                  </a:lnTo>
                  <a:lnTo>
                    <a:pt x="878" y="1449"/>
                  </a:lnTo>
                  <a:lnTo>
                    <a:pt x="806" y="1460"/>
                  </a:lnTo>
                  <a:lnTo>
                    <a:pt x="731" y="1464"/>
                  </a:lnTo>
                  <a:lnTo>
                    <a:pt x="656" y="1460"/>
                  </a:lnTo>
                  <a:lnTo>
                    <a:pt x="584" y="1449"/>
                  </a:lnTo>
                  <a:lnTo>
                    <a:pt x="514" y="1431"/>
                  </a:lnTo>
                  <a:lnTo>
                    <a:pt x="447" y="1406"/>
                  </a:lnTo>
                  <a:lnTo>
                    <a:pt x="383" y="1375"/>
                  </a:lnTo>
                  <a:lnTo>
                    <a:pt x="322" y="1339"/>
                  </a:lnTo>
                  <a:lnTo>
                    <a:pt x="266" y="1297"/>
                  </a:lnTo>
                  <a:lnTo>
                    <a:pt x="214" y="1249"/>
                  </a:lnTo>
                  <a:lnTo>
                    <a:pt x="167" y="1197"/>
                  </a:lnTo>
                  <a:lnTo>
                    <a:pt x="125" y="1141"/>
                  </a:lnTo>
                  <a:lnTo>
                    <a:pt x="88" y="1081"/>
                  </a:lnTo>
                  <a:lnTo>
                    <a:pt x="58" y="1017"/>
                  </a:lnTo>
                  <a:lnTo>
                    <a:pt x="33" y="949"/>
                  </a:lnTo>
                  <a:lnTo>
                    <a:pt x="15" y="879"/>
                  </a:lnTo>
                  <a:lnTo>
                    <a:pt x="4" y="807"/>
                  </a:lnTo>
                  <a:lnTo>
                    <a:pt x="0" y="732"/>
                  </a:lnTo>
                  <a:close/>
                </a:path>
              </a:pathLst>
            </a:cu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208" name="Text Box 8"/>
            <p:cNvSpPr txBox="1">
              <a:spLocks noChangeArrowheads="1"/>
            </p:cNvSpPr>
            <p:nvPr/>
          </p:nvSpPr>
          <p:spPr bwMode="auto">
            <a:xfrm>
              <a:off x="4282" y="-2168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07" name="Text Box 7"/>
            <p:cNvSpPr txBox="1">
              <a:spLocks noChangeArrowheads="1"/>
            </p:cNvSpPr>
            <p:nvPr/>
          </p:nvSpPr>
          <p:spPr bwMode="auto">
            <a:xfrm>
              <a:off x="7573" y="-2168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06" name="Text Box 6"/>
            <p:cNvSpPr txBox="1">
              <a:spLocks noChangeArrowheads="1"/>
            </p:cNvSpPr>
            <p:nvPr/>
          </p:nvSpPr>
          <p:spPr bwMode="auto">
            <a:xfrm>
              <a:off x="9728" y="-1940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3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05" name="Text Box 5"/>
            <p:cNvSpPr txBox="1">
              <a:spLocks noChangeArrowheads="1"/>
            </p:cNvSpPr>
            <p:nvPr/>
          </p:nvSpPr>
          <p:spPr bwMode="auto">
            <a:xfrm>
              <a:off x="8932" y="780"/>
              <a:ext cx="346" cy="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04" name="Text Box 4"/>
            <p:cNvSpPr txBox="1">
              <a:spLocks noChangeArrowheads="1"/>
            </p:cNvSpPr>
            <p:nvPr/>
          </p:nvSpPr>
          <p:spPr bwMode="auto">
            <a:xfrm>
              <a:off x="3602" y="2595"/>
              <a:ext cx="346" cy="6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03" name="Text Box 3"/>
            <p:cNvSpPr txBox="1">
              <a:spLocks noChangeArrowheads="1"/>
            </p:cNvSpPr>
            <p:nvPr/>
          </p:nvSpPr>
          <p:spPr bwMode="auto">
            <a:xfrm>
              <a:off x="6210" y="2708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02" name="Text Box 2"/>
            <p:cNvSpPr txBox="1">
              <a:spLocks noChangeArrowheads="1"/>
            </p:cNvSpPr>
            <p:nvPr/>
          </p:nvSpPr>
          <p:spPr bwMode="auto">
            <a:xfrm>
              <a:off x="9045" y="2708"/>
              <a:ext cx="345" cy="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3200" b="0" i="0" u="none" strike="noStrike" cap="none" normalizeH="0" baseline="0" smtClean="0">
                  <a:ln>
                    <a:noFill/>
                  </a:ln>
                  <a:solidFill>
                    <a:srgbClr val="C00000"/>
                  </a:solidFill>
                  <a:effectLst/>
                  <a:latin typeface="Calibri" pitchFamily="34" charset="0"/>
                  <a:ea typeface="Arial MT"/>
                  <a:cs typeface="Calibri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220" name="Rectangle 2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</a:t>
            </a:r>
            <a:endParaRPr kumimoji="0" 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00958" y="3000372"/>
            <a:ext cx="5000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6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7224" y="5643578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6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226" name="Group 2" descr="https://onlinetestpad.com/fs/images/2f/bb/56/9f921e4122b36ccfd376c95d7f.jpg"/>
          <p:cNvGrpSpPr>
            <a:grpSpLocks/>
          </p:cNvGrpSpPr>
          <p:nvPr/>
        </p:nvGrpSpPr>
        <p:grpSpPr bwMode="auto">
          <a:xfrm>
            <a:off x="1428728" y="1500174"/>
            <a:ext cx="6443663" cy="5146675"/>
            <a:chOff x="2424" y="323"/>
            <a:chExt cx="10147" cy="8105"/>
          </a:xfrm>
        </p:grpSpPr>
        <p:pic>
          <p:nvPicPr>
            <p:cNvPr id="52228" name="Picture 4" descr="https://onlinetestpad.com/fs/images/2f/bb/56/9f921e4122b36ccfd376c95d7f.jpg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24" y="323"/>
              <a:ext cx="10147" cy="8105"/>
            </a:xfrm>
            <a:prstGeom prst="rect">
              <a:avLst/>
            </a:prstGeom>
            <a:noFill/>
          </p:spPr>
        </p:pic>
        <p:sp>
          <p:nvSpPr>
            <p:cNvPr id="52227" name="AutoShape 3"/>
            <p:cNvSpPr>
              <a:spLocks/>
            </p:cNvSpPr>
            <p:nvPr/>
          </p:nvSpPr>
          <p:spPr bwMode="auto">
            <a:xfrm>
              <a:off x="3796" y="1004"/>
              <a:ext cx="2836" cy="6578"/>
            </a:xfrm>
            <a:custGeom>
              <a:avLst/>
              <a:gdLst/>
              <a:ahLst/>
              <a:cxnLst>
                <a:cxn ang="0">
                  <a:pos x="2268" y="0"/>
                </a:cxn>
                <a:cxn ang="0">
                  <a:pos x="2723" y="455"/>
                </a:cxn>
                <a:cxn ang="0">
                  <a:pos x="115" y="3629"/>
                </a:cxn>
                <a:cxn ang="0">
                  <a:pos x="567" y="4081"/>
                </a:cxn>
                <a:cxn ang="0">
                  <a:pos x="455" y="4649"/>
                </a:cxn>
                <a:cxn ang="0">
                  <a:pos x="0" y="5104"/>
                </a:cxn>
                <a:cxn ang="0">
                  <a:pos x="2383" y="6125"/>
                </a:cxn>
                <a:cxn ang="0">
                  <a:pos x="2836" y="6577"/>
                </a:cxn>
                <a:cxn ang="0">
                  <a:pos x="1363" y="5105"/>
                </a:cxn>
                <a:cxn ang="0">
                  <a:pos x="1816" y="5557"/>
                </a:cxn>
              </a:cxnLst>
              <a:rect l="0" t="0" r="r" b="b"/>
              <a:pathLst>
                <a:path w="2836" h="6578">
                  <a:moveTo>
                    <a:pt x="2268" y="0"/>
                  </a:moveTo>
                  <a:lnTo>
                    <a:pt x="2723" y="455"/>
                  </a:lnTo>
                  <a:moveTo>
                    <a:pt x="115" y="3629"/>
                  </a:moveTo>
                  <a:lnTo>
                    <a:pt x="567" y="4081"/>
                  </a:lnTo>
                  <a:moveTo>
                    <a:pt x="455" y="4649"/>
                  </a:moveTo>
                  <a:lnTo>
                    <a:pt x="0" y="5104"/>
                  </a:lnTo>
                  <a:moveTo>
                    <a:pt x="2383" y="6125"/>
                  </a:moveTo>
                  <a:lnTo>
                    <a:pt x="2836" y="6577"/>
                  </a:lnTo>
                  <a:moveTo>
                    <a:pt x="1363" y="5105"/>
                  </a:moveTo>
                  <a:lnTo>
                    <a:pt x="1816" y="5557"/>
                  </a:lnTo>
                </a:path>
              </a:pathLst>
            </a:custGeom>
            <a:noFill/>
            <a:ln w="57912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357158" y="214290"/>
            <a:ext cx="8429684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>
                <a:latin typeface="Times New Roman" pitchFamily="18" charset="0"/>
                <a:ea typeface="Arial MT"/>
                <a:cs typeface="Times New Roman" pitchFamily="18" charset="0"/>
              </a:rPr>
              <a:t>На рисунке – схема дорог, связывающих города А, Б, В, Г, Д, Е, Ж, З, К и Л. По каждой дороге можно двигаться только в одном направлении, указанном стрелкой.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31" name="Rectangle 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	4</a:t>
            </a:r>
            <a:endParaRPr kumimoji="0" lang="ru-RU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4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8596" y="714356"/>
            <a:ext cx="77153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Сколько существует различных путей из города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А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в город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,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проходящих чере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з город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B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Arial MT"/>
                <a:cs typeface="Times New Roman" pitchFamily="18" charset="0"/>
              </a:rPr>
              <a:t>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№10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285728"/>
            <a:ext cx="778674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marR="46990" algn="just">
              <a:spcBef>
                <a:spcPts val="100"/>
              </a:spcBef>
            </a:pPr>
            <a:r>
              <a:rPr lang="ru-RU" kern="0" spc="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/>
              <a:t>В одной из кодировок </a:t>
            </a:r>
            <a:r>
              <a:rPr lang="ru-RU" dirty="0" err="1"/>
              <a:t>Unicode</a:t>
            </a:r>
            <a:r>
              <a:rPr lang="ru-RU" dirty="0"/>
              <a:t> каждый символ кодируется 16 битами. Катя и  Миша переписывались по электронной почте. Миша хотел отправить Кате  сообщение:</a:t>
            </a:r>
          </a:p>
          <a:p>
            <a:pPr marL="12700" algn="just">
              <a:lnSpc>
                <a:spcPct val="100000"/>
              </a:lnSpc>
            </a:pPr>
            <a:r>
              <a:rPr lang="ru-RU" b="1" dirty="0"/>
              <a:t>Привет, Катя! </a:t>
            </a:r>
            <a:r>
              <a:rPr lang="ru-RU" b="1" dirty="0"/>
              <a:t>Как дела</a:t>
            </a:r>
            <a:r>
              <a:rPr lang="ru-RU" b="1" dirty="0" smtClean="0"/>
              <a:t>?</a:t>
            </a:r>
          </a:p>
          <a:p>
            <a:pPr marL="12700" algn="just">
              <a:lnSpc>
                <a:spcPct val="100000"/>
              </a:lnSpc>
            </a:pPr>
            <a:endParaRPr lang="ru-RU" b="1" dirty="0"/>
          </a:p>
          <a:p>
            <a:pPr marL="25400" marR="5080" algn="just"/>
            <a:r>
              <a:rPr lang="ru-RU" dirty="0"/>
              <a:t>Миша твердо знает, что два пробела подряд ставить не принято. Но у Миши  старая клавиатура и на ней клавиша ПРОБЕЛ иногда заедает. Из-за этого  сообщение для Кати заняло 50 байт.</a:t>
            </a:r>
          </a:p>
          <a:p>
            <a:pPr marL="25400" algn="just"/>
            <a:r>
              <a:rPr lang="ru-RU" dirty="0"/>
              <a:t>Определите, сколько лишних пробелов оказалось в сообщении Миши.</a:t>
            </a:r>
          </a:p>
          <a:p>
            <a:pPr marL="25400" algn="just"/>
            <a:r>
              <a:rPr lang="ru-RU" dirty="0"/>
              <a:t>Напишите в ответе целое число.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071538" y="3714752"/>
            <a:ext cx="664373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b="1" dirty="0" smtClean="0"/>
              <a:t>В первоначальном предложении </a:t>
            </a:r>
            <a:r>
              <a:rPr lang="ru-RU" dirty="0" smtClean="0"/>
              <a:t>23 символа (считаем все знаки препинания и пробелы)</a:t>
            </a:r>
          </a:p>
          <a:p>
            <a:r>
              <a:rPr lang="ru-RU" dirty="0" smtClean="0"/>
              <a:t>1 символ по условию – 16 бит или 16:8=2 байта</a:t>
            </a:r>
          </a:p>
          <a:p>
            <a:r>
              <a:rPr lang="ru-RU" b="1" dirty="0" smtClean="0"/>
              <a:t>В конце сообщение </a:t>
            </a:r>
            <a:r>
              <a:rPr lang="ru-RU" dirty="0" smtClean="0"/>
              <a:t>заняло 50 байт, значит в нем 50:2=25 символов</a:t>
            </a:r>
          </a:p>
          <a:p>
            <a:r>
              <a:rPr lang="ru-RU" dirty="0" smtClean="0"/>
              <a:t>Количество лишних пробелов: 25-23=2</a:t>
            </a:r>
          </a:p>
          <a:p>
            <a:r>
              <a:rPr lang="ru-RU" dirty="0" smtClean="0"/>
              <a:t>Ответ: 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57224" y="857232"/>
            <a:ext cx="7786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Среди приведённых ниже трёх чисел, записанных в различных системах счисления, найдите максимальное и запишите его в ответе в десятичной системе счисления. В ответе запишите только число, основание системы счисления указывать не нужно.</a:t>
            </a:r>
          </a:p>
          <a:p>
            <a:r>
              <a:rPr lang="ru-RU" dirty="0"/>
              <a:t>38</a:t>
            </a:r>
            <a:r>
              <a:rPr lang="ru-RU" baseline="-25000" dirty="0"/>
              <a:t>16</a:t>
            </a:r>
            <a:r>
              <a:rPr lang="ru-RU" dirty="0"/>
              <a:t>, 75</a:t>
            </a:r>
            <a:r>
              <a:rPr lang="ru-RU" baseline="-25000" dirty="0"/>
              <a:t>8</a:t>
            </a:r>
            <a:r>
              <a:rPr lang="ru-RU" dirty="0"/>
              <a:t>, 110100</a:t>
            </a:r>
            <a:r>
              <a:rPr lang="ru-RU" baseline="-25000" dirty="0"/>
              <a:t>2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428860" y="1142984"/>
            <a:ext cx="65008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  </a:t>
            </a:r>
          </a:p>
          <a:p>
            <a:endParaRPr lang="ru-RU" dirty="0"/>
          </a:p>
        </p:txBody>
      </p:sp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928934"/>
            <a:ext cx="2786082" cy="1126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3714752"/>
            <a:ext cx="25622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32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5786" y="4429132"/>
            <a:ext cx="405765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>
            <a:off x="928662" y="2285992"/>
            <a:ext cx="6786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Решение. </a:t>
            </a:r>
          </a:p>
          <a:p>
            <a:r>
              <a:rPr lang="ru-RU" dirty="0" smtClean="0"/>
              <a:t>Переведём все числа в десятичную систему счисления:</a:t>
            </a:r>
          </a:p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142976" y="521495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>Таким образом, наибольшим среди этих трёх чисел является число 61.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Ответ: 61.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714356"/>
            <a:ext cx="7215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Запись числа 1033</a:t>
            </a:r>
            <a:r>
              <a:rPr lang="ru-RU" baseline="-25000" dirty="0" smtClean="0"/>
              <a:t>5</a:t>
            </a:r>
            <a:r>
              <a:rPr lang="ru-RU" dirty="0" smtClean="0"/>
              <a:t> в некоторой системе счисления выглядит как 168</a:t>
            </a:r>
            <a:r>
              <a:rPr lang="en-US" baseline="-25000" dirty="0"/>
              <a:t>N</a:t>
            </a:r>
            <a:r>
              <a:rPr lang="ru-RU" dirty="0" smtClean="0"/>
              <a:t> . Найдите основание системы счисления.</a:t>
            </a:r>
            <a:r>
              <a:rPr lang="en-US" dirty="0" smtClean="0"/>
              <a:t> N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57224" y="1714488"/>
            <a:ext cx="735811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Переведем в десятичную систему оба числа</a:t>
            </a:r>
          </a:p>
          <a:p>
            <a:r>
              <a:rPr lang="ru-RU" dirty="0" smtClean="0"/>
              <a:t> 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428868"/>
            <a:ext cx="363855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4276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357562"/>
            <a:ext cx="15906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1000100" y="4000504"/>
            <a:ext cx="500066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Приравняем обе части</a:t>
            </a:r>
          </a:p>
          <a:p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+6N+8 = 143</a:t>
            </a:r>
            <a:r>
              <a:rPr lang="ru-RU" dirty="0" smtClean="0"/>
              <a:t>	</a:t>
            </a:r>
            <a:r>
              <a:rPr lang="en-US" dirty="0" smtClean="0"/>
              <a:t>N</a:t>
            </a:r>
            <a:r>
              <a:rPr lang="en-US" baseline="30000" dirty="0" smtClean="0"/>
              <a:t>2</a:t>
            </a:r>
            <a:r>
              <a:rPr lang="en-US" dirty="0" smtClean="0"/>
              <a:t>+6N</a:t>
            </a:r>
            <a:r>
              <a:rPr lang="ru-RU" dirty="0" smtClean="0"/>
              <a:t>-135=0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ru-RU" dirty="0" smtClean="0"/>
              <a:t>Решаем квадратное уравнение</a:t>
            </a:r>
          </a:p>
          <a:p>
            <a:r>
              <a:rPr lang="en-US" dirty="0" smtClean="0"/>
              <a:t>D</a:t>
            </a:r>
            <a:r>
              <a:rPr lang="ru-RU" dirty="0" smtClean="0"/>
              <a:t>= 36-135*(-4)=576</a:t>
            </a:r>
          </a:p>
          <a:p>
            <a:r>
              <a:rPr lang="ru-RU" dirty="0" smtClean="0"/>
              <a:t>Определяем корни</a:t>
            </a:r>
          </a:p>
          <a:p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3500430" y="3571876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</a:t>
            </a:r>
            <a:r>
              <a:rPr lang="en-US" baseline="30000" dirty="0" smtClean="0"/>
              <a:t>0 </a:t>
            </a:r>
            <a:r>
              <a:rPr lang="en-US" dirty="0" smtClean="0"/>
              <a:t>= 1</a:t>
            </a:r>
            <a:endParaRPr lang="ru-RU" dirty="0"/>
          </a:p>
        </p:txBody>
      </p:sp>
      <p:pic>
        <p:nvPicPr>
          <p:cNvPr id="5427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2976" y="5500702"/>
            <a:ext cx="34766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extBox 9"/>
          <p:cNvSpPr txBox="1"/>
          <p:nvPr/>
        </p:nvSpPr>
        <p:spPr>
          <a:xfrm>
            <a:off x="4643438" y="6488668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9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4572000" y="5857892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Отрицательный корень не рассматриваем!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0"/>
            <a:ext cx="807249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400" marR="6350">
              <a:spcBef>
                <a:spcPts val="100"/>
              </a:spcBef>
            </a:pPr>
            <a:r>
              <a:rPr lang="ru-RU" dirty="0" smtClean="0"/>
              <a:t>3. В </a:t>
            </a:r>
            <a:r>
              <a:rPr lang="ru-RU" dirty="0"/>
              <a:t>кодировке КОИ-8 каждый символ кодируется 1 байтом.  </a:t>
            </a:r>
            <a:r>
              <a:rPr lang="ru-RU" dirty="0"/>
              <a:t>Матвей написал текст (в нём нет лишних пробелов):</a:t>
            </a:r>
          </a:p>
          <a:p>
            <a:pPr marL="25400" marR="6985"/>
            <a:r>
              <a:rPr lang="ru-RU" dirty="0"/>
              <a:t>Лев, Дева, Весы, Скорпион, Стрелец, Козерог, Водолей, Рыбы, Телец,  Близнецы, Рак – названия знаков </a:t>
            </a:r>
            <a:r>
              <a:rPr lang="ru-RU" dirty="0" smtClean="0"/>
              <a:t>зодиака.</a:t>
            </a:r>
          </a:p>
          <a:p>
            <a:pPr marL="25400" marR="6985"/>
            <a:endParaRPr lang="ru-RU" dirty="0"/>
          </a:p>
          <a:p>
            <a:pPr marL="25400" marR="5080" indent="334963"/>
            <a:r>
              <a:rPr lang="ru-RU" dirty="0"/>
              <a:t>Ученик удалил из списка название одного знака зодиака. Заодно он удалил  ставшие лишними запятые и пробелы – два пробела не должны идти  подряд. </a:t>
            </a:r>
            <a:r>
              <a:rPr lang="ru-RU" dirty="0"/>
              <a:t>При этом размер нового предложения в данной кодировке оказался  на 72 бита меньше, чем размер исходного предложения. </a:t>
            </a:r>
            <a:endParaRPr lang="ru-RU" dirty="0" smtClean="0"/>
          </a:p>
          <a:p>
            <a:pPr marL="25400" marR="5080" indent="334963"/>
            <a:r>
              <a:rPr lang="ru-RU" dirty="0" smtClean="0"/>
              <a:t>Среди </a:t>
            </a:r>
            <a:r>
              <a:rPr lang="ru-RU" dirty="0"/>
              <a:t>знаков  зодиака, имеющих одинаковое количество букв, Матвей удалил название,  идущее последним по алфавиту. Запишите в ответе название </a:t>
            </a:r>
            <a:r>
              <a:rPr lang="ru-RU" dirty="0" smtClean="0"/>
              <a:t>знака зодиака удаленного Матвеем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857224" y="3714752"/>
            <a:ext cx="75724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1 символ- 1 байт или 8 бит</a:t>
            </a:r>
          </a:p>
          <a:p>
            <a:r>
              <a:rPr lang="ru-RU" dirty="0" smtClean="0"/>
              <a:t>Удаленно </a:t>
            </a:r>
            <a:r>
              <a:rPr lang="ru-RU" dirty="0"/>
              <a:t>с</a:t>
            </a:r>
            <a:r>
              <a:rPr lang="ru-RU" dirty="0" smtClean="0"/>
              <a:t>лово, пробел и запятая весят 72 бита, тогда 72:8=9 символов </a:t>
            </a:r>
          </a:p>
          <a:p>
            <a:r>
              <a:rPr lang="ru-RU" dirty="0" smtClean="0"/>
              <a:t>Значит слово состоит из 9-2= 7 символов.</a:t>
            </a:r>
          </a:p>
          <a:p>
            <a:r>
              <a:rPr lang="ru-RU" dirty="0" smtClean="0"/>
              <a:t>Таких  три слова, но последнее по алфавиту Стрелец</a:t>
            </a:r>
          </a:p>
          <a:p>
            <a:r>
              <a:rPr lang="ru-RU" dirty="0" smtClean="0"/>
              <a:t>Ответ: Стрелец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571480"/>
            <a:ext cx="771530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4. Статья</a:t>
            </a:r>
            <a:r>
              <a:rPr lang="ru-RU" dirty="0"/>
              <a:t>, набранная на компьютере, содержит 10 страниц, на каждой странице 32 строки, в каждой строке 48 символов. В одном из представлений </a:t>
            </a:r>
            <a:r>
              <a:rPr lang="ru-RU" dirty="0" err="1"/>
              <a:t>Unicode</a:t>
            </a:r>
            <a:r>
              <a:rPr lang="ru-RU" dirty="0"/>
              <a:t> каждый символ кодируется 16 битами. Определите информационный объём статьи в </a:t>
            </a:r>
            <a:r>
              <a:rPr lang="ru-RU" dirty="0" err="1"/>
              <a:t>Кбайтах</a:t>
            </a:r>
            <a:r>
              <a:rPr lang="ru-RU" dirty="0"/>
              <a:t> </a:t>
            </a:r>
            <a:r>
              <a:rPr lang="ru-RU" dirty="0" err="1"/>
              <a:t>в</a:t>
            </a:r>
            <a:r>
              <a:rPr lang="ru-RU" dirty="0"/>
              <a:t> этом варианте представления </a:t>
            </a:r>
            <a:r>
              <a:rPr lang="ru-RU" dirty="0" err="1"/>
              <a:t>Unicode</a:t>
            </a:r>
            <a:r>
              <a:rPr lang="ru-RU" dirty="0"/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28662" y="2071678"/>
            <a:ext cx="67866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Количество символов в статье 10*32*48</a:t>
            </a:r>
          </a:p>
          <a:p>
            <a:r>
              <a:rPr lang="ru-RU" dirty="0" smtClean="0"/>
              <a:t>1 символ весит 16 бит</a:t>
            </a:r>
          </a:p>
          <a:p>
            <a:r>
              <a:rPr lang="ru-RU" dirty="0" smtClean="0"/>
              <a:t>Информационный объем получаем перемножив эти две величины</a:t>
            </a:r>
          </a:p>
          <a:p>
            <a:r>
              <a:rPr lang="en-US" dirty="0" smtClean="0"/>
              <a:t>I</a:t>
            </a:r>
            <a:r>
              <a:rPr lang="ru-RU" dirty="0" smtClean="0"/>
              <a:t>= 10*32*48*16 </a:t>
            </a:r>
          </a:p>
          <a:p>
            <a:r>
              <a:rPr lang="ru-RU" dirty="0" smtClean="0"/>
              <a:t>Но по условию объем должен быть в Килобайтах.</a:t>
            </a:r>
          </a:p>
          <a:p>
            <a:r>
              <a:rPr lang="ru-RU" dirty="0" smtClean="0"/>
              <a:t>Вспоминаем:</a:t>
            </a:r>
          </a:p>
          <a:p>
            <a:r>
              <a:rPr lang="ru-RU" dirty="0" smtClean="0"/>
              <a:t>1 байт=8 бит</a:t>
            </a:r>
          </a:p>
          <a:p>
            <a:r>
              <a:rPr lang="ru-RU" dirty="0" smtClean="0"/>
              <a:t>1 Кб=1024 байт, значит чтобы перейти из бит в килобайты делим на 8 и 1024</a:t>
            </a:r>
          </a:p>
          <a:p>
            <a:r>
              <a:rPr lang="ru-RU" dirty="0" smtClean="0"/>
              <a:t>Итак: 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6357950" y="4786322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(48=16*3=2</a:t>
            </a:r>
            <a:r>
              <a:rPr lang="ru-RU" baseline="30000" dirty="0" smtClean="0"/>
              <a:t>4</a:t>
            </a:r>
            <a:r>
              <a:rPr lang="ru-RU" dirty="0" smtClean="0"/>
              <a:t> * 3)</a:t>
            </a:r>
            <a:endParaRPr lang="ru-RU" baseline="30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4857760"/>
            <a:ext cx="380047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86380" y="5072074"/>
            <a:ext cx="1543050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TextBox 7"/>
          <p:cNvSpPr txBox="1"/>
          <p:nvPr/>
        </p:nvSpPr>
        <p:spPr>
          <a:xfrm>
            <a:off x="1214414" y="614364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Ответ: 30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ЗАДАНИЕ №3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571480"/>
            <a:ext cx="6643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Найдите такое наименьшее целое двузначное число для которого истинно высказывание:</a:t>
            </a:r>
          </a:p>
          <a:p>
            <a:pPr marL="342900" indent="-342900"/>
            <a:r>
              <a:rPr lang="ru-RU" dirty="0" smtClean="0"/>
              <a:t>НЕ(</a:t>
            </a:r>
            <a:r>
              <a:rPr lang="en-US" dirty="0" smtClean="0"/>
              <a:t>x&lt;52)</a:t>
            </a:r>
            <a:r>
              <a:rPr lang="ru-RU" dirty="0" smtClean="0"/>
              <a:t>и НЕ (</a:t>
            </a:r>
            <a:r>
              <a:rPr lang="ru-RU" dirty="0" err="1" smtClean="0"/>
              <a:t>х</a:t>
            </a:r>
            <a:r>
              <a:rPr lang="ru-RU" dirty="0" smtClean="0"/>
              <a:t> </a:t>
            </a:r>
            <a:r>
              <a:rPr lang="ru-RU" dirty="0" err="1" smtClean="0"/>
              <a:t>не</a:t>
            </a:r>
            <a:r>
              <a:rPr lang="ru-RU" dirty="0" smtClean="0"/>
              <a:t> делиться на 7) и НЕ (сумма цифр </a:t>
            </a:r>
            <a:r>
              <a:rPr lang="en-US" dirty="0" smtClean="0"/>
              <a:t>&gt;12)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2214554"/>
            <a:ext cx="728667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Сначала избавимся от НЕ</a:t>
            </a:r>
          </a:p>
          <a:p>
            <a:r>
              <a:rPr lang="ru-RU" dirty="0" smtClean="0"/>
              <a:t>(</a:t>
            </a:r>
            <a:r>
              <a:rPr lang="en-US" dirty="0" smtClean="0"/>
              <a:t>X&gt;=52</a:t>
            </a:r>
            <a:r>
              <a:rPr lang="ru-RU" dirty="0" smtClean="0"/>
              <a:t>) и (Х делиться на 7) и (сумма цифр</a:t>
            </a:r>
            <a:r>
              <a:rPr lang="en-US" dirty="0" smtClean="0"/>
              <a:t> &lt;=</a:t>
            </a:r>
            <a:r>
              <a:rPr lang="ru-RU" dirty="0" smtClean="0"/>
              <a:t>12)</a:t>
            </a:r>
          </a:p>
          <a:p>
            <a:r>
              <a:rPr lang="ru-RU" dirty="0" smtClean="0"/>
              <a:t>Из первого условия видим, что число лежит в диапазоне от 52 до 99</a:t>
            </a:r>
          </a:p>
          <a:p>
            <a:r>
              <a:rPr lang="ru-RU" dirty="0" smtClean="0"/>
              <a:t>Первое число из этого диапазона, которое делиться на 7 это 56.</a:t>
            </a:r>
          </a:p>
          <a:p>
            <a:r>
              <a:rPr lang="ru-RU" dirty="0" err="1" smtClean="0"/>
              <a:t>Проверям</a:t>
            </a:r>
            <a:r>
              <a:rPr lang="ru-RU" dirty="0" smtClean="0"/>
              <a:t> условие три. 5+6=11,  сумма цифр меньше 12. Число 56 подходит!</a:t>
            </a:r>
          </a:p>
          <a:p>
            <a:r>
              <a:rPr lang="ru-RU" dirty="0" smtClean="0"/>
              <a:t>Ответ: 56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571480"/>
            <a:ext cx="66437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u-RU" dirty="0" smtClean="0"/>
              <a:t>2. Определите   наименьшее трехзначное число </a:t>
            </a:r>
            <a:r>
              <a:rPr lang="ru-RU" dirty="0" err="1" smtClean="0"/>
              <a:t>х</a:t>
            </a:r>
            <a:r>
              <a:rPr lang="ru-RU" dirty="0" smtClean="0"/>
              <a:t>,  для которого истинно выражение:</a:t>
            </a:r>
          </a:p>
          <a:p>
            <a:pPr marL="342900" indent="-342900"/>
            <a:r>
              <a:rPr lang="ru-RU" dirty="0" smtClean="0"/>
              <a:t>НЕ((</a:t>
            </a:r>
            <a:r>
              <a:rPr lang="en-US" dirty="0" smtClean="0"/>
              <a:t>x</a:t>
            </a:r>
            <a:r>
              <a:rPr lang="ru-RU" dirty="0" smtClean="0"/>
              <a:t> не оканчивается на три) ИЛИ (</a:t>
            </a:r>
            <a:r>
              <a:rPr lang="ru-RU" dirty="0" err="1" smtClean="0"/>
              <a:t>х</a:t>
            </a:r>
            <a:r>
              <a:rPr lang="en-US" dirty="0" smtClean="0"/>
              <a:t>&lt;</a:t>
            </a:r>
            <a:r>
              <a:rPr lang="ru-RU" dirty="0" smtClean="0"/>
              <a:t>230</a:t>
            </a:r>
            <a:r>
              <a:rPr lang="en-US" dirty="0" smtClean="0"/>
              <a:t>)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2214554"/>
            <a:ext cx="72866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РЕШЕНИЕ</a:t>
            </a:r>
          </a:p>
          <a:p>
            <a:r>
              <a:rPr lang="ru-RU" dirty="0" smtClean="0"/>
              <a:t>Сначала избавимся от НЕ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ПРИМЕНЯЕМ ТАКОЕ ПРАВИЛО: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НЕ (Х ИЛИ У)= НЕ Х и НЕ У</a:t>
            </a:r>
          </a:p>
          <a:p>
            <a:r>
              <a:rPr lang="ru-RU" b="1" dirty="0" smtClean="0"/>
              <a:t>Тогда получим:</a:t>
            </a:r>
          </a:p>
          <a:p>
            <a:r>
              <a:rPr lang="ru-RU" b="1" dirty="0" smtClean="0"/>
              <a:t>НЕ(</a:t>
            </a:r>
            <a:r>
              <a:rPr lang="ru-RU" b="1" dirty="0" err="1" smtClean="0"/>
              <a:t>х</a:t>
            </a:r>
            <a:r>
              <a:rPr lang="ru-RU" b="1" dirty="0" smtClean="0"/>
              <a:t> </a:t>
            </a:r>
            <a:r>
              <a:rPr lang="ru-RU" b="1" dirty="0" err="1" smtClean="0"/>
              <a:t>не</a:t>
            </a:r>
            <a:r>
              <a:rPr lang="ru-RU" b="1" dirty="0" smtClean="0"/>
              <a:t> оканчивается на 3) и (</a:t>
            </a:r>
            <a:r>
              <a:rPr lang="ru-RU" b="1" dirty="0" err="1" smtClean="0"/>
              <a:t>х</a:t>
            </a:r>
            <a:r>
              <a:rPr lang="en-US" b="1" dirty="0" smtClean="0"/>
              <a:t>&gt;=</a:t>
            </a:r>
            <a:r>
              <a:rPr lang="ru-RU" b="1" dirty="0" smtClean="0"/>
              <a:t>230)</a:t>
            </a:r>
          </a:p>
          <a:p>
            <a:r>
              <a:rPr lang="ru-RU" b="1" dirty="0" smtClean="0"/>
              <a:t>Окончательно: (</a:t>
            </a:r>
            <a:r>
              <a:rPr lang="ru-RU" b="1" dirty="0" err="1" smtClean="0"/>
              <a:t>х</a:t>
            </a:r>
            <a:r>
              <a:rPr lang="ru-RU" b="1" dirty="0" smtClean="0"/>
              <a:t> оканчивается на 3 ) и </a:t>
            </a:r>
            <a:r>
              <a:rPr lang="ru-RU" b="1" dirty="0" smtClean="0"/>
              <a:t>(</a:t>
            </a:r>
            <a:r>
              <a:rPr lang="ru-RU" b="1" dirty="0" err="1" smtClean="0"/>
              <a:t>х</a:t>
            </a:r>
            <a:r>
              <a:rPr lang="en-US" b="1" dirty="0" smtClean="0"/>
              <a:t>&gt;=</a:t>
            </a:r>
            <a:r>
              <a:rPr lang="ru-RU" b="1" dirty="0" smtClean="0"/>
              <a:t>230)</a:t>
            </a:r>
          </a:p>
          <a:p>
            <a:r>
              <a:rPr lang="ru-RU" b="1" dirty="0" smtClean="0"/>
              <a:t>Это число 233</a:t>
            </a:r>
          </a:p>
          <a:p>
            <a:r>
              <a:rPr lang="ru-RU" dirty="0" smtClean="0"/>
              <a:t>Ответ: 233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448</TotalTime>
  <Words>1802</Words>
  <Application>Microsoft Office PowerPoint</Application>
  <PresentationFormat>Экран (4:3)</PresentationFormat>
  <Paragraphs>285</Paragraphs>
  <Slides>41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Шпаргалка по ОГЭ информатика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Слайд 39</vt:lpstr>
      <vt:lpstr>Слайд 40</vt:lpstr>
      <vt:lpstr>Слайд 41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RFMLI-5s</dc:creator>
  <cp:lastModifiedBy>RFMLI-5s</cp:lastModifiedBy>
  <cp:revision>43</cp:revision>
  <dcterms:created xsi:type="dcterms:W3CDTF">2023-05-28T10:18:10Z</dcterms:created>
  <dcterms:modified xsi:type="dcterms:W3CDTF">2023-05-28T17:46:45Z</dcterms:modified>
</cp:coreProperties>
</file>