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3" r:id="rId3"/>
    <p:sldId id="257" r:id="rId4"/>
    <p:sldId id="258" r:id="rId5"/>
    <p:sldId id="260" r:id="rId6"/>
    <p:sldId id="259" r:id="rId7"/>
    <p:sldId id="261" r:id="rId8"/>
    <p:sldId id="262" r:id="rId9"/>
    <p:sldId id="278" r:id="rId10"/>
    <p:sldId id="274" r:id="rId11"/>
    <p:sldId id="263" r:id="rId12"/>
    <p:sldId id="264" r:id="rId13"/>
    <p:sldId id="265" r:id="rId14"/>
    <p:sldId id="275" r:id="rId15"/>
    <p:sldId id="267" r:id="rId16"/>
    <p:sldId id="276" r:id="rId17"/>
    <p:sldId id="269" r:id="rId18"/>
    <p:sldId id="270" r:id="rId19"/>
    <p:sldId id="271" r:id="rId20"/>
    <p:sldId id="277" r:id="rId21"/>
    <p:sldId id="272"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42" autoAdjust="0"/>
    <p:restoredTop sz="94660"/>
  </p:normalViewPr>
  <p:slideViewPr>
    <p:cSldViewPr>
      <p:cViewPr varScale="1">
        <p:scale>
          <a:sx n="65" d="100"/>
          <a:sy n="65" d="100"/>
        </p:scale>
        <p:origin x="1128"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ABB61C6D-AF5F-4C6C-9A11-8BC95F0B1352}" type="datetimeFigureOut">
              <a:rPr lang="ru-RU" smtClean="0"/>
              <a:pPr/>
              <a:t>11.12.2022</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5271E199-B522-459E-80F7-FCF0FBD54F84}"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BB61C6D-AF5F-4C6C-9A11-8BC95F0B1352}" type="datetimeFigureOut">
              <a:rPr lang="ru-RU" smtClean="0"/>
              <a:pPr/>
              <a:t>11.12.2022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1E199-B522-459E-80F7-FCF0FBD54F8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BB61C6D-AF5F-4C6C-9A11-8BC95F0B1352}" type="datetimeFigureOut">
              <a:rPr lang="ru-RU" smtClean="0"/>
              <a:pPr/>
              <a:t>11.12.2022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1E199-B522-459E-80F7-FCF0FBD54F8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BB61C6D-AF5F-4C6C-9A11-8BC95F0B1352}" type="datetimeFigureOut">
              <a:rPr lang="ru-RU" smtClean="0"/>
              <a:pPr/>
              <a:t>11.12.2022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1E199-B522-459E-80F7-FCF0FBD54F8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ABB61C6D-AF5F-4C6C-9A11-8BC95F0B1352}" type="datetimeFigureOut">
              <a:rPr lang="ru-RU" smtClean="0"/>
              <a:pPr/>
              <a:t>11.12.2022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1E199-B522-459E-80F7-FCF0FBD54F84}"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ABB61C6D-AF5F-4C6C-9A11-8BC95F0B1352}" type="datetimeFigureOut">
              <a:rPr lang="ru-RU" smtClean="0"/>
              <a:pPr/>
              <a:t>11.12.2022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1E199-B522-459E-80F7-FCF0FBD54F8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ABB61C6D-AF5F-4C6C-9A11-8BC95F0B1352}" type="datetimeFigureOut">
              <a:rPr lang="ru-RU" smtClean="0"/>
              <a:pPr/>
              <a:t>11.12.2022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271E199-B522-459E-80F7-FCF0FBD54F8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ABB61C6D-AF5F-4C6C-9A11-8BC95F0B1352}" type="datetimeFigureOut">
              <a:rPr lang="ru-RU" smtClean="0"/>
              <a:pPr/>
              <a:t>11.12.2022</a:t>
            </a:fld>
            <a:endParaRPr lang="ru-RU"/>
          </a:p>
        </p:txBody>
      </p:sp>
      <p:sp>
        <p:nvSpPr>
          <p:cNvPr id="8" name="Номер слайда 7"/>
          <p:cNvSpPr>
            <a:spLocks noGrp="1"/>
          </p:cNvSpPr>
          <p:nvPr>
            <p:ph type="sldNum" sz="quarter" idx="11"/>
          </p:nvPr>
        </p:nvSpPr>
        <p:spPr/>
        <p:txBody>
          <a:bodyPr/>
          <a:lstStyle/>
          <a:p>
            <a:fld id="{5271E199-B522-459E-80F7-FCF0FBD54F84}" type="slidenum">
              <a:rPr lang="ru-RU" smtClean="0"/>
              <a:pPr/>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BB61C6D-AF5F-4C6C-9A11-8BC95F0B1352}" type="datetimeFigureOut">
              <a:rPr lang="ru-RU" smtClean="0"/>
              <a:pPr/>
              <a:t>11.12.2022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271E199-B522-459E-80F7-FCF0FBD54F8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ABB61C6D-AF5F-4C6C-9A11-8BC95F0B1352}" type="datetimeFigureOut">
              <a:rPr lang="ru-RU" smtClean="0"/>
              <a:pPr/>
              <a:t>11.12.2022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5271E199-B522-459E-80F7-FCF0FBD54F8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ABB61C6D-AF5F-4C6C-9A11-8BC95F0B1352}" type="datetimeFigureOut">
              <a:rPr lang="ru-RU" smtClean="0"/>
              <a:pPr/>
              <a:t>11.12.2022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1E199-B522-459E-80F7-FCF0FBD54F84}"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ABB61C6D-AF5F-4C6C-9A11-8BC95F0B1352}" type="datetimeFigureOut">
              <a:rPr lang="ru-RU" smtClean="0"/>
              <a:pPr/>
              <a:t>11.12.2022</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5271E199-B522-459E-80F7-FCF0FBD54F84}"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5143504" y="1705709"/>
            <a:ext cx="4000496" cy="1151787"/>
          </a:xfrm>
        </p:spPr>
        <p:txBody>
          <a:bodyPr>
            <a:noAutofit/>
          </a:bodyPr>
          <a:lstStyle/>
          <a:p>
            <a:r>
              <a:rPr lang="ru-RU" sz="3200" dirty="0" smtClean="0">
                <a:effectLst>
                  <a:outerShdw blurRad="38100" dist="38100" dir="2700000" algn="tl">
                    <a:srgbClr val="000000">
                      <a:alpha val="43137"/>
                    </a:srgbClr>
                  </a:outerShdw>
                </a:effectLst>
              </a:rPr>
              <a:t>Государственная</a:t>
            </a:r>
            <a:br>
              <a:rPr lang="ru-RU" sz="3200" dirty="0" smtClean="0">
                <a:effectLst>
                  <a:outerShdw blurRad="38100" dist="38100" dir="2700000" algn="tl">
                    <a:srgbClr val="000000">
                      <a:alpha val="43137"/>
                    </a:srgbClr>
                  </a:outerShdw>
                </a:effectLst>
              </a:rPr>
            </a:br>
            <a:r>
              <a:rPr lang="ru-RU" sz="3200" dirty="0" smtClean="0">
                <a:effectLst>
                  <a:outerShdw blurRad="38100" dist="38100" dir="2700000" algn="tl">
                    <a:srgbClr val="000000">
                      <a:alpha val="43137"/>
                    </a:srgbClr>
                  </a:outerShdw>
                </a:effectLst>
              </a:rPr>
              <a:t>Итоговая</a:t>
            </a:r>
            <a:br>
              <a:rPr lang="ru-RU" sz="3200" dirty="0" smtClean="0">
                <a:effectLst>
                  <a:outerShdw blurRad="38100" dist="38100" dir="2700000" algn="tl">
                    <a:srgbClr val="000000">
                      <a:alpha val="43137"/>
                    </a:srgbClr>
                  </a:outerShdw>
                </a:effectLst>
              </a:rPr>
            </a:br>
            <a:r>
              <a:rPr lang="ru-RU" sz="3200" dirty="0" smtClean="0">
                <a:effectLst>
                  <a:outerShdw blurRad="38100" dist="38100" dir="2700000" algn="tl">
                    <a:srgbClr val="000000">
                      <a:alpha val="43137"/>
                    </a:srgbClr>
                  </a:outerShdw>
                </a:effectLst>
              </a:rPr>
              <a:t>Аттестация</a:t>
            </a:r>
            <a:endParaRPr lang="ru-RU" sz="3200" dirty="0">
              <a:effectLst>
                <a:outerShdw blurRad="38100" dist="38100" dir="2700000" algn="tl">
                  <a:srgbClr val="000000">
                    <a:alpha val="43137"/>
                  </a:srgbClr>
                </a:outerShdw>
              </a:effectLst>
            </a:endParaRPr>
          </a:p>
        </p:txBody>
      </p:sp>
      <p:pic>
        <p:nvPicPr>
          <p:cNvPr id="12" name="Рисунок 11" descr="188106.jpg"/>
          <p:cNvPicPr>
            <a:picLocks noGrp="1" noChangeAspect="1"/>
          </p:cNvPicPr>
          <p:nvPr>
            <p:ph type="pic" idx="1"/>
          </p:nvPr>
        </p:nvPicPr>
        <p:blipFill>
          <a:blip r:embed="rId2" cstate="print"/>
          <a:srcRect l="12476" r="12476"/>
          <a:stretch>
            <a:fillRect/>
          </a:stretch>
        </p:blipFill>
        <p:spPr>
          <a:xfrm>
            <a:off x="1065628" y="1019907"/>
            <a:ext cx="3480663" cy="3480663"/>
          </a:xfrm>
        </p:spPr>
      </p:pic>
      <p:sp>
        <p:nvSpPr>
          <p:cNvPr id="9" name="Текст 8"/>
          <p:cNvSpPr>
            <a:spLocks noGrp="1"/>
          </p:cNvSpPr>
          <p:nvPr>
            <p:ph type="body" sz="half" idx="2"/>
          </p:nvPr>
        </p:nvSpPr>
        <p:spPr/>
        <p:txBody>
          <a:bodyPr/>
          <a:lstStyle/>
          <a:p>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2844" y="214290"/>
            <a:ext cx="9001156" cy="6370975"/>
          </a:xfrm>
          <a:prstGeom prst="rect">
            <a:avLst/>
          </a:prstGeom>
        </p:spPr>
        <p:txBody>
          <a:bodyPr wrap="square">
            <a:spAutoFit/>
          </a:bodyPr>
          <a:lstStyle/>
          <a:p>
            <a:r>
              <a:rPr lang="ru-RU" sz="1200" dirty="0" smtClean="0"/>
              <a:t>11-го июня.</a:t>
            </a:r>
          </a:p>
          <a:p>
            <a:r>
              <a:rPr lang="ru-RU" sz="1200" dirty="0" smtClean="0"/>
              <a:t>Наконец, они приехали. Я сидел у окна, когда услышал стук их кареты: у меня сердце вздрогнуло... Что же это такое? Неужто я влюблен?</a:t>
            </a:r>
            <a:r>
              <a:rPr lang="ru-RU" sz="1200" b="1" dirty="0" smtClean="0"/>
              <a:t>.. Я так </a:t>
            </a:r>
            <a:r>
              <a:rPr lang="ru-RU" sz="1200" dirty="0" smtClean="0"/>
              <a:t>глупо создан, что этого можно от меня ожидать.</a:t>
            </a:r>
          </a:p>
          <a:p>
            <a:r>
              <a:rPr lang="ru-RU" sz="1200" dirty="0" smtClean="0"/>
              <a:t>	Я у них обедал. Княгиня на меня смотрит очень нежно и не отходит от дочери... плохо! Зато Вера ревнует меня к княжне: добился же я этого благополучия! Чего женщина не сделает, чтоб огорчить соперницу! Я помню, одна меня полюбила за то, что я любил другую. Нет ничего парадоксальнее</a:t>
            </a:r>
          </a:p>
          <a:p>
            <a:r>
              <a:rPr lang="ru-RU" sz="1200" dirty="0" smtClean="0"/>
              <a:t>женского ума; женщин трудно убедить в чем-нибудь, надо их довести до того, чтоб они убедили себя сами; порядок доказательств, которыми они уничтожают свои предубеждения, очень оригинален; чтоб выучиться их диалектике, надо опрокинуть в уме своем все школьные правила логики. Например, способ обыкновенный:</a:t>
            </a:r>
          </a:p>
          <a:p>
            <a:r>
              <a:rPr lang="ru-RU" sz="1200" dirty="0" smtClean="0"/>
              <a:t>	Этот человек любит меня, но я замужем: следовательно, не должна его любить.</a:t>
            </a:r>
          </a:p>
          <a:p>
            <a:r>
              <a:rPr lang="ru-RU" sz="1200" dirty="0" smtClean="0"/>
              <a:t>	Способ женский:</a:t>
            </a:r>
          </a:p>
          <a:p>
            <a:r>
              <a:rPr lang="ru-RU" sz="1200" dirty="0" smtClean="0"/>
              <a:t>	Я не должна его любить, ибо я замужем; но он меня любит, – следовательно...</a:t>
            </a:r>
          </a:p>
          <a:p>
            <a:r>
              <a:rPr lang="ru-RU" sz="1200" dirty="0" smtClean="0"/>
              <a:t>	Тут несколько точек, ибо рассудок уже ничего не говорит, а говорят большею частью: язык, глаза и вслед за ними сердце, если оное имеется.</a:t>
            </a:r>
          </a:p>
          <a:p>
            <a:r>
              <a:rPr lang="ru-RU" sz="1200" dirty="0" smtClean="0"/>
              <a:t>	Что, если когда-нибудь эти записки попадут на глаза женщине? "Клевета!" – закричит она с негодованием.</a:t>
            </a:r>
          </a:p>
          <a:p>
            <a:r>
              <a:rPr lang="ru-RU" sz="1200" dirty="0" smtClean="0"/>
              <a:t>	С тех пор, как поэты пишут и женщины их читают (за что им глубочайшая благодарность), их столько раз называли ангелами, что они в самом деле, в простоте душевной, поверили этому комплименту, забывая, что те же поэты за деньги величали Нерона полубогом...</a:t>
            </a:r>
          </a:p>
          <a:p>
            <a:r>
              <a:rPr lang="ru-RU" sz="1200" dirty="0" smtClean="0"/>
              <a:t>	Не кстати было бы мне говорить о них с такою злостью, – мне, который, кроме их, на свете ничего не любил, – мне, который всегда готов был им жертвовать спокойствием, честолюбием, </a:t>
            </a:r>
            <a:r>
              <a:rPr lang="ru-RU" sz="1200" dirty="0" err="1" smtClean="0"/>
              <a:t>жизнию</a:t>
            </a:r>
            <a:r>
              <a:rPr lang="ru-RU" sz="1200" dirty="0" smtClean="0"/>
              <a:t>... Но ведь я не в припадке досады и оскорбленного самолюбия стараюсь сдернуть с них то волшебное покрывало, сквозь которое лишь привычный взор проникает. Нет, все, что я говорю о них, есть только следствие</a:t>
            </a:r>
          </a:p>
          <a:p>
            <a:r>
              <a:rPr lang="ru-RU" sz="1200" dirty="0" smtClean="0"/>
              <a:t>	</a:t>
            </a:r>
          </a:p>
          <a:p>
            <a:r>
              <a:rPr lang="ru-RU" sz="1200" dirty="0" smtClean="0"/>
              <a:t>	Ума холодных наблюдений</a:t>
            </a:r>
          </a:p>
          <a:p>
            <a:r>
              <a:rPr lang="ru-RU" sz="1200" dirty="0" smtClean="0"/>
              <a:t>	И сердца горестных замет.</a:t>
            </a:r>
          </a:p>
          <a:p>
            <a:endParaRPr lang="ru-RU" sz="1200" dirty="0" smtClean="0"/>
          </a:p>
          <a:p>
            <a:r>
              <a:rPr lang="ru-RU" sz="1200" dirty="0" smtClean="0"/>
              <a:t>	Женщины должны бы желать, чтоб все мужчины их так же хорошо знали, как я, потому что я люблю их во сто раз больше с тех пор, как их не боюсь и постиг их мелкие слабости.</a:t>
            </a:r>
          </a:p>
          <a:p>
            <a:r>
              <a:rPr lang="ru-RU" sz="1200" dirty="0" smtClean="0"/>
              <a:t>	Кстати: Вернер намедни сравнил женщин с заколдованным лесом, о котором рассказывает </a:t>
            </a:r>
            <a:r>
              <a:rPr lang="ru-RU" sz="1200" dirty="0" err="1" smtClean="0"/>
              <a:t>Тасс</a:t>
            </a:r>
            <a:r>
              <a:rPr lang="ru-RU" sz="1200" dirty="0" smtClean="0"/>
              <a:t> в своем "Освобожденном Иерусалиме". "Только приступи, – говорил он, – на тебя полетят со всех сторон такие страхи, что боже упаси: долг, гордость, приличие... Надо только не смотреть, а идти</a:t>
            </a:r>
          </a:p>
          <a:p>
            <a:r>
              <a:rPr lang="ru-RU" sz="1200" dirty="0" smtClean="0"/>
              <a:t>прямо, – мало-помалу чудовища исчезают, и открывается пред тобой тихая и светлая поляна, среди которой цветет зеленый мирт. Зато беда, если на первых шагах сердце дрогнет и обернешься назад!"</a:t>
            </a:r>
          </a:p>
          <a:p>
            <a:r>
              <a:rPr lang="ru-RU" sz="1200" i="1" dirty="0" smtClean="0"/>
              <a:t>					(М.Ю. Лермонтов. «Герой нашего времени»)</a:t>
            </a:r>
            <a:endParaRPr lang="ru-RU"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57158" y="1785926"/>
            <a:ext cx="8429684" cy="4815240"/>
          </a:xfrm>
        </p:spPr>
        <p:txBody>
          <a:bodyPr/>
          <a:lstStyle/>
          <a:p>
            <a:r>
              <a:rPr lang="ru-RU" dirty="0" smtClean="0">
                <a:solidFill>
                  <a:schemeClr val="accent2">
                    <a:lumMod val="20000"/>
                    <a:lumOff val="80000"/>
                  </a:schemeClr>
                </a:solidFill>
              </a:rPr>
              <a:t>	Действительно, такое отношение к влюбленности может показаться странным, если не знать, что Печорин, который в романе М.Ю. Лермонтова олицетворяет портрет целого поколения, разочарован буквально во всем и не верит в любовь. Его очередная дневниковая запись фиксирует события порочного пари, которое он заключил с Грушницким, против княжны Мери. Он методично, психологически точно ведет игру против ничего не подозревающей княжны. Но оказывается, что и ему свойственно увлекаться: княжна ему нравится. В этом фрагменте мы увидим, на чем основаны его сомнения в лучших свойствах человека. Поймем, как умело он гасит в себе лучшие человеческие чувства. </a:t>
            </a:r>
            <a:br>
              <a:rPr lang="ru-RU" dirty="0" smtClean="0">
                <a:solidFill>
                  <a:schemeClr val="accent2">
                    <a:lumMod val="20000"/>
                    <a:lumOff val="80000"/>
                  </a:schemeClr>
                </a:solidFill>
              </a:rPr>
            </a:br>
            <a:endParaRPr lang="ru-RU" dirty="0">
              <a:solidFill>
                <a:schemeClr val="accent2">
                  <a:lumMod val="20000"/>
                  <a:lumOff val="80000"/>
                </a:schemeClr>
              </a:solidFill>
            </a:endParaRPr>
          </a:p>
        </p:txBody>
      </p:sp>
      <p:sp>
        <p:nvSpPr>
          <p:cNvPr id="6" name="Текст 5"/>
          <p:cNvSpPr>
            <a:spLocks noGrp="1"/>
          </p:cNvSpPr>
          <p:nvPr>
            <p:ph type="body" idx="2"/>
          </p:nvPr>
        </p:nvSpPr>
        <p:spPr>
          <a:xfrm>
            <a:off x="428596" y="857232"/>
            <a:ext cx="8115328" cy="1357322"/>
          </a:xfrm>
        </p:spPr>
        <p:txBody>
          <a:bodyPr>
            <a:normAutofit/>
          </a:bodyPr>
          <a:lstStyle/>
          <a:p>
            <a:pPr marL="0" lvl="2" indent="0" algn="just">
              <a:buClr>
                <a:schemeClr val="accent1"/>
              </a:buClr>
              <a:buSzPct val="80000"/>
            </a:pPr>
            <a:r>
              <a:rPr lang="ru-RU" sz="2000" b="1" dirty="0" smtClean="0"/>
              <a:t>1.1.1</a:t>
            </a:r>
            <a:r>
              <a:rPr lang="ru-RU" sz="1800" dirty="0" smtClean="0"/>
              <a:t> </a:t>
            </a:r>
            <a:r>
              <a:rPr lang="ru-RU" sz="1800" b="1" dirty="0" smtClean="0"/>
              <a:t>Почему предположение о своей влюбленности Печорин 	объясняет тем, что «глупо создан»?</a:t>
            </a:r>
            <a:endParaRPr lang="ru-RU" sz="1800" dirty="0" smtClean="0"/>
          </a:p>
          <a:p>
            <a:pPr algn="just"/>
            <a:endParaRPr lang="ru-RU"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57158" y="2357430"/>
            <a:ext cx="8429684" cy="4815240"/>
          </a:xfrm>
        </p:spPr>
        <p:txBody>
          <a:bodyPr/>
          <a:lstStyle/>
          <a:p>
            <a:r>
              <a:rPr lang="ru-RU" dirty="0" smtClean="0"/>
              <a:t> 	</a:t>
            </a:r>
            <a:r>
              <a:rPr lang="ru-RU" dirty="0" smtClean="0">
                <a:solidFill>
                  <a:schemeClr val="accent2">
                    <a:lumMod val="20000"/>
                    <a:lumOff val="80000"/>
                  </a:schemeClr>
                </a:solidFill>
              </a:rPr>
              <a:t>Любое цитирование, апелляция к литературным или иным авторитетам в произведении важно. Пушкина Печорин цитирует не единожды, он знает литературу, он образован, это во-первых.  Важно, что он обращается к пушкинскому авторитету, подтверждая собственную мысль о том, что любовь никакая не тайна, а может быть лишь поводом для «ума холодных наблюдений». Герою оказываются  важны и «горестные заметы» сердца. «Горестные», видимо, потому, что он сторонится даже влюбленности, как начала любви. Это во-вторых. Думал бы лучше герой Лермонтова о том, как горячо сам Пушкин умел любить!</a:t>
            </a:r>
            <a:endParaRPr lang="ru-RU" dirty="0">
              <a:solidFill>
                <a:schemeClr val="accent2">
                  <a:lumMod val="20000"/>
                  <a:lumOff val="80000"/>
                </a:schemeClr>
              </a:solidFill>
            </a:endParaRPr>
          </a:p>
        </p:txBody>
      </p:sp>
      <p:sp>
        <p:nvSpPr>
          <p:cNvPr id="6" name="Текст 5"/>
          <p:cNvSpPr>
            <a:spLocks noGrp="1"/>
          </p:cNvSpPr>
          <p:nvPr>
            <p:ph type="body" idx="2"/>
          </p:nvPr>
        </p:nvSpPr>
        <p:spPr>
          <a:xfrm>
            <a:off x="428596" y="857232"/>
            <a:ext cx="8115328" cy="1357322"/>
          </a:xfrm>
        </p:spPr>
        <p:txBody>
          <a:bodyPr>
            <a:normAutofit/>
          </a:bodyPr>
          <a:lstStyle/>
          <a:p>
            <a:pPr marL="0" lvl="2" indent="0" algn="just">
              <a:buClr>
                <a:schemeClr val="accent1"/>
              </a:buClr>
              <a:buSzPct val="80000"/>
            </a:pPr>
            <a:r>
              <a:rPr lang="ru-RU" sz="2000" b="1" dirty="0" smtClean="0"/>
              <a:t>1.1.2</a:t>
            </a:r>
            <a:r>
              <a:rPr lang="ru-RU" sz="1800" dirty="0" smtClean="0"/>
              <a:t> </a:t>
            </a:r>
            <a:r>
              <a:rPr lang="ru-RU" sz="1800" b="1" dirty="0" smtClean="0"/>
              <a:t>Какую роль в данном фрагменте играет цитата из романа А.С. 	Пушкина     «Евгений Онегин»?</a:t>
            </a:r>
            <a:endParaRPr lang="ru-RU" sz="1800" dirty="0" smtClean="0"/>
          </a:p>
          <a:p>
            <a:pPr marL="0" lvl="2" indent="0" algn="just">
              <a:buClr>
                <a:schemeClr val="accent1"/>
              </a:buClr>
              <a:buSzPct val="80000"/>
            </a:pPr>
            <a:endParaRPr lang="ru-RU" sz="1800" dirty="0" smtClean="0"/>
          </a:p>
          <a:p>
            <a:pPr algn="just"/>
            <a:endParaRPr lang="ru-RU"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2844" y="1285860"/>
            <a:ext cx="8786874" cy="4815240"/>
          </a:xfrm>
        </p:spPr>
        <p:txBody>
          <a:bodyPr>
            <a:normAutofit fontScale="90000"/>
          </a:bodyPr>
          <a:lstStyle/>
          <a:p>
            <a:r>
              <a:rPr lang="ru-RU" dirty="0" smtClean="0"/>
              <a:t> 	</a:t>
            </a:r>
            <a:r>
              <a:rPr lang="ru-RU" dirty="0" smtClean="0">
                <a:solidFill>
                  <a:schemeClr val="accent2">
                    <a:lumMod val="20000"/>
                    <a:lumOff val="80000"/>
                  </a:schemeClr>
                </a:solidFill>
              </a:rPr>
              <a:t> Многие особенности характера Печорина, нигилиста, циничного человека, раскрываются во фрагменте текста. Печорин начинает с наблюдения о том, что у него «сердце вздрогнуло». Для него, не верящего ни в любовь, ни в дружбу и в отношениях с Мери изображающего влюбленного, это недопустимо. Он не забывает, что все это лишь игра, для того чтобы выиграть пари. Вся последующая рефлексия  посвящена обоснованию «глупости», ненужности, устарелости любовного чувства.</a:t>
            </a:r>
            <a:br>
              <a:rPr lang="ru-RU" dirty="0" smtClean="0">
                <a:solidFill>
                  <a:schemeClr val="accent2">
                    <a:lumMod val="20000"/>
                    <a:lumOff val="80000"/>
                  </a:schemeClr>
                </a:solidFill>
              </a:rPr>
            </a:br>
            <a:r>
              <a:rPr lang="ru-RU" dirty="0" smtClean="0">
                <a:solidFill>
                  <a:schemeClr val="accent2">
                    <a:lumMod val="20000"/>
                    <a:lumOff val="80000"/>
                  </a:schemeClr>
                </a:solidFill>
              </a:rPr>
              <a:t>    	 Сначала он рассуждает о парадоксальности, читай узости, дурости, женского ума, по сути, «приговаривая» всех женщин. Затем он говорит о том, что искусство, литература идеализировали женщин. Мы видим, что новое поколение, которое в романе представляет Печорин, пытается лишить любовь «волшебного покрывала», то есть тайны. Метафора «покрывало» любви очевидна: в любви Печорин не видит романтики, все для него - сплошной обман. И он ссылается на другие авторитеты: Торквато Тассо, о котором говорил доктор Вернер. Тут уже выражены сомнения по большому счету, ведь он сомневается в традиционных ценностях – долге, гордости, приличии. Он называет все это «страхами», внушенными себе самим человеком. </a:t>
            </a:r>
            <a:br>
              <a:rPr lang="ru-RU" dirty="0" smtClean="0">
                <a:solidFill>
                  <a:schemeClr val="accent2">
                    <a:lumMod val="20000"/>
                    <a:lumOff val="80000"/>
                  </a:schemeClr>
                </a:solidFill>
              </a:rPr>
            </a:br>
            <a:r>
              <a:rPr lang="ru-RU" dirty="0" smtClean="0">
                <a:solidFill>
                  <a:schemeClr val="accent2">
                    <a:lumMod val="20000"/>
                    <a:lumOff val="80000"/>
                  </a:schemeClr>
                </a:solidFill>
              </a:rPr>
              <a:t>    	 Мы еще не добрались до новеллы «Фаталист», в которой сформулирована причина болезни поколения:  «Я люблю сомневаться во всем!», но уже в этом фрагменте отражена суть мировоззрения сомневающегося поколения. Сомнение – главная особенность, ключ к пониманию характера героя.</a:t>
            </a:r>
            <a:endParaRPr lang="ru-RU" dirty="0">
              <a:solidFill>
                <a:schemeClr val="accent2">
                  <a:lumMod val="20000"/>
                  <a:lumOff val="80000"/>
                </a:schemeClr>
              </a:solidFill>
            </a:endParaRPr>
          </a:p>
        </p:txBody>
      </p:sp>
      <p:sp>
        <p:nvSpPr>
          <p:cNvPr id="6" name="Текст 5"/>
          <p:cNvSpPr>
            <a:spLocks noGrp="1"/>
          </p:cNvSpPr>
          <p:nvPr>
            <p:ph type="body" idx="2"/>
          </p:nvPr>
        </p:nvSpPr>
        <p:spPr>
          <a:xfrm>
            <a:off x="428596" y="857232"/>
            <a:ext cx="8115328" cy="1357322"/>
          </a:xfrm>
        </p:spPr>
        <p:txBody>
          <a:bodyPr>
            <a:normAutofit/>
          </a:bodyPr>
          <a:lstStyle/>
          <a:p>
            <a:pPr marL="0" lvl="2" indent="0" algn="just">
              <a:buClr>
                <a:schemeClr val="accent1"/>
              </a:buClr>
              <a:buSzPct val="80000"/>
            </a:pPr>
            <a:r>
              <a:rPr lang="ru-RU" sz="2000" b="1" dirty="0" smtClean="0"/>
              <a:t>1.1.3</a:t>
            </a:r>
            <a:r>
              <a:rPr lang="ru-RU" sz="1800" dirty="0" smtClean="0"/>
              <a:t> </a:t>
            </a:r>
            <a:r>
              <a:rPr lang="ru-RU" sz="1800" b="1" dirty="0" smtClean="0"/>
              <a:t>Как во фрагменте раскрываются особенности характера Печорина, которые проявляются и в другие моменты жизни героя?</a:t>
            </a:r>
            <a:endParaRPr lang="ru-RU" sz="1800" dirty="0" smtClean="0"/>
          </a:p>
          <a:p>
            <a:pPr marL="0" lvl="2" indent="0" algn="just">
              <a:buClr>
                <a:schemeClr val="accent1"/>
              </a:buClr>
              <a:buSzPct val="80000"/>
            </a:pPr>
            <a:endParaRPr lang="ru-RU" sz="1800" dirty="0" smtClean="0"/>
          </a:p>
          <a:p>
            <a:pPr marL="0" lvl="2" indent="0" algn="just">
              <a:buClr>
                <a:schemeClr val="accent1"/>
              </a:buClr>
              <a:buSzPct val="80000"/>
            </a:pPr>
            <a:endParaRPr lang="ru-RU" sz="1800" dirty="0" smtClean="0"/>
          </a:p>
          <a:p>
            <a:pPr algn="just"/>
            <a:endParaRPr lang="ru-RU"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14282" y="142852"/>
            <a:ext cx="3857652" cy="6463308"/>
          </a:xfrm>
          <a:prstGeom prst="rect">
            <a:avLst/>
          </a:prstGeom>
        </p:spPr>
        <p:txBody>
          <a:bodyPr wrap="square">
            <a:spAutoFit/>
          </a:bodyPr>
          <a:lstStyle/>
          <a:p>
            <a:r>
              <a:rPr lang="en-US" dirty="0" smtClean="0"/>
              <a:t>XXII</a:t>
            </a:r>
          </a:p>
          <a:p>
            <a:r>
              <a:rPr lang="ru-RU" dirty="0" smtClean="0"/>
              <a:t>Я знал красавиц недоступных,</a:t>
            </a:r>
          </a:p>
          <a:p>
            <a:r>
              <a:rPr lang="ru-RU" dirty="0" smtClean="0"/>
              <a:t>Холодных, чистых, как зима,</a:t>
            </a:r>
          </a:p>
          <a:p>
            <a:r>
              <a:rPr lang="ru-RU" dirty="0" smtClean="0"/>
              <a:t>Неумолимых, неподкупных,</a:t>
            </a:r>
          </a:p>
          <a:p>
            <a:r>
              <a:rPr lang="ru-RU" dirty="0" smtClean="0"/>
              <a:t>Непостижимых для ума;</a:t>
            </a:r>
          </a:p>
          <a:p>
            <a:r>
              <a:rPr lang="ru-RU" dirty="0" smtClean="0"/>
              <a:t>Дивился я их спеси модной,</a:t>
            </a:r>
          </a:p>
          <a:p>
            <a:r>
              <a:rPr lang="ru-RU" dirty="0" smtClean="0"/>
              <a:t>Их добродетели природной,</a:t>
            </a:r>
          </a:p>
          <a:p>
            <a:r>
              <a:rPr lang="ru-RU" dirty="0" smtClean="0"/>
              <a:t>И, признаюсь, от них бежал,</a:t>
            </a:r>
          </a:p>
          <a:p>
            <a:r>
              <a:rPr lang="ru-RU" dirty="0" smtClean="0"/>
              <a:t>И, мнится, с ужасом читал</a:t>
            </a:r>
          </a:p>
          <a:p>
            <a:r>
              <a:rPr lang="ru-RU" dirty="0" smtClean="0"/>
              <a:t>Над их бровями надпись ада:</a:t>
            </a:r>
          </a:p>
          <a:p>
            <a:r>
              <a:rPr lang="ru-RU" dirty="0" smtClean="0"/>
              <a:t>Оставь надежду навсегда1.</a:t>
            </a:r>
          </a:p>
          <a:p>
            <a:r>
              <a:rPr lang="ru-RU" dirty="0" smtClean="0"/>
              <a:t>Внушать любовь для них беда,</a:t>
            </a:r>
          </a:p>
          <a:p>
            <a:r>
              <a:rPr lang="ru-RU" dirty="0" smtClean="0"/>
              <a:t>Пугать людей для них отрада.</a:t>
            </a:r>
          </a:p>
          <a:p>
            <a:r>
              <a:rPr lang="ru-RU" dirty="0" smtClean="0"/>
              <a:t>Быть может, на брегах Невы</a:t>
            </a:r>
          </a:p>
          <a:p>
            <a:r>
              <a:rPr lang="ru-RU" dirty="0" smtClean="0"/>
              <a:t>Подобных дам видали вы.</a:t>
            </a:r>
          </a:p>
          <a:p>
            <a:r>
              <a:rPr lang="en-US" dirty="0" smtClean="0"/>
              <a:t>XXIII…….</a:t>
            </a:r>
          </a:p>
          <a:p>
            <a:r>
              <a:rPr lang="ru-RU" dirty="0" smtClean="0"/>
              <a:t>ХХ</a:t>
            </a:r>
            <a:r>
              <a:rPr lang="en-US" dirty="0" smtClean="0"/>
              <a:t>IV</a:t>
            </a:r>
          </a:p>
          <a:p>
            <a:r>
              <a:rPr lang="ru-RU" dirty="0" smtClean="0"/>
              <a:t>Кокетка судит хладнокровно,</a:t>
            </a:r>
          </a:p>
          <a:p>
            <a:r>
              <a:rPr lang="ru-RU" dirty="0" smtClean="0"/>
              <a:t>Татьяна любит не шутя</a:t>
            </a:r>
          </a:p>
          <a:p>
            <a:r>
              <a:rPr lang="ru-RU" dirty="0" smtClean="0"/>
              <a:t>И предается безусловно</a:t>
            </a:r>
          </a:p>
          <a:p>
            <a:r>
              <a:rPr lang="ru-RU" dirty="0" smtClean="0"/>
              <a:t>Любви, как милое дитя.</a:t>
            </a:r>
          </a:p>
          <a:p>
            <a:r>
              <a:rPr lang="ru-RU" dirty="0" smtClean="0"/>
              <a:t>Не говорит она: отложим –</a:t>
            </a:r>
          </a:p>
          <a:p>
            <a:r>
              <a:rPr lang="ru-RU" dirty="0" smtClean="0"/>
              <a:t>Любви мы цену тем умножим,</a:t>
            </a:r>
          </a:p>
        </p:txBody>
      </p:sp>
      <p:sp>
        <p:nvSpPr>
          <p:cNvPr id="6" name="Прямоугольник 5"/>
          <p:cNvSpPr/>
          <p:nvPr/>
        </p:nvSpPr>
        <p:spPr>
          <a:xfrm>
            <a:off x="4214810" y="357166"/>
            <a:ext cx="4572000" cy="6463308"/>
          </a:xfrm>
          <a:prstGeom prst="rect">
            <a:avLst/>
          </a:prstGeom>
        </p:spPr>
        <p:txBody>
          <a:bodyPr>
            <a:spAutoFit/>
          </a:bodyPr>
          <a:lstStyle/>
          <a:p>
            <a:r>
              <a:rPr lang="ru-RU" dirty="0" smtClean="0"/>
              <a:t>Вернее в сети заведем;</a:t>
            </a:r>
          </a:p>
          <a:p>
            <a:r>
              <a:rPr lang="ru-RU" dirty="0" smtClean="0"/>
              <a:t>Сперва тщеславие кольнем</a:t>
            </a:r>
          </a:p>
          <a:p>
            <a:r>
              <a:rPr lang="ru-RU" dirty="0" smtClean="0"/>
              <a:t>Надеждой, там недоуменьем</a:t>
            </a:r>
          </a:p>
          <a:p>
            <a:r>
              <a:rPr lang="ru-RU" dirty="0" smtClean="0"/>
              <a:t>Измучим сердце, а потом</a:t>
            </a:r>
          </a:p>
          <a:p>
            <a:r>
              <a:rPr lang="ru-RU" dirty="0" smtClean="0"/>
              <a:t>Ревнивым оживим огнем;</a:t>
            </a:r>
          </a:p>
          <a:p>
            <a:r>
              <a:rPr lang="ru-RU" dirty="0" smtClean="0"/>
              <a:t>А то, скучая наслажденьем,</a:t>
            </a:r>
          </a:p>
          <a:p>
            <a:r>
              <a:rPr lang="ru-RU" dirty="0" smtClean="0"/>
              <a:t>Невольник хитрый из оков</a:t>
            </a:r>
          </a:p>
          <a:p>
            <a:r>
              <a:rPr lang="ru-RU" dirty="0" smtClean="0"/>
              <a:t>Всечасно вырваться готов.</a:t>
            </a:r>
          </a:p>
          <a:p>
            <a:r>
              <a:rPr lang="ru-RU" dirty="0" smtClean="0"/>
              <a:t>ХХ</a:t>
            </a:r>
            <a:r>
              <a:rPr lang="en-US" dirty="0" smtClean="0"/>
              <a:t>V</a:t>
            </a:r>
          </a:p>
          <a:p>
            <a:r>
              <a:rPr lang="ru-RU" dirty="0" smtClean="0"/>
              <a:t>Среди поклонников послушных</a:t>
            </a:r>
          </a:p>
          <a:p>
            <a:r>
              <a:rPr lang="ru-RU" dirty="0" smtClean="0"/>
              <a:t>Других причудниц я видал,</a:t>
            </a:r>
          </a:p>
          <a:p>
            <a:r>
              <a:rPr lang="ru-RU" dirty="0" smtClean="0"/>
              <a:t>Самолюбиво равнодушных</a:t>
            </a:r>
          </a:p>
          <a:p>
            <a:r>
              <a:rPr lang="ru-RU" dirty="0" smtClean="0"/>
              <a:t>Для вздохов страстных и похвал.</a:t>
            </a:r>
          </a:p>
          <a:p>
            <a:r>
              <a:rPr lang="ru-RU" dirty="0" smtClean="0"/>
              <a:t>И что ж нашел я с изумленьем?</a:t>
            </a:r>
          </a:p>
          <a:p>
            <a:r>
              <a:rPr lang="ru-RU" dirty="0" smtClean="0"/>
              <a:t>Они, суровым повеленьем</a:t>
            </a:r>
          </a:p>
          <a:p>
            <a:r>
              <a:rPr lang="ru-RU" dirty="0" smtClean="0"/>
              <a:t>Пугая робкую любовь,</a:t>
            </a:r>
          </a:p>
          <a:p>
            <a:r>
              <a:rPr lang="ru-RU" dirty="0" smtClean="0"/>
              <a:t>Ее привлечь умели вновь</a:t>
            </a:r>
          </a:p>
          <a:p>
            <a:r>
              <a:rPr lang="ru-RU" dirty="0" smtClean="0"/>
              <a:t>По крайней мере сожаленьем,</a:t>
            </a:r>
          </a:p>
          <a:p>
            <a:r>
              <a:rPr lang="ru-RU" dirty="0" smtClean="0"/>
              <a:t>По крайней мере звук речей</a:t>
            </a:r>
          </a:p>
          <a:p>
            <a:r>
              <a:rPr lang="ru-RU" dirty="0" smtClean="0"/>
              <a:t>Казался иногда нежней,</a:t>
            </a:r>
          </a:p>
          <a:p>
            <a:r>
              <a:rPr lang="ru-RU" dirty="0" smtClean="0"/>
              <a:t>И с легковерным ослепленьем</a:t>
            </a:r>
          </a:p>
          <a:p>
            <a:r>
              <a:rPr lang="ru-RU" dirty="0" smtClean="0"/>
              <a:t>Опять любовник молодой</a:t>
            </a:r>
          </a:p>
          <a:p>
            <a:r>
              <a:rPr lang="ru-RU" dirty="0" smtClean="0"/>
              <a:t>Бежал за милой суетой.</a:t>
            </a: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5786454"/>
            <a:ext cx="8643998" cy="730250"/>
          </a:xfrm>
        </p:spPr>
        <p:txBody>
          <a:bodyPr>
            <a:noAutofit/>
          </a:bodyPr>
          <a:lstStyle/>
          <a:p>
            <a:r>
              <a:rPr lang="ru-RU" sz="1400" dirty="0" smtClean="0">
                <a:solidFill>
                  <a:schemeClr val="accent2">
                    <a:lumMod val="20000"/>
                    <a:lumOff val="80000"/>
                  </a:schemeClr>
                </a:solidFill>
              </a:rPr>
              <a:t>Вот теперь можно писать, не забыв сформулировать тезис. В качестве доводов-доказательств будут позиции сопоставления, можно уточнить иерархию доказательств,   а примеры уже есть.</a:t>
            </a:r>
            <a:br>
              <a:rPr lang="ru-RU" sz="1400" dirty="0" smtClean="0">
                <a:solidFill>
                  <a:schemeClr val="accent2">
                    <a:lumMod val="20000"/>
                    <a:lumOff val="80000"/>
                  </a:schemeClr>
                </a:solidFill>
              </a:rPr>
            </a:br>
            <a:endParaRPr lang="ru-RU" sz="1400" dirty="0">
              <a:solidFill>
                <a:schemeClr val="accent2">
                  <a:lumMod val="20000"/>
                  <a:lumOff val="80000"/>
                </a:schemeClr>
              </a:solidFill>
            </a:endParaRPr>
          </a:p>
        </p:txBody>
      </p:sp>
      <p:sp>
        <p:nvSpPr>
          <p:cNvPr id="3" name="Текст 2"/>
          <p:cNvSpPr>
            <a:spLocks noGrp="1"/>
          </p:cNvSpPr>
          <p:nvPr>
            <p:ph type="body" idx="2"/>
          </p:nvPr>
        </p:nvSpPr>
        <p:spPr>
          <a:xfrm>
            <a:off x="457200" y="214424"/>
            <a:ext cx="8186766" cy="1214312"/>
          </a:xfrm>
        </p:spPr>
        <p:txBody>
          <a:bodyPr/>
          <a:lstStyle/>
          <a:p>
            <a:pPr marL="0" lvl="2" indent="0">
              <a:buClr>
                <a:schemeClr val="accent1"/>
              </a:buClr>
              <a:buSzPct val="80000"/>
            </a:pPr>
            <a:r>
              <a:rPr lang="ru-RU" sz="2000" b="1" dirty="0" smtClean="0"/>
              <a:t>1.1.4</a:t>
            </a:r>
            <a:r>
              <a:rPr lang="ru-RU" sz="1800" dirty="0" smtClean="0"/>
              <a:t> 	</a:t>
            </a:r>
            <a:r>
              <a:rPr lang="ru-RU" sz="1800" b="1" dirty="0" smtClean="0"/>
              <a:t>Сопоставьте приведенный фрагмент с фрагментом романа 	А.С. Пушкина «Евгений Онегин». К каким выводам привело 	вас это 	сопоставление?</a:t>
            </a:r>
            <a:endParaRPr lang="ru-RU" sz="1800" dirty="0" smtClean="0"/>
          </a:p>
          <a:p>
            <a:endParaRPr lang="ru-RU" dirty="0"/>
          </a:p>
        </p:txBody>
      </p:sp>
      <p:graphicFrame>
        <p:nvGraphicFramePr>
          <p:cNvPr id="5" name="Содержимое 4"/>
          <p:cNvGraphicFramePr>
            <a:graphicFrameLocks noGrp="1"/>
          </p:cNvGraphicFramePr>
          <p:nvPr>
            <p:ph sz="half" idx="1"/>
          </p:nvPr>
        </p:nvGraphicFramePr>
        <p:xfrm>
          <a:off x="285720" y="1214422"/>
          <a:ext cx="8401080" cy="4376759"/>
        </p:xfrm>
        <a:graphic>
          <a:graphicData uri="http://schemas.openxmlformats.org/drawingml/2006/table">
            <a:tbl>
              <a:tblPr firstRow="1" bandRow="1">
                <a:tableStyleId>{5C22544A-7EE6-4342-B048-85BDC9FD1C3A}</a:tableStyleId>
              </a:tblPr>
              <a:tblGrid>
                <a:gridCol w="2800360"/>
                <a:gridCol w="2800360"/>
                <a:gridCol w="2800360"/>
              </a:tblGrid>
              <a:tr h="474745">
                <a:tc>
                  <a:txBody>
                    <a:bodyPr/>
                    <a:lstStyle/>
                    <a:p>
                      <a:pPr algn="ctr">
                        <a:spcAft>
                          <a:spcPts val="0"/>
                        </a:spcAft>
                      </a:pPr>
                      <a:r>
                        <a:rPr lang="ru-RU" sz="1600" b="1" dirty="0">
                          <a:latin typeface="Times New Roman"/>
                          <a:ea typeface="Times New Roman"/>
                        </a:rPr>
                        <a:t>«Онегин»</a:t>
                      </a:r>
                      <a:endParaRPr lang="ru-RU" sz="1600" dirty="0">
                        <a:latin typeface="Times New Roman"/>
                        <a:ea typeface="Times New Roman"/>
                      </a:endParaRPr>
                    </a:p>
                  </a:txBody>
                  <a:tcPr marL="68580" marR="68580" marT="0" marB="0"/>
                </a:tc>
                <a:tc>
                  <a:txBody>
                    <a:bodyPr/>
                    <a:lstStyle/>
                    <a:p>
                      <a:pPr algn="ctr">
                        <a:spcAft>
                          <a:spcPts val="0"/>
                        </a:spcAft>
                      </a:pPr>
                      <a:r>
                        <a:rPr lang="ru-RU" sz="1600" b="1" dirty="0">
                          <a:latin typeface="Times New Roman"/>
                          <a:ea typeface="Times New Roman"/>
                        </a:rPr>
                        <a:t>Позиции сопоставления</a:t>
                      </a:r>
                      <a:endParaRPr lang="ru-RU" sz="1600" dirty="0">
                        <a:latin typeface="Times New Roman"/>
                        <a:ea typeface="Times New Roman"/>
                      </a:endParaRPr>
                    </a:p>
                  </a:txBody>
                  <a:tcPr marL="68580" marR="68580" marT="0" marB="0"/>
                </a:tc>
                <a:tc>
                  <a:txBody>
                    <a:bodyPr/>
                    <a:lstStyle/>
                    <a:p>
                      <a:pPr algn="ctr">
                        <a:spcAft>
                          <a:spcPts val="0"/>
                        </a:spcAft>
                      </a:pPr>
                      <a:r>
                        <a:rPr lang="ru-RU" sz="1600" b="1">
                          <a:latin typeface="Times New Roman"/>
                          <a:ea typeface="Times New Roman"/>
                        </a:rPr>
                        <a:t>«Герой…»</a:t>
                      </a:r>
                      <a:endParaRPr lang="ru-RU" sz="1600">
                        <a:latin typeface="Times New Roman"/>
                        <a:ea typeface="Times New Roman"/>
                      </a:endParaRPr>
                    </a:p>
                  </a:txBody>
                  <a:tcPr marL="68580" marR="68580" marT="0" marB="0"/>
                </a:tc>
              </a:tr>
              <a:tr h="1170604">
                <a:tc>
                  <a:txBody>
                    <a:bodyPr/>
                    <a:lstStyle/>
                    <a:p>
                      <a:pPr algn="just">
                        <a:spcAft>
                          <a:spcPts val="0"/>
                        </a:spcAft>
                      </a:pPr>
                      <a:r>
                        <a:rPr lang="ru-RU" sz="1100">
                          <a:latin typeface="Times New Roman"/>
                          <a:ea typeface="Times New Roman"/>
                        </a:rPr>
                        <a:t>«Я</a:t>
                      </a:r>
                      <a:r>
                        <a:rPr lang="ru-RU" sz="1100" b="1">
                          <a:latin typeface="Times New Roman"/>
                          <a:ea typeface="Times New Roman"/>
                        </a:rPr>
                        <a:t> </a:t>
                      </a:r>
                      <a:r>
                        <a:rPr lang="ru-RU" sz="1100">
                          <a:latin typeface="Times New Roman"/>
                          <a:ea typeface="Times New Roman"/>
                        </a:rPr>
                        <a:t>знал красавиц недоступных… Дивился я их спеси модной, их добродетели природной…Внушать любовь для них беда, / пугать людей для них отрада».</a:t>
                      </a:r>
                      <a:endParaRPr lang="ru-RU" sz="1600">
                        <a:latin typeface="Times New Roman"/>
                        <a:ea typeface="Times New Roman"/>
                      </a:endParaRPr>
                    </a:p>
                  </a:txBody>
                  <a:tcPr marL="68580" marR="68580" marT="0" marB="0"/>
                </a:tc>
                <a:tc>
                  <a:txBody>
                    <a:bodyPr/>
                    <a:lstStyle/>
                    <a:p>
                      <a:pPr algn="just">
                        <a:spcAft>
                          <a:spcPts val="0"/>
                        </a:spcAft>
                      </a:pPr>
                      <a:r>
                        <a:rPr lang="ru-RU" sz="1400" b="1" dirty="0">
                          <a:solidFill>
                            <a:srgbClr val="FF0000"/>
                          </a:solidFill>
                          <a:latin typeface="Times New Roman"/>
                          <a:ea typeface="Times New Roman"/>
                        </a:rPr>
                        <a:t>Общее о ложности женской природы. Женщины лишь внушают ложный страх, а женские логика и диалектика – глупость и обман. </a:t>
                      </a:r>
                      <a:endParaRPr lang="ru-RU" sz="1400" dirty="0">
                        <a:latin typeface="Times New Roman"/>
                        <a:ea typeface="Times New Roman"/>
                      </a:endParaRPr>
                    </a:p>
                  </a:txBody>
                  <a:tcPr marL="68580" marR="68580" marT="0" marB="0"/>
                </a:tc>
                <a:tc>
                  <a:txBody>
                    <a:bodyPr/>
                    <a:lstStyle/>
                    <a:p>
                      <a:pPr algn="just">
                        <a:spcAft>
                          <a:spcPts val="0"/>
                        </a:spcAft>
                      </a:pPr>
                      <a:r>
                        <a:rPr lang="ru-RU" sz="1100" dirty="0">
                          <a:latin typeface="Times New Roman"/>
                          <a:ea typeface="Times New Roman"/>
                        </a:rPr>
                        <a:t>Женская «диалектика».</a:t>
                      </a:r>
                      <a:endParaRPr lang="ru-RU" sz="1600" dirty="0">
                        <a:latin typeface="Times New Roman"/>
                        <a:ea typeface="Times New Roman"/>
                      </a:endParaRPr>
                    </a:p>
                    <a:p>
                      <a:pPr algn="just">
                        <a:spcAft>
                          <a:spcPts val="0"/>
                        </a:spcAft>
                      </a:pPr>
                      <a:r>
                        <a:rPr lang="ru-RU" sz="1100" dirty="0">
                          <a:latin typeface="Times New Roman"/>
                          <a:ea typeface="Times New Roman"/>
                        </a:rPr>
                        <a:t>«Вернер сравнил женщин с заколдованным лесом – образом Тассо».</a:t>
                      </a:r>
                      <a:endParaRPr lang="ru-RU" sz="1600" dirty="0">
                        <a:latin typeface="Times New Roman"/>
                        <a:ea typeface="Times New Roman"/>
                      </a:endParaRPr>
                    </a:p>
                    <a:p>
                      <a:pPr algn="just">
                        <a:spcAft>
                          <a:spcPts val="0"/>
                        </a:spcAft>
                      </a:pPr>
                      <a:r>
                        <a:rPr lang="ru-RU" sz="1100" dirty="0">
                          <a:latin typeface="Times New Roman"/>
                          <a:ea typeface="Times New Roman"/>
                        </a:rPr>
                        <a:t>«Страхами» Печорин называет долг, гордость, приличие»…</a:t>
                      </a:r>
                      <a:endParaRPr lang="ru-RU" sz="1600" dirty="0">
                        <a:latin typeface="Times New Roman"/>
                        <a:ea typeface="Times New Roman"/>
                      </a:endParaRPr>
                    </a:p>
                  </a:txBody>
                  <a:tcPr marL="68580" marR="68580" marT="0" marB="0"/>
                </a:tc>
              </a:tr>
              <a:tr h="1365705">
                <a:tc>
                  <a:txBody>
                    <a:bodyPr/>
                    <a:lstStyle/>
                    <a:p>
                      <a:pPr algn="just">
                        <a:spcAft>
                          <a:spcPts val="0"/>
                        </a:spcAft>
                      </a:pPr>
                      <a:r>
                        <a:rPr lang="ru-RU" sz="1100" dirty="0">
                          <a:latin typeface="Times New Roman"/>
                          <a:ea typeface="Times New Roman"/>
                        </a:rPr>
                        <a:t>Ложная любовь кокетки и подлинная, «не шутя» Татьяны. </a:t>
                      </a:r>
                      <a:endParaRPr lang="ru-RU" sz="1600" dirty="0">
                        <a:latin typeface="Times New Roman"/>
                        <a:ea typeface="Times New Roman"/>
                      </a:endParaRPr>
                    </a:p>
                  </a:txBody>
                  <a:tcPr marL="68580" marR="68580" marT="0" marB="0"/>
                </a:tc>
                <a:tc>
                  <a:txBody>
                    <a:bodyPr/>
                    <a:lstStyle/>
                    <a:p>
                      <a:pPr algn="just">
                        <a:spcAft>
                          <a:spcPts val="0"/>
                        </a:spcAft>
                      </a:pPr>
                      <a:r>
                        <a:rPr lang="ru-RU" sz="1100" dirty="0">
                          <a:latin typeface="Times New Roman"/>
                          <a:ea typeface="Times New Roman"/>
                        </a:rPr>
                        <a:t>Абсолютное неверие Печорина в любовь. </a:t>
                      </a:r>
                      <a:endParaRPr lang="ru-RU" sz="1600" dirty="0">
                        <a:latin typeface="Times New Roman"/>
                        <a:ea typeface="Times New Roman"/>
                      </a:endParaRPr>
                    </a:p>
                    <a:p>
                      <a:pPr algn="just">
                        <a:spcAft>
                          <a:spcPts val="0"/>
                        </a:spcAft>
                      </a:pPr>
                      <a:r>
                        <a:rPr lang="ru-RU" sz="1100" dirty="0">
                          <a:latin typeface="Times New Roman"/>
                          <a:ea typeface="Times New Roman"/>
                        </a:rPr>
                        <a:t>И возможность искренней любви (Татьяна Ларина) в противовес суррогату, по Пушкину» </a:t>
                      </a:r>
                      <a:r>
                        <a:rPr lang="ru-RU" sz="1100" b="1" dirty="0">
                          <a:latin typeface="Times New Roman"/>
                          <a:ea typeface="Times New Roman"/>
                        </a:rPr>
                        <a:t>Разница!</a:t>
                      </a:r>
                      <a:endParaRPr lang="ru-RU" sz="1600" dirty="0">
                        <a:latin typeface="Times New Roman"/>
                        <a:ea typeface="Times New Roman"/>
                      </a:endParaRPr>
                    </a:p>
                  </a:txBody>
                  <a:tcPr marL="68580" marR="68580" marT="0" marB="0"/>
                </a:tc>
                <a:tc>
                  <a:txBody>
                    <a:bodyPr/>
                    <a:lstStyle/>
                    <a:p>
                      <a:pPr algn="just">
                        <a:spcAft>
                          <a:spcPts val="0"/>
                        </a:spcAft>
                      </a:pPr>
                      <a:r>
                        <a:rPr lang="ru-RU" sz="1100" dirty="0">
                          <a:latin typeface="Times New Roman"/>
                          <a:ea typeface="Times New Roman"/>
                        </a:rPr>
                        <a:t>Печорин как будто любит Веру, но при этом заставляет ее страдать. Любовь всерьез, «не шутя» не свойственна Печорину. Он ищет любви, но не способен на жертву, лишь стремится разоблачать неискренность других в любви.</a:t>
                      </a:r>
                      <a:endParaRPr lang="ru-RU" sz="1600" dirty="0">
                        <a:latin typeface="Times New Roman"/>
                        <a:ea typeface="Times New Roman"/>
                      </a:endParaRPr>
                    </a:p>
                  </a:txBody>
                  <a:tcPr marL="68580" marR="68580" marT="0" marB="0"/>
                </a:tc>
              </a:tr>
              <a:tr h="780403">
                <a:tc>
                  <a:txBody>
                    <a:bodyPr/>
                    <a:lstStyle/>
                    <a:p>
                      <a:pPr algn="just">
                        <a:spcAft>
                          <a:spcPts val="0"/>
                        </a:spcAft>
                      </a:pPr>
                      <a:r>
                        <a:rPr lang="ru-RU" sz="1100">
                          <a:latin typeface="Times New Roman"/>
                          <a:ea typeface="Times New Roman"/>
                        </a:rPr>
                        <a:t>«легковерное ослепленье», из-за которого автор готов бежать «за милой суетой».</a:t>
                      </a:r>
                      <a:endParaRPr lang="ru-RU" sz="1600">
                        <a:latin typeface="Times New Roman"/>
                        <a:ea typeface="Times New Roman"/>
                      </a:endParaRPr>
                    </a:p>
                  </a:txBody>
                  <a:tcPr marL="68580" marR="68580" marT="0" marB="0"/>
                </a:tc>
                <a:tc>
                  <a:txBody>
                    <a:bodyPr/>
                    <a:lstStyle/>
                    <a:p>
                      <a:pPr algn="just">
                        <a:spcAft>
                          <a:spcPts val="0"/>
                        </a:spcAft>
                      </a:pPr>
                      <a:r>
                        <a:rPr lang="ru-RU" sz="1100">
                          <a:latin typeface="Times New Roman"/>
                          <a:ea typeface="Times New Roman"/>
                        </a:rPr>
                        <a:t>Способность на легковерное ослепленье автора в романе Пушкина, и циничное отношение Печорина к женщине</a:t>
                      </a:r>
                      <a:r>
                        <a:rPr lang="ru-RU" sz="1100" b="1">
                          <a:latin typeface="Times New Roman"/>
                          <a:ea typeface="Times New Roman"/>
                        </a:rPr>
                        <a:t>. Разница!</a:t>
                      </a:r>
                      <a:endParaRPr lang="ru-RU" sz="1600">
                        <a:latin typeface="Times New Roman"/>
                        <a:ea typeface="Times New Roman"/>
                      </a:endParaRPr>
                    </a:p>
                  </a:txBody>
                  <a:tcPr marL="68580" marR="68580" marT="0" marB="0"/>
                </a:tc>
                <a:tc>
                  <a:txBody>
                    <a:bodyPr/>
                    <a:lstStyle/>
                    <a:p>
                      <a:pPr algn="just">
                        <a:spcAft>
                          <a:spcPts val="0"/>
                        </a:spcAft>
                      </a:pPr>
                      <a:r>
                        <a:rPr lang="ru-RU" sz="1600" b="1" dirty="0">
                          <a:latin typeface="Times New Roman"/>
                          <a:ea typeface="Times New Roman"/>
                        </a:rPr>
                        <a:t>«…</a:t>
                      </a:r>
                      <a:r>
                        <a:rPr lang="ru-RU" sz="1100" b="1" dirty="0">
                          <a:latin typeface="Times New Roman"/>
                          <a:ea typeface="Times New Roman"/>
                        </a:rPr>
                        <a:t> </a:t>
                      </a:r>
                      <a:r>
                        <a:rPr lang="ru-RU" sz="1100" dirty="0">
                          <a:latin typeface="Times New Roman"/>
                          <a:ea typeface="Times New Roman"/>
                        </a:rPr>
                        <a:t>я люблю их во сто раз больше с тех пор …как постиг их мелкие слабости».</a:t>
                      </a:r>
                      <a:endParaRPr lang="ru-RU" sz="1600" dirty="0">
                        <a:latin typeface="Times New Roman"/>
                        <a:ea typeface="Times New Roman"/>
                      </a:endParaRPr>
                    </a:p>
                  </a:txBody>
                  <a:tcPr marL="68580" marR="68580" marT="0" marB="0"/>
                </a:tc>
              </a:tr>
              <a:tr h="585302">
                <a:tc>
                  <a:txBody>
                    <a:bodyPr/>
                    <a:lstStyle/>
                    <a:p>
                      <a:pPr algn="just">
                        <a:spcAft>
                          <a:spcPts val="0"/>
                        </a:spcAft>
                      </a:pPr>
                      <a:r>
                        <a:rPr lang="ru-RU" sz="1100">
                          <a:latin typeface="Times New Roman"/>
                          <a:ea typeface="Times New Roman"/>
                        </a:rPr>
                        <a:t>Точка зрения, позиция автора как сквозного действующего лица романа</a:t>
                      </a:r>
                      <a:endParaRPr lang="ru-RU" sz="1600">
                        <a:latin typeface="Times New Roman"/>
                        <a:ea typeface="Times New Roman"/>
                      </a:endParaRPr>
                    </a:p>
                  </a:txBody>
                  <a:tcPr marL="68580" marR="68580" marT="0" marB="0"/>
                </a:tc>
                <a:tc>
                  <a:txBody>
                    <a:bodyPr/>
                    <a:lstStyle/>
                    <a:p>
                      <a:pPr algn="just">
                        <a:spcAft>
                          <a:spcPts val="0"/>
                        </a:spcAft>
                      </a:pPr>
                      <a:r>
                        <a:rPr lang="ru-RU" sz="1600" b="1">
                          <a:latin typeface="Times New Roman"/>
                          <a:ea typeface="Times New Roman"/>
                        </a:rPr>
                        <a:t>Точка зрения</a:t>
                      </a:r>
                      <a:endParaRPr lang="ru-RU" sz="1600">
                        <a:latin typeface="Times New Roman"/>
                        <a:ea typeface="Times New Roman"/>
                      </a:endParaRPr>
                    </a:p>
                  </a:txBody>
                  <a:tcPr marL="68580" marR="68580" marT="0" marB="0"/>
                </a:tc>
                <a:tc>
                  <a:txBody>
                    <a:bodyPr/>
                    <a:lstStyle/>
                    <a:p>
                      <a:pPr algn="just">
                        <a:spcAft>
                          <a:spcPts val="0"/>
                        </a:spcAft>
                      </a:pPr>
                      <a:r>
                        <a:rPr lang="ru-RU" sz="1100" dirty="0">
                          <a:latin typeface="Times New Roman"/>
                          <a:ea typeface="Times New Roman"/>
                        </a:rPr>
                        <a:t>Точка зрения персонажа – Печорина, здесь уже не пушкинская легкая ирония, а скорее цинизм.</a:t>
                      </a:r>
                      <a:endParaRPr lang="ru-RU" sz="1600" dirty="0">
                        <a:latin typeface="Times New Roman"/>
                        <a:ea typeface="Times New Roman"/>
                      </a:endParaRPr>
                    </a:p>
                  </a:txBody>
                  <a:tcPr marL="68580" marR="68580" marT="0" marB="0"/>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143240" y="357166"/>
            <a:ext cx="3643322" cy="6186309"/>
          </a:xfrm>
          <a:prstGeom prst="rect">
            <a:avLst/>
          </a:prstGeom>
        </p:spPr>
        <p:txBody>
          <a:bodyPr wrap="square">
            <a:spAutoFit/>
          </a:bodyPr>
          <a:lstStyle/>
          <a:p>
            <a:pPr algn="ctr"/>
            <a:r>
              <a:rPr lang="ru-RU" dirty="0" smtClean="0"/>
              <a:t>БЕРЕЗА</a:t>
            </a:r>
          </a:p>
          <a:p>
            <a:pPr algn="ctr"/>
            <a:endParaRPr lang="ru-RU" dirty="0" smtClean="0"/>
          </a:p>
          <a:p>
            <a:r>
              <a:rPr lang="ru-RU" dirty="0" smtClean="0"/>
              <a:t>Белая береза</a:t>
            </a:r>
          </a:p>
          <a:p>
            <a:r>
              <a:rPr lang="ru-RU" dirty="0" smtClean="0"/>
              <a:t>Под моим окном</a:t>
            </a:r>
          </a:p>
          <a:p>
            <a:r>
              <a:rPr lang="ru-RU" dirty="0" smtClean="0"/>
              <a:t>Принакрылась снегом,</a:t>
            </a:r>
          </a:p>
          <a:p>
            <a:r>
              <a:rPr lang="ru-RU" dirty="0" smtClean="0"/>
              <a:t>Точно серебром.</a:t>
            </a:r>
          </a:p>
          <a:p>
            <a:endParaRPr lang="ru-RU" dirty="0" smtClean="0"/>
          </a:p>
          <a:p>
            <a:r>
              <a:rPr lang="ru-RU" dirty="0" smtClean="0"/>
              <a:t>На пушистых ветках</a:t>
            </a:r>
          </a:p>
          <a:p>
            <a:r>
              <a:rPr lang="ru-RU" dirty="0" smtClean="0"/>
              <a:t>Снежною каймой</a:t>
            </a:r>
          </a:p>
          <a:p>
            <a:r>
              <a:rPr lang="ru-RU" dirty="0" smtClean="0"/>
              <a:t>Распустились кисти</a:t>
            </a:r>
          </a:p>
          <a:p>
            <a:r>
              <a:rPr lang="ru-RU" dirty="0" smtClean="0"/>
              <a:t>Белой бахромой.</a:t>
            </a:r>
          </a:p>
          <a:p>
            <a:endParaRPr lang="ru-RU" dirty="0" smtClean="0"/>
          </a:p>
          <a:p>
            <a:r>
              <a:rPr lang="ru-RU" dirty="0" smtClean="0"/>
              <a:t>И стоит береза</a:t>
            </a:r>
          </a:p>
          <a:p>
            <a:r>
              <a:rPr lang="ru-RU" dirty="0" smtClean="0"/>
              <a:t>В сонной тишине,</a:t>
            </a:r>
          </a:p>
          <a:p>
            <a:r>
              <a:rPr lang="ru-RU" dirty="0" smtClean="0"/>
              <a:t>И горят снежинки</a:t>
            </a:r>
          </a:p>
          <a:p>
            <a:r>
              <a:rPr lang="ru-RU" dirty="0" smtClean="0"/>
              <a:t>В золотом огне.</a:t>
            </a:r>
          </a:p>
          <a:p>
            <a:endParaRPr lang="ru-RU" dirty="0" smtClean="0"/>
          </a:p>
          <a:p>
            <a:r>
              <a:rPr lang="ru-RU" dirty="0" smtClean="0"/>
              <a:t>А заря, лениво</a:t>
            </a:r>
          </a:p>
          <a:p>
            <a:r>
              <a:rPr lang="ru-RU" dirty="0" smtClean="0"/>
              <a:t>Обходя кругом,</a:t>
            </a:r>
          </a:p>
          <a:p>
            <a:r>
              <a:rPr lang="ru-RU" dirty="0" smtClean="0"/>
              <a:t>Обсыпает ветки</a:t>
            </a:r>
          </a:p>
          <a:p>
            <a:r>
              <a:rPr lang="ru-RU" dirty="0" smtClean="0"/>
              <a:t>Новым серебром.</a:t>
            </a:r>
          </a:p>
          <a:p>
            <a:r>
              <a:rPr lang="ru-RU" i="1" dirty="0" smtClean="0"/>
              <a:t>		(С.А. Есенин)</a:t>
            </a: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57158" y="2357430"/>
            <a:ext cx="8429684" cy="4815240"/>
          </a:xfrm>
        </p:spPr>
        <p:txBody>
          <a:bodyPr/>
          <a:lstStyle/>
          <a:p>
            <a:r>
              <a:rPr lang="ru-RU" dirty="0" smtClean="0"/>
              <a:t> 	</a:t>
            </a:r>
            <a:r>
              <a:rPr lang="ru-RU" dirty="0" smtClean="0">
                <a:solidFill>
                  <a:schemeClr val="accent2">
                    <a:lumMod val="20000"/>
                    <a:lumOff val="80000"/>
                  </a:schemeClr>
                </a:solidFill>
              </a:rPr>
              <a:t> Любования, восторга, радости, постоянного обновления жизни, открытия самого таинства, происходящего в мире</a:t>
            </a:r>
            <a:endParaRPr lang="ru-RU" dirty="0">
              <a:solidFill>
                <a:schemeClr val="accent2">
                  <a:lumMod val="20000"/>
                  <a:lumOff val="80000"/>
                </a:schemeClr>
              </a:solidFill>
            </a:endParaRPr>
          </a:p>
        </p:txBody>
      </p:sp>
      <p:sp>
        <p:nvSpPr>
          <p:cNvPr id="6" name="Текст 5"/>
          <p:cNvSpPr>
            <a:spLocks noGrp="1"/>
          </p:cNvSpPr>
          <p:nvPr>
            <p:ph type="body" idx="2"/>
          </p:nvPr>
        </p:nvSpPr>
        <p:spPr>
          <a:xfrm>
            <a:off x="428596" y="857232"/>
            <a:ext cx="8115328" cy="1643074"/>
          </a:xfrm>
        </p:spPr>
        <p:txBody>
          <a:bodyPr>
            <a:normAutofit/>
          </a:bodyPr>
          <a:lstStyle/>
          <a:p>
            <a:pPr marL="0" lvl="2" indent="0" algn="just">
              <a:buClr>
                <a:schemeClr val="accent1"/>
              </a:buClr>
              <a:buSzPct val="80000"/>
            </a:pPr>
            <a:r>
              <a:rPr lang="ru-RU" sz="2000" b="1" dirty="0" smtClean="0"/>
              <a:t>1.2.1</a:t>
            </a:r>
            <a:r>
              <a:rPr lang="ru-RU" sz="1800" dirty="0" smtClean="0"/>
              <a:t> </a:t>
            </a:r>
            <a:r>
              <a:rPr lang="ru-RU" sz="1800" b="1" dirty="0" smtClean="0"/>
              <a:t>Каким настроением проникнуто стихотворение С.А. Есенина 	«Береза»?</a:t>
            </a:r>
            <a:endParaRPr lang="ru-RU" sz="1800" dirty="0" smtClean="0"/>
          </a:p>
          <a:p>
            <a:pPr marL="0" lvl="2" indent="0" algn="just">
              <a:buClr>
                <a:schemeClr val="accent1"/>
              </a:buClr>
              <a:buSzPct val="80000"/>
            </a:pPr>
            <a:endParaRPr lang="ru-RU" sz="1800" dirty="0" smtClean="0"/>
          </a:p>
          <a:p>
            <a:pPr marL="0" lvl="2" indent="0" algn="just">
              <a:buClr>
                <a:schemeClr val="accent1"/>
              </a:buClr>
              <a:buSzPct val="80000"/>
            </a:pPr>
            <a:endParaRPr lang="ru-RU" sz="1800" dirty="0" smtClean="0"/>
          </a:p>
          <a:p>
            <a:pPr algn="just"/>
            <a:endParaRPr lang="ru-RU"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57158" y="2357430"/>
            <a:ext cx="8429684" cy="4815240"/>
          </a:xfrm>
        </p:spPr>
        <p:txBody>
          <a:bodyPr/>
          <a:lstStyle/>
          <a:p>
            <a:r>
              <a:rPr lang="ru-RU" dirty="0" smtClean="0">
                <a:solidFill>
                  <a:schemeClr val="accent2">
                    <a:lumMod val="20000"/>
                    <a:lumOff val="80000"/>
                  </a:schemeClr>
                </a:solidFill>
              </a:rPr>
              <a:t> 	 </a:t>
            </a:r>
            <a:r>
              <a:rPr lang="ru-RU" dirty="0" err="1" smtClean="0">
                <a:solidFill>
                  <a:schemeClr val="accent2">
                    <a:lumMod val="20000"/>
                    <a:lumOff val="80000"/>
                  </a:schemeClr>
                </a:solidFill>
              </a:rPr>
              <a:t>Цветопись</a:t>
            </a:r>
            <a:r>
              <a:rPr lang="ru-RU" dirty="0" smtClean="0">
                <a:solidFill>
                  <a:schemeClr val="accent2">
                    <a:lumMod val="20000"/>
                    <a:lumOff val="80000"/>
                  </a:schemeClr>
                </a:solidFill>
              </a:rPr>
              <a:t> очень важна в лирическом пространстве стихотворения. У Есенина преобладают удивительно красивые цвета: белый, серебряный, золотой. Зимняя белая береза уже в первой строфе отливает серебром. Мы понимает, что ее «серебрит» яркий свет дня. Полюбовавшись «белой бахромой веток» под инеем мы восхищаемся «горящими снежинками / в золотом огне». В этой метафоре, обнаруживается присутствие солнца. В последней строфе появляется «ленивая заря», которая и служит причиной волшебных метаморфоз, наблюдаемых лирическим героем.</a:t>
            </a:r>
            <a:br>
              <a:rPr lang="ru-RU" dirty="0" smtClean="0">
                <a:solidFill>
                  <a:schemeClr val="accent2">
                    <a:lumMod val="20000"/>
                    <a:lumOff val="80000"/>
                  </a:schemeClr>
                </a:solidFill>
              </a:rPr>
            </a:br>
            <a:endParaRPr lang="ru-RU" dirty="0">
              <a:solidFill>
                <a:schemeClr val="accent2">
                  <a:lumMod val="20000"/>
                  <a:lumOff val="80000"/>
                </a:schemeClr>
              </a:solidFill>
            </a:endParaRPr>
          </a:p>
        </p:txBody>
      </p:sp>
      <p:sp>
        <p:nvSpPr>
          <p:cNvPr id="6" name="Текст 5"/>
          <p:cNvSpPr>
            <a:spLocks noGrp="1"/>
          </p:cNvSpPr>
          <p:nvPr>
            <p:ph type="body" idx="2"/>
          </p:nvPr>
        </p:nvSpPr>
        <p:spPr>
          <a:xfrm>
            <a:off x="428596" y="214290"/>
            <a:ext cx="8115328" cy="2786082"/>
          </a:xfrm>
        </p:spPr>
        <p:txBody>
          <a:bodyPr>
            <a:normAutofit/>
          </a:bodyPr>
          <a:lstStyle/>
          <a:p>
            <a:pPr marL="0" lvl="2" indent="0" algn="just">
              <a:buClr>
                <a:schemeClr val="accent1"/>
              </a:buClr>
              <a:buSzPct val="80000"/>
            </a:pPr>
            <a:endParaRPr lang="ru-RU" sz="2000" b="1" dirty="0" smtClean="0"/>
          </a:p>
          <a:p>
            <a:pPr marL="0" lvl="2" indent="0" algn="just">
              <a:buClr>
                <a:schemeClr val="accent1"/>
              </a:buClr>
              <a:buSzPct val="80000"/>
            </a:pPr>
            <a:endParaRPr lang="ru-RU" sz="2000" b="1" dirty="0" smtClean="0"/>
          </a:p>
          <a:p>
            <a:pPr marL="0" lvl="2" indent="0" algn="just">
              <a:buClr>
                <a:schemeClr val="accent1"/>
              </a:buClr>
              <a:buSzPct val="80000"/>
            </a:pPr>
            <a:r>
              <a:rPr lang="ru-RU" sz="2000" b="1" dirty="0" smtClean="0"/>
              <a:t>1.2.2</a:t>
            </a:r>
            <a:r>
              <a:rPr lang="ru-RU" sz="1800" dirty="0" smtClean="0"/>
              <a:t> </a:t>
            </a:r>
            <a:r>
              <a:rPr lang="ru-RU" sz="2000" b="1" dirty="0" smtClean="0"/>
              <a:t>Какова роль слов со значением цвета в данном стихотворении?</a:t>
            </a:r>
            <a:endParaRPr lang="ru-RU" sz="1800" dirty="0" smtClean="0"/>
          </a:p>
          <a:p>
            <a:pPr marL="0" lvl="2" indent="0" algn="just">
              <a:buClr>
                <a:schemeClr val="accent1"/>
              </a:buClr>
              <a:buSzPct val="80000"/>
            </a:pPr>
            <a:endParaRPr lang="ru-RU" sz="1800" dirty="0" smtClean="0"/>
          </a:p>
          <a:p>
            <a:pPr marL="0" lvl="2" indent="0" algn="just">
              <a:buClr>
                <a:schemeClr val="accent1"/>
              </a:buClr>
              <a:buSzPct val="80000"/>
            </a:pPr>
            <a:endParaRPr lang="ru-RU" sz="1800" dirty="0" smtClean="0"/>
          </a:p>
          <a:p>
            <a:pPr marL="0" lvl="2" indent="0" algn="just">
              <a:buClr>
                <a:schemeClr val="accent1"/>
              </a:buClr>
              <a:buSzPct val="80000"/>
            </a:pPr>
            <a:endParaRPr lang="ru-RU" sz="1800" dirty="0" smtClean="0"/>
          </a:p>
          <a:p>
            <a:pPr algn="just"/>
            <a:endParaRPr lang="ru-RU"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57158" y="2357430"/>
            <a:ext cx="8429684" cy="4815240"/>
          </a:xfrm>
        </p:spPr>
        <p:txBody>
          <a:bodyPr/>
          <a:lstStyle/>
          <a:p>
            <a:r>
              <a:rPr lang="ru-RU" dirty="0" smtClean="0">
                <a:solidFill>
                  <a:schemeClr val="accent2">
                    <a:lumMod val="20000"/>
                    <a:lumOff val="80000"/>
                  </a:schemeClr>
                </a:solidFill>
              </a:rPr>
              <a:t>	Еще древний человек видел мир живым, наш предок олицетворял природу: неживому присваивал статус живого, «давал лицо». Вот и в стихотворении С.А. Есенина береза «принакрылась снегом», «стоит»; заря «обходит лениво». И создается образ живой, динамичной не столько березы, а самой жизни человека. Не зря береза – это российский символ. </a:t>
            </a:r>
            <a:endParaRPr lang="ru-RU" dirty="0">
              <a:solidFill>
                <a:schemeClr val="accent2">
                  <a:lumMod val="20000"/>
                  <a:lumOff val="80000"/>
                </a:schemeClr>
              </a:solidFill>
            </a:endParaRPr>
          </a:p>
        </p:txBody>
      </p:sp>
      <p:sp>
        <p:nvSpPr>
          <p:cNvPr id="6" name="Текст 5"/>
          <p:cNvSpPr>
            <a:spLocks noGrp="1"/>
          </p:cNvSpPr>
          <p:nvPr>
            <p:ph type="body" idx="2"/>
          </p:nvPr>
        </p:nvSpPr>
        <p:spPr>
          <a:xfrm>
            <a:off x="428596" y="214290"/>
            <a:ext cx="8115328" cy="2786082"/>
          </a:xfrm>
        </p:spPr>
        <p:txBody>
          <a:bodyPr>
            <a:normAutofit/>
          </a:bodyPr>
          <a:lstStyle/>
          <a:p>
            <a:pPr marL="0" lvl="2" indent="0" algn="just">
              <a:buClr>
                <a:schemeClr val="accent1"/>
              </a:buClr>
              <a:buSzPct val="80000"/>
            </a:pPr>
            <a:endParaRPr lang="ru-RU" sz="2000" b="1" dirty="0" smtClean="0"/>
          </a:p>
          <a:p>
            <a:pPr marL="0" lvl="2" indent="0" algn="just">
              <a:buClr>
                <a:schemeClr val="accent1"/>
              </a:buClr>
              <a:buSzPct val="80000"/>
            </a:pPr>
            <a:endParaRPr lang="ru-RU" sz="2000" b="1" dirty="0" smtClean="0"/>
          </a:p>
          <a:p>
            <a:pPr marL="0" lvl="2" indent="0" algn="just">
              <a:buClr>
                <a:schemeClr val="accent1"/>
              </a:buClr>
              <a:buSzPct val="80000"/>
            </a:pPr>
            <a:r>
              <a:rPr lang="ru-RU" sz="2000" b="1" dirty="0" smtClean="0"/>
              <a:t>1.2.3</a:t>
            </a:r>
            <a:r>
              <a:rPr lang="ru-RU" sz="1800" dirty="0" smtClean="0"/>
              <a:t> </a:t>
            </a:r>
            <a:r>
              <a:rPr lang="ru-RU" sz="2000" b="1" dirty="0" smtClean="0"/>
              <a:t>Почему для создания картины зимней природы автор стихотворения использует олицетворения?</a:t>
            </a:r>
            <a:endParaRPr lang="ru-RU" sz="2000" dirty="0" smtClean="0"/>
          </a:p>
          <a:p>
            <a:pPr marL="0" lvl="2" indent="0" algn="just">
              <a:buClr>
                <a:schemeClr val="accent1"/>
              </a:buClr>
              <a:buSzPct val="80000"/>
            </a:pPr>
            <a:endParaRPr lang="ru-RU" sz="1800" dirty="0" smtClean="0"/>
          </a:p>
          <a:p>
            <a:pPr marL="0" lvl="2" indent="0" algn="just">
              <a:buClr>
                <a:schemeClr val="accent1"/>
              </a:buClr>
              <a:buSzPct val="80000"/>
            </a:pPr>
            <a:endParaRPr lang="ru-RU" sz="1800" dirty="0" smtClean="0"/>
          </a:p>
          <a:p>
            <a:pPr marL="0" lvl="2" indent="0" algn="just">
              <a:buClr>
                <a:schemeClr val="accent1"/>
              </a:buClr>
              <a:buSzPct val="80000"/>
            </a:pPr>
            <a:endParaRPr lang="ru-RU" sz="1800" dirty="0" smtClean="0"/>
          </a:p>
          <a:p>
            <a:pPr marL="0" lvl="2" indent="0" algn="just">
              <a:buClr>
                <a:schemeClr val="accent1"/>
              </a:buClr>
              <a:buSzPct val="80000"/>
            </a:pPr>
            <a:endParaRPr lang="ru-RU" sz="1800" dirty="0" smtClean="0"/>
          </a:p>
          <a:p>
            <a:pPr algn="just"/>
            <a:endParaRPr lang="ru-RU"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285720" y="274638"/>
            <a:ext cx="8429684" cy="1143000"/>
          </a:xfrm>
        </p:spPr>
        <p:txBody>
          <a:bodyPr>
            <a:normAutofit fontScale="90000"/>
          </a:bodyPr>
          <a:lstStyle/>
          <a:p>
            <a:pPr algn="ctr"/>
            <a:r>
              <a:rPr lang="ru-RU" sz="3100" b="1" dirty="0" smtClean="0"/>
              <a:t>В основу экзаменационной работы положены навыки:</a:t>
            </a:r>
            <a:r>
              <a:rPr lang="ru-RU" dirty="0" smtClean="0"/>
              <a:t/>
            </a:r>
            <a:br>
              <a:rPr lang="ru-RU" dirty="0" smtClean="0"/>
            </a:br>
            <a:endParaRPr lang="ru-RU" dirty="0"/>
          </a:p>
        </p:txBody>
      </p:sp>
      <p:graphicFrame>
        <p:nvGraphicFramePr>
          <p:cNvPr id="7" name="Содержимое 6"/>
          <p:cNvGraphicFramePr>
            <a:graphicFrameLocks noGrp="1"/>
          </p:cNvGraphicFramePr>
          <p:nvPr>
            <p:ph idx="1"/>
          </p:nvPr>
        </p:nvGraphicFramePr>
        <p:xfrm>
          <a:off x="457200" y="1214424"/>
          <a:ext cx="8258205" cy="5369007"/>
        </p:xfrm>
        <a:graphic>
          <a:graphicData uri="http://schemas.openxmlformats.org/drawingml/2006/table">
            <a:tbl>
              <a:tblPr firstRow="1" bandRow="1">
                <a:tableStyleId>{5C22544A-7EE6-4342-B048-85BDC9FD1C3A}</a:tableStyleId>
              </a:tblPr>
              <a:tblGrid>
                <a:gridCol w="2543164"/>
                <a:gridCol w="2643206"/>
                <a:gridCol w="3071835"/>
              </a:tblGrid>
              <a:tr h="569320">
                <a:tc>
                  <a:txBody>
                    <a:bodyPr/>
                    <a:lstStyle/>
                    <a:p>
                      <a:pPr algn="ctr">
                        <a:spcAft>
                          <a:spcPts val="0"/>
                        </a:spcAft>
                      </a:pPr>
                      <a:r>
                        <a:rPr lang="ru-RU" sz="1800" b="1" dirty="0" smtClean="0">
                          <a:solidFill>
                            <a:schemeClr val="accent2">
                              <a:lumMod val="20000"/>
                              <a:lumOff val="80000"/>
                            </a:schemeClr>
                          </a:solidFill>
                          <a:latin typeface="Calibri" pitchFamily="34" charset="0"/>
                          <a:ea typeface="Times New Roman"/>
                          <a:cs typeface="Times New Roman"/>
                        </a:rPr>
                        <a:t>читательские</a:t>
                      </a:r>
                      <a:endParaRPr lang="ru-RU" sz="1800" dirty="0">
                        <a:solidFill>
                          <a:schemeClr val="accent2">
                            <a:lumMod val="20000"/>
                            <a:lumOff val="80000"/>
                          </a:schemeClr>
                        </a:solidFill>
                        <a:latin typeface="Calibri" pitchFamily="34" charset="0"/>
                        <a:ea typeface="Times New Roman"/>
                        <a:cs typeface="Times New Roman"/>
                      </a:endParaRPr>
                    </a:p>
                  </a:txBody>
                  <a:tcPr marL="68580" marR="68580" marT="0" marB="0"/>
                </a:tc>
                <a:tc>
                  <a:txBody>
                    <a:bodyPr/>
                    <a:lstStyle/>
                    <a:p>
                      <a:pPr algn="ctr">
                        <a:spcAft>
                          <a:spcPts val="0"/>
                        </a:spcAft>
                      </a:pPr>
                      <a:r>
                        <a:rPr lang="ru-RU" sz="1800" b="1" dirty="0">
                          <a:solidFill>
                            <a:schemeClr val="accent2">
                              <a:lumMod val="20000"/>
                              <a:lumOff val="80000"/>
                            </a:schemeClr>
                          </a:solidFill>
                          <a:latin typeface="Calibri" pitchFamily="34" charset="0"/>
                          <a:ea typeface="Times New Roman"/>
                          <a:cs typeface="Times New Roman"/>
                        </a:rPr>
                        <a:t>литературоведческие</a:t>
                      </a:r>
                      <a:endParaRPr lang="ru-RU" sz="1800" dirty="0">
                        <a:solidFill>
                          <a:schemeClr val="accent2">
                            <a:lumMod val="20000"/>
                            <a:lumOff val="80000"/>
                          </a:schemeClr>
                        </a:solidFill>
                        <a:latin typeface="Calibri" pitchFamily="34" charset="0"/>
                        <a:ea typeface="Times New Roman"/>
                        <a:cs typeface="Times New Roman"/>
                      </a:endParaRPr>
                    </a:p>
                  </a:txBody>
                  <a:tcPr marL="68580" marR="68580" marT="0" marB="0"/>
                </a:tc>
                <a:tc>
                  <a:txBody>
                    <a:bodyPr/>
                    <a:lstStyle/>
                    <a:p>
                      <a:pPr algn="ctr">
                        <a:spcAft>
                          <a:spcPts val="0"/>
                        </a:spcAft>
                      </a:pPr>
                      <a:r>
                        <a:rPr lang="ru-RU" sz="1800" b="1" dirty="0">
                          <a:solidFill>
                            <a:schemeClr val="accent2">
                              <a:lumMod val="20000"/>
                              <a:lumOff val="80000"/>
                            </a:schemeClr>
                          </a:solidFill>
                          <a:latin typeface="Calibri" pitchFamily="34" charset="0"/>
                          <a:ea typeface="Times New Roman"/>
                          <a:cs typeface="Times New Roman"/>
                        </a:rPr>
                        <a:t>речевые</a:t>
                      </a:r>
                      <a:endParaRPr lang="ru-RU" sz="1800" dirty="0">
                        <a:solidFill>
                          <a:schemeClr val="accent2">
                            <a:lumMod val="20000"/>
                            <a:lumOff val="80000"/>
                          </a:schemeClr>
                        </a:solidFill>
                        <a:latin typeface="Calibri" pitchFamily="34" charset="0"/>
                        <a:ea typeface="Times New Roman"/>
                        <a:cs typeface="Times New Roman"/>
                      </a:endParaRPr>
                    </a:p>
                  </a:txBody>
                  <a:tcPr marL="68580" marR="68580" marT="0" marB="0"/>
                </a:tc>
              </a:tr>
              <a:tr h="842282">
                <a:tc>
                  <a:txBody>
                    <a:bodyPr/>
                    <a:lstStyle/>
                    <a:p>
                      <a:pPr algn="l">
                        <a:spcAft>
                          <a:spcPts val="0"/>
                        </a:spcAft>
                      </a:pPr>
                      <a:r>
                        <a:rPr lang="ru-RU" sz="1400" dirty="0">
                          <a:latin typeface="Calibri" pitchFamily="34" charset="0"/>
                          <a:ea typeface="Times New Roman"/>
                          <a:cs typeface="Times New Roman"/>
                        </a:rPr>
                        <a:t>Восприятие и анализ текста</a:t>
                      </a:r>
                    </a:p>
                    <a:p>
                      <a:pPr algn="l">
                        <a:spcAft>
                          <a:spcPts val="0"/>
                        </a:spcAft>
                      </a:pPr>
                      <a:r>
                        <a:rPr lang="ru-RU" sz="1400" dirty="0">
                          <a:latin typeface="Calibri" pitchFamily="34" charset="0"/>
                          <a:ea typeface="Times New Roman"/>
                          <a:cs typeface="Times New Roman"/>
                        </a:rPr>
                        <a:t>(отслеживание сколько частей, какова графика)</a:t>
                      </a:r>
                    </a:p>
                  </a:txBody>
                  <a:tcPr marL="68580" marR="68580" marT="0" marB="0"/>
                </a:tc>
                <a:tc>
                  <a:txBody>
                    <a:bodyPr/>
                    <a:lstStyle/>
                    <a:p>
                      <a:pPr algn="l">
                        <a:spcAft>
                          <a:spcPts val="0"/>
                        </a:spcAft>
                      </a:pPr>
                      <a:r>
                        <a:rPr lang="ru-RU" sz="1400" dirty="0">
                          <a:latin typeface="Calibri" pitchFamily="34" charset="0"/>
                          <a:ea typeface="Times New Roman"/>
                          <a:cs typeface="Times New Roman"/>
                        </a:rPr>
                        <a:t>Определение рода, жанра</a:t>
                      </a:r>
                    </a:p>
                  </a:txBody>
                  <a:tcPr marL="68580" marR="68580" marT="0" marB="0"/>
                </a:tc>
                <a:tc>
                  <a:txBody>
                    <a:bodyPr/>
                    <a:lstStyle/>
                    <a:p>
                      <a:pPr algn="l">
                        <a:spcAft>
                          <a:spcPts val="0"/>
                        </a:spcAft>
                      </a:pPr>
                      <a:r>
                        <a:rPr lang="ru-RU" sz="1400">
                          <a:latin typeface="Calibri" pitchFamily="34" charset="0"/>
                          <a:ea typeface="Times New Roman"/>
                          <a:cs typeface="Times New Roman"/>
                        </a:rPr>
                        <a:t>Сопоставление-противопоставление явлений, персонажей, эпизодов, произведений</a:t>
                      </a:r>
                    </a:p>
                  </a:txBody>
                  <a:tcPr marL="68580" marR="68580" marT="0" marB="0"/>
                </a:tc>
              </a:tr>
              <a:tr h="842282">
                <a:tc>
                  <a:txBody>
                    <a:bodyPr/>
                    <a:lstStyle/>
                    <a:p>
                      <a:pPr algn="l">
                        <a:spcAft>
                          <a:spcPts val="0"/>
                        </a:spcAft>
                      </a:pPr>
                      <a:r>
                        <a:rPr lang="ru-RU" sz="1400" dirty="0">
                          <a:latin typeface="Calibri" pitchFamily="34" charset="0"/>
                          <a:ea typeface="Times New Roman"/>
                          <a:cs typeface="Times New Roman"/>
                        </a:rPr>
                        <a:t>Выделение смысловых частей, осмысление сильных позиций текста (название, вступление, финал)</a:t>
                      </a:r>
                    </a:p>
                  </a:txBody>
                  <a:tcPr marL="68580" marR="68580" marT="0" marB="0"/>
                </a:tc>
                <a:tc>
                  <a:txBody>
                    <a:bodyPr/>
                    <a:lstStyle/>
                    <a:p>
                      <a:pPr algn="l">
                        <a:spcAft>
                          <a:spcPts val="0"/>
                        </a:spcAft>
                      </a:pPr>
                      <a:r>
                        <a:rPr lang="ru-RU" sz="1400" dirty="0">
                          <a:latin typeface="Calibri" pitchFamily="34" charset="0"/>
                          <a:ea typeface="Times New Roman"/>
                          <a:cs typeface="Times New Roman"/>
                        </a:rPr>
                        <a:t>Формулирование темы, идеи, проблематики</a:t>
                      </a:r>
                    </a:p>
                  </a:txBody>
                  <a:tcPr marL="68580" marR="68580" marT="0" marB="0"/>
                </a:tc>
                <a:tc>
                  <a:txBody>
                    <a:bodyPr/>
                    <a:lstStyle/>
                    <a:p>
                      <a:pPr algn="l">
                        <a:spcAft>
                          <a:spcPts val="0"/>
                        </a:spcAft>
                      </a:pPr>
                      <a:r>
                        <a:rPr lang="ru-RU" sz="1400" dirty="0">
                          <a:latin typeface="Calibri" pitchFamily="34" charset="0"/>
                          <a:ea typeface="Times New Roman"/>
                          <a:cs typeface="Times New Roman"/>
                        </a:rPr>
                        <a:t>Написание </a:t>
                      </a:r>
                      <a:r>
                        <a:rPr lang="ru-RU" sz="1400" b="1" dirty="0">
                          <a:latin typeface="Calibri" pitchFamily="34" charset="0"/>
                          <a:ea typeface="Times New Roman"/>
                          <a:cs typeface="Times New Roman"/>
                        </a:rPr>
                        <a:t>ответа в краткой форме (7-10 предложений)</a:t>
                      </a:r>
                      <a:r>
                        <a:rPr lang="ru-RU" sz="1400" dirty="0">
                          <a:latin typeface="Calibri" pitchFamily="34" charset="0"/>
                          <a:ea typeface="Times New Roman"/>
                          <a:cs typeface="Times New Roman"/>
                        </a:rPr>
                        <a:t> и </a:t>
                      </a:r>
                      <a:r>
                        <a:rPr lang="ru-RU" sz="1400" b="1" dirty="0">
                          <a:latin typeface="Calibri" pitchFamily="34" charset="0"/>
                          <a:ea typeface="Times New Roman"/>
                          <a:cs typeface="Times New Roman"/>
                        </a:rPr>
                        <a:t>ответа-сочинения (не менее 200 слов)</a:t>
                      </a:r>
                      <a:endParaRPr lang="ru-RU" sz="1400" dirty="0">
                        <a:latin typeface="Calibri" pitchFamily="34" charset="0"/>
                        <a:ea typeface="Times New Roman"/>
                        <a:cs typeface="Times New Roman"/>
                      </a:endParaRPr>
                    </a:p>
                  </a:txBody>
                  <a:tcPr marL="68580" marR="68580" marT="0" marB="0"/>
                </a:tc>
              </a:tr>
              <a:tr h="569320">
                <a:tc>
                  <a:txBody>
                    <a:bodyPr/>
                    <a:lstStyle/>
                    <a:p>
                      <a:pPr algn="l">
                        <a:spcAft>
                          <a:spcPts val="0"/>
                        </a:spcAft>
                      </a:pPr>
                      <a:r>
                        <a:rPr lang="ru-RU" sz="1400">
                          <a:latin typeface="Calibri" pitchFamily="34" charset="0"/>
                          <a:ea typeface="Times New Roman"/>
                          <a:cs typeface="Times New Roman"/>
                        </a:rPr>
                        <a:t>Определение микротем</a:t>
                      </a:r>
                    </a:p>
                  </a:txBody>
                  <a:tcPr marL="68580" marR="68580" marT="0" marB="0"/>
                </a:tc>
                <a:tc>
                  <a:txBody>
                    <a:bodyPr/>
                    <a:lstStyle/>
                    <a:p>
                      <a:pPr algn="l">
                        <a:spcAft>
                          <a:spcPts val="0"/>
                        </a:spcAft>
                      </a:pPr>
                      <a:r>
                        <a:rPr lang="ru-RU" sz="1400" dirty="0">
                          <a:latin typeface="Calibri" pitchFamily="34" charset="0"/>
                          <a:ea typeface="Times New Roman"/>
                          <a:cs typeface="Times New Roman"/>
                        </a:rPr>
                        <a:t>Характеристика персонажей</a:t>
                      </a:r>
                    </a:p>
                  </a:txBody>
                  <a:tcPr marL="68580" marR="68580" marT="0" marB="0"/>
                </a:tc>
                <a:tc>
                  <a:txBody>
                    <a:bodyPr/>
                    <a:lstStyle/>
                    <a:p>
                      <a:pPr algn="l">
                        <a:spcAft>
                          <a:spcPts val="0"/>
                        </a:spcAft>
                      </a:pPr>
                      <a:r>
                        <a:rPr lang="ru-RU" sz="1400" dirty="0">
                          <a:latin typeface="Calibri" pitchFamily="34" charset="0"/>
                          <a:ea typeface="Times New Roman"/>
                          <a:cs typeface="Times New Roman"/>
                        </a:rPr>
                        <a:t>Выявление своего отношения к прочитанному</a:t>
                      </a:r>
                    </a:p>
                  </a:txBody>
                  <a:tcPr marL="68580" marR="68580" marT="0" marB="0"/>
                </a:tc>
              </a:tr>
              <a:tr h="842282">
                <a:tc>
                  <a:txBody>
                    <a:bodyPr/>
                    <a:lstStyle/>
                    <a:p>
                      <a:pPr algn="l">
                        <a:spcAft>
                          <a:spcPts val="0"/>
                        </a:spcAft>
                      </a:pPr>
                      <a:r>
                        <a:rPr lang="ru-RU" sz="1400">
                          <a:latin typeface="Calibri" pitchFamily="34" charset="0"/>
                          <a:ea typeface="Times New Roman"/>
                          <a:cs typeface="Times New Roman"/>
                        </a:rPr>
                        <a:t>Отслеживание ключевых слов</a:t>
                      </a:r>
                    </a:p>
                  </a:txBody>
                  <a:tcPr marL="68580" marR="68580" marT="0" marB="0"/>
                </a:tc>
                <a:tc>
                  <a:txBody>
                    <a:bodyPr/>
                    <a:lstStyle/>
                    <a:p>
                      <a:pPr algn="l">
                        <a:spcAft>
                          <a:spcPts val="0"/>
                        </a:spcAft>
                      </a:pPr>
                      <a:r>
                        <a:rPr lang="ru-RU" sz="1400" dirty="0">
                          <a:latin typeface="Calibri" pitchFamily="34" charset="0"/>
                          <a:ea typeface="Times New Roman"/>
                          <a:cs typeface="Times New Roman"/>
                        </a:rPr>
                        <a:t>Характеристика особенностей сюжета, композиции</a:t>
                      </a:r>
                    </a:p>
                  </a:txBody>
                  <a:tcPr marL="68580" marR="68580" marT="0" marB="0"/>
                </a:tc>
                <a:tc>
                  <a:txBody>
                    <a:bodyPr/>
                    <a:lstStyle/>
                    <a:p>
                      <a:pPr algn="l">
                        <a:spcAft>
                          <a:spcPts val="0"/>
                        </a:spcAft>
                      </a:pPr>
                      <a:r>
                        <a:rPr lang="ru-RU" sz="1400" dirty="0">
                          <a:latin typeface="Calibri" pitchFamily="34" charset="0"/>
                          <a:ea typeface="Times New Roman"/>
                          <a:cs typeface="Times New Roman"/>
                        </a:rPr>
                        <a:t>Построение логичного письменного ответа в связи с изучаемым произведением (произведениями)</a:t>
                      </a:r>
                    </a:p>
                  </a:txBody>
                  <a:tcPr marL="68580" marR="68580" marT="0" marB="0"/>
                </a:tc>
              </a:tr>
              <a:tr h="1123043">
                <a:tc>
                  <a:txBody>
                    <a:bodyPr/>
                    <a:lstStyle/>
                    <a:p>
                      <a:pPr algn="l">
                        <a:spcAft>
                          <a:spcPts val="0"/>
                        </a:spcAft>
                      </a:pPr>
                      <a:r>
                        <a:rPr lang="ru-RU" sz="1400">
                          <a:latin typeface="Calibri" pitchFamily="34" charset="0"/>
                          <a:ea typeface="Times New Roman"/>
                          <a:cs typeface="Times New Roman"/>
                        </a:rPr>
                        <a:t>Выявление авторской позиции</a:t>
                      </a:r>
                    </a:p>
                  </a:txBody>
                  <a:tcPr marL="68580" marR="68580" marT="0" marB="0"/>
                </a:tc>
                <a:tc>
                  <a:txBody>
                    <a:bodyPr/>
                    <a:lstStyle/>
                    <a:p>
                      <a:pPr algn="l">
                        <a:spcAft>
                          <a:spcPts val="0"/>
                        </a:spcAft>
                      </a:pPr>
                      <a:r>
                        <a:rPr lang="ru-RU" sz="1400">
                          <a:latin typeface="Calibri" pitchFamily="34" charset="0"/>
                          <a:ea typeface="Times New Roman"/>
                          <a:cs typeface="Times New Roman"/>
                        </a:rPr>
                        <a:t>Характеристика изобразительно-выразительных средств. Осмысление хронотопа (художественное время и пространство)</a:t>
                      </a:r>
                    </a:p>
                  </a:txBody>
                  <a:tcPr marL="68580" marR="68580" marT="0" marB="0"/>
                </a:tc>
                <a:tc>
                  <a:txBody>
                    <a:bodyPr/>
                    <a:lstStyle/>
                    <a:p>
                      <a:pPr algn="l">
                        <a:spcAft>
                          <a:spcPts val="0"/>
                        </a:spcAft>
                      </a:pPr>
                      <a:r>
                        <a:rPr lang="ru-RU" sz="1400" dirty="0">
                          <a:latin typeface="Calibri" pitchFamily="34" charset="0"/>
                          <a:ea typeface="Times New Roman"/>
                          <a:cs typeface="Times New Roman"/>
                        </a:rPr>
                        <a:t>Наличие вступления(тезиса), заключения (вывода)</a:t>
                      </a:r>
                    </a:p>
                  </a:txBody>
                  <a:tcPr marL="68580" marR="68580" marT="0" marB="0"/>
                </a:tc>
              </a:tr>
              <a:tr h="569320">
                <a:tc>
                  <a:txBody>
                    <a:bodyPr/>
                    <a:lstStyle/>
                    <a:p>
                      <a:pPr algn="l">
                        <a:spcAft>
                          <a:spcPts val="0"/>
                        </a:spcAft>
                      </a:pPr>
                      <a:r>
                        <a:rPr lang="ru-RU" sz="1400">
                          <a:latin typeface="Calibri" pitchFamily="34" charset="0"/>
                          <a:ea typeface="Times New Roman"/>
                          <a:cs typeface="Times New Roman"/>
                        </a:rPr>
                        <a:t>Выявление своего отношения к прочитанному</a:t>
                      </a:r>
                    </a:p>
                  </a:txBody>
                  <a:tcPr marL="68580" marR="68580" marT="0" marB="0"/>
                </a:tc>
                <a:tc>
                  <a:txBody>
                    <a:bodyPr/>
                    <a:lstStyle/>
                    <a:p>
                      <a:pPr algn="l">
                        <a:spcAft>
                          <a:spcPts val="0"/>
                        </a:spcAft>
                      </a:pPr>
                      <a:r>
                        <a:rPr lang="ru-RU" sz="1400">
                          <a:latin typeface="Calibri" pitchFamily="34" charset="0"/>
                          <a:ea typeface="Times New Roman"/>
                          <a:cs typeface="Times New Roman"/>
                        </a:rPr>
                        <a:t>Выявление авторской позиции</a:t>
                      </a:r>
                    </a:p>
                  </a:txBody>
                  <a:tcPr marL="68580" marR="68580" marT="0" marB="0"/>
                </a:tc>
                <a:tc>
                  <a:txBody>
                    <a:bodyPr/>
                    <a:lstStyle/>
                    <a:p>
                      <a:pPr algn="l">
                        <a:spcAft>
                          <a:spcPts val="0"/>
                        </a:spcAft>
                      </a:pPr>
                      <a:r>
                        <a:rPr lang="ru-RU" sz="1400" dirty="0">
                          <a:latin typeface="Calibri" pitchFamily="34" charset="0"/>
                          <a:ea typeface="Times New Roman"/>
                          <a:cs typeface="Times New Roman"/>
                        </a:rPr>
                        <a:t>Развернутая исследовательская часть, состоящая из нескольких абзацев</a:t>
                      </a:r>
                    </a:p>
                  </a:txBody>
                  <a:tcPr marL="68580" marR="68580" marT="0" marB="0"/>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643174" y="1214422"/>
            <a:ext cx="4572000" cy="5078313"/>
          </a:xfrm>
          <a:prstGeom prst="rect">
            <a:avLst/>
          </a:prstGeom>
        </p:spPr>
        <p:txBody>
          <a:bodyPr>
            <a:spAutoFit/>
          </a:bodyPr>
          <a:lstStyle/>
          <a:p>
            <a:r>
              <a:rPr lang="ru-RU" dirty="0" smtClean="0"/>
              <a:t>***</a:t>
            </a:r>
          </a:p>
          <a:p>
            <a:r>
              <a:rPr lang="ru-RU" dirty="0" smtClean="0"/>
              <a:t>Чародейкою Зимою</a:t>
            </a:r>
          </a:p>
          <a:p>
            <a:r>
              <a:rPr lang="ru-RU" dirty="0" smtClean="0"/>
              <a:t>Околдован, лес стоит –</a:t>
            </a:r>
          </a:p>
          <a:p>
            <a:r>
              <a:rPr lang="ru-RU" dirty="0" smtClean="0"/>
              <a:t>И под снежной бахромою,</a:t>
            </a:r>
          </a:p>
          <a:p>
            <a:r>
              <a:rPr lang="ru-RU" dirty="0" smtClean="0"/>
              <a:t>Неподвижною, немою,</a:t>
            </a:r>
          </a:p>
          <a:p>
            <a:r>
              <a:rPr lang="ru-RU" dirty="0" smtClean="0"/>
              <a:t>Чудной жизнью он блестит.</a:t>
            </a:r>
          </a:p>
          <a:p>
            <a:r>
              <a:rPr lang="ru-RU" dirty="0" smtClean="0"/>
              <a:t>И стоит он, околдован, –</a:t>
            </a:r>
          </a:p>
          <a:p>
            <a:r>
              <a:rPr lang="ru-RU" dirty="0" smtClean="0"/>
              <a:t>Не мертвец и не живой –</a:t>
            </a:r>
          </a:p>
          <a:p>
            <a:r>
              <a:rPr lang="ru-RU" dirty="0" smtClean="0"/>
              <a:t>Сном волшебным очарован,</a:t>
            </a:r>
          </a:p>
          <a:p>
            <a:r>
              <a:rPr lang="ru-RU" dirty="0" smtClean="0"/>
              <a:t>Весь опутан, весь окован</a:t>
            </a:r>
          </a:p>
          <a:p>
            <a:r>
              <a:rPr lang="ru-RU" dirty="0" smtClean="0"/>
              <a:t>Легкой цепью пуховой...</a:t>
            </a:r>
          </a:p>
          <a:p>
            <a:r>
              <a:rPr lang="ru-RU" dirty="0" smtClean="0"/>
              <a:t>Солнце зимнее ли </a:t>
            </a:r>
            <a:r>
              <a:rPr lang="ru-RU" dirty="0" err="1" smtClean="0"/>
              <a:t>мещет</a:t>
            </a:r>
            <a:r>
              <a:rPr lang="ru-RU" dirty="0" smtClean="0"/>
              <a:t>*</a:t>
            </a:r>
          </a:p>
          <a:p>
            <a:r>
              <a:rPr lang="ru-RU" dirty="0" smtClean="0"/>
              <a:t>На него свой луч косой –</a:t>
            </a:r>
          </a:p>
          <a:p>
            <a:r>
              <a:rPr lang="ru-RU" dirty="0" smtClean="0"/>
              <a:t>В нем ничто не затрепещет,</a:t>
            </a:r>
          </a:p>
          <a:p>
            <a:r>
              <a:rPr lang="ru-RU" dirty="0" smtClean="0"/>
              <a:t>Он весь вспыхнет и заблещет</a:t>
            </a:r>
          </a:p>
          <a:p>
            <a:r>
              <a:rPr lang="ru-RU" dirty="0" smtClean="0"/>
              <a:t>Ослепительной красой.</a:t>
            </a:r>
          </a:p>
          <a:p>
            <a:r>
              <a:rPr lang="ru-RU" i="1" dirty="0" smtClean="0"/>
              <a:t>			(Ф.И. Тютчев)</a:t>
            </a:r>
          </a:p>
          <a:p>
            <a:r>
              <a:rPr lang="ru-RU" dirty="0" err="1" smtClean="0"/>
              <a:t>Мещет</a:t>
            </a:r>
            <a:r>
              <a:rPr lang="ru-RU" dirty="0" smtClean="0"/>
              <a:t>*(устар.) – мечет.</a:t>
            </a:r>
            <a:endParaRPr lang="ru-RU" dirty="0"/>
          </a:p>
        </p:txBody>
      </p:sp>
      <p:sp>
        <p:nvSpPr>
          <p:cNvPr id="6" name="Прямоугольник 5"/>
          <p:cNvSpPr/>
          <p:nvPr/>
        </p:nvSpPr>
        <p:spPr>
          <a:xfrm>
            <a:off x="571472" y="214290"/>
            <a:ext cx="8286808" cy="646331"/>
          </a:xfrm>
          <a:prstGeom prst="rect">
            <a:avLst/>
          </a:prstGeom>
        </p:spPr>
        <p:txBody>
          <a:bodyPr wrap="square">
            <a:spAutoFit/>
          </a:bodyPr>
          <a:lstStyle/>
          <a:p>
            <a:r>
              <a:rPr lang="ru-RU" dirty="0" smtClean="0"/>
              <a:t>	Что сближает стихотворение С.А. Есенина «Береза» с приведенным ниже стихотворением Ф.И. Тютчева «Чародейкою зимою…»?</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2"/>
          </p:nvPr>
        </p:nvSpPr>
        <p:spPr>
          <a:xfrm>
            <a:off x="457200" y="214424"/>
            <a:ext cx="8329642" cy="1214312"/>
          </a:xfrm>
        </p:spPr>
        <p:txBody>
          <a:bodyPr/>
          <a:lstStyle/>
          <a:p>
            <a:pPr marL="0" lvl="2" indent="0">
              <a:buClr>
                <a:schemeClr val="accent1"/>
              </a:buClr>
              <a:buSzPct val="80000"/>
            </a:pPr>
            <a:r>
              <a:rPr lang="ru-RU" sz="1800" b="1" dirty="0" smtClean="0"/>
              <a:t>1.2.4</a:t>
            </a:r>
            <a:r>
              <a:rPr lang="ru-RU" sz="1800" dirty="0" smtClean="0"/>
              <a:t> </a:t>
            </a:r>
            <a:r>
              <a:rPr lang="ru-RU" sz="1800" b="1" dirty="0" smtClean="0"/>
              <a:t>Что сближает стихотворение С.А. Есенина «Береза» с приведенным ниже стихотворением Ф.И. Тютчева «Чародейкою зимою…»?</a:t>
            </a:r>
            <a:endParaRPr lang="ru-RU" sz="1600" dirty="0" smtClean="0"/>
          </a:p>
          <a:p>
            <a:endParaRPr lang="ru-RU" dirty="0"/>
          </a:p>
        </p:txBody>
      </p:sp>
      <p:graphicFrame>
        <p:nvGraphicFramePr>
          <p:cNvPr id="5" name="Содержимое 4"/>
          <p:cNvGraphicFramePr>
            <a:graphicFrameLocks noGrp="1"/>
          </p:cNvGraphicFramePr>
          <p:nvPr>
            <p:ph sz="half" idx="1"/>
          </p:nvPr>
        </p:nvGraphicFramePr>
        <p:xfrm>
          <a:off x="457200" y="1571612"/>
          <a:ext cx="8186766" cy="4971075"/>
        </p:xfrm>
        <a:graphic>
          <a:graphicData uri="http://schemas.openxmlformats.org/drawingml/2006/table">
            <a:tbl>
              <a:tblPr firstRow="1" bandRow="1">
                <a:tableStyleId>{5C22544A-7EE6-4342-B048-85BDC9FD1C3A}</a:tableStyleId>
              </a:tblPr>
              <a:tblGrid>
                <a:gridCol w="2728922"/>
                <a:gridCol w="2728922"/>
                <a:gridCol w="2728922"/>
              </a:tblGrid>
              <a:tr h="513090">
                <a:tc>
                  <a:txBody>
                    <a:bodyPr/>
                    <a:lstStyle/>
                    <a:p>
                      <a:pPr algn="ctr">
                        <a:spcAft>
                          <a:spcPts val="0"/>
                        </a:spcAft>
                      </a:pPr>
                      <a:r>
                        <a:rPr lang="ru-RU" sz="1800" b="1" dirty="0">
                          <a:latin typeface="Calibri" pitchFamily="34" charset="0"/>
                          <a:ea typeface="Times New Roman"/>
                        </a:rPr>
                        <a:t>С.А. Есенин</a:t>
                      </a:r>
                      <a:endParaRPr lang="ru-RU" sz="1800" dirty="0">
                        <a:latin typeface="Calibri" pitchFamily="34" charset="0"/>
                        <a:ea typeface="Times New Roman"/>
                      </a:endParaRPr>
                    </a:p>
                  </a:txBody>
                  <a:tcPr marL="68580" marR="68580" marT="0" marB="0"/>
                </a:tc>
                <a:tc>
                  <a:txBody>
                    <a:bodyPr/>
                    <a:lstStyle/>
                    <a:p>
                      <a:pPr algn="ctr">
                        <a:spcAft>
                          <a:spcPts val="0"/>
                        </a:spcAft>
                      </a:pPr>
                      <a:r>
                        <a:rPr lang="ru-RU" sz="1800" b="1">
                          <a:latin typeface="Calibri" pitchFamily="34" charset="0"/>
                          <a:ea typeface="Times New Roman"/>
                        </a:rPr>
                        <a:t>Позиции сопоставления</a:t>
                      </a:r>
                      <a:endParaRPr lang="ru-RU" sz="1800">
                        <a:latin typeface="Calibri" pitchFamily="34" charset="0"/>
                        <a:ea typeface="Times New Roman"/>
                      </a:endParaRPr>
                    </a:p>
                  </a:txBody>
                  <a:tcPr marL="68580" marR="68580" marT="0" marB="0"/>
                </a:tc>
                <a:tc>
                  <a:txBody>
                    <a:bodyPr/>
                    <a:lstStyle/>
                    <a:p>
                      <a:pPr algn="ctr">
                        <a:spcAft>
                          <a:spcPts val="0"/>
                        </a:spcAft>
                      </a:pPr>
                      <a:r>
                        <a:rPr lang="ru-RU" sz="1800" b="1">
                          <a:latin typeface="Calibri" pitchFamily="34" charset="0"/>
                          <a:ea typeface="Times New Roman"/>
                        </a:rPr>
                        <a:t>Ф.И. Тютчев</a:t>
                      </a:r>
                      <a:endParaRPr lang="ru-RU" sz="1800">
                        <a:latin typeface="Calibri" pitchFamily="34" charset="0"/>
                        <a:ea typeface="Times New Roman"/>
                      </a:endParaRPr>
                    </a:p>
                  </a:txBody>
                  <a:tcPr marL="68580" marR="68580" marT="0" marB="0"/>
                </a:tc>
              </a:tr>
              <a:tr h="843437">
                <a:tc>
                  <a:txBody>
                    <a:bodyPr/>
                    <a:lstStyle/>
                    <a:p>
                      <a:pPr algn="just">
                        <a:spcAft>
                          <a:spcPts val="0"/>
                        </a:spcAft>
                      </a:pPr>
                      <a:r>
                        <a:rPr lang="ru-RU" sz="1200" dirty="0">
                          <a:latin typeface="Calibri" pitchFamily="34" charset="0"/>
                          <a:ea typeface="Times New Roman"/>
                        </a:rPr>
                        <a:t>«береза…принакрылась»;</a:t>
                      </a:r>
                      <a:endParaRPr lang="ru-RU" sz="1800" dirty="0">
                        <a:latin typeface="Calibri" pitchFamily="34" charset="0"/>
                        <a:ea typeface="Times New Roman"/>
                      </a:endParaRPr>
                    </a:p>
                    <a:p>
                      <a:pPr algn="just">
                        <a:spcAft>
                          <a:spcPts val="0"/>
                        </a:spcAft>
                      </a:pPr>
                      <a:r>
                        <a:rPr lang="ru-RU" sz="1200" dirty="0">
                          <a:latin typeface="Calibri" pitchFamily="34" charset="0"/>
                          <a:ea typeface="Times New Roman"/>
                        </a:rPr>
                        <a:t>«горят снежинки»</a:t>
                      </a:r>
                      <a:endParaRPr lang="ru-RU" sz="1800" dirty="0">
                        <a:latin typeface="Calibri" pitchFamily="34" charset="0"/>
                        <a:ea typeface="Times New Roman"/>
                      </a:endParaRPr>
                    </a:p>
                  </a:txBody>
                  <a:tcPr marL="68580" marR="68580" marT="0" marB="0"/>
                </a:tc>
                <a:tc>
                  <a:txBody>
                    <a:bodyPr/>
                    <a:lstStyle/>
                    <a:p>
                      <a:pPr algn="just">
                        <a:spcAft>
                          <a:spcPts val="0"/>
                        </a:spcAft>
                      </a:pPr>
                      <a:r>
                        <a:rPr lang="ru-RU" sz="1200" dirty="0">
                          <a:latin typeface="Calibri" pitchFamily="34" charset="0"/>
                          <a:ea typeface="Times New Roman"/>
                        </a:rPr>
                        <a:t>Основной прием - олицетворение</a:t>
                      </a:r>
                      <a:endParaRPr lang="ru-RU" sz="1800" dirty="0">
                        <a:latin typeface="Calibri" pitchFamily="34" charset="0"/>
                        <a:ea typeface="Times New Roman"/>
                      </a:endParaRPr>
                    </a:p>
                  </a:txBody>
                  <a:tcPr marL="68580" marR="68580" marT="0" marB="0"/>
                </a:tc>
                <a:tc>
                  <a:txBody>
                    <a:bodyPr/>
                    <a:lstStyle/>
                    <a:p>
                      <a:pPr algn="just">
                        <a:spcAft>
                          <a:spcPts val="0"/>
                        </a:spcAft>
                      </a:pPr>
                      <a:r>
                        <a:rPr lang="ru-RU" sz="1200">
                          <a:latin typeface="Calibri" pitchFamily="34" charset="0"/>
                          <a:ea typeface="Times New Roman"/>
                        </a:rPr>
                        <a:t>Лес «околдован …очарован…окован»</a:t>
                      </a:r>
                      <a:endParaRPr lang="ru-RU" sz="1800">
                        <a:latin typeface="Calibri" pitchFamily="34" charset="0"/>
                        <a:ea typeface="Times New Roman"/>
                      </a:endParaRPr>
                    </a:p>
                    <a:p>
                      <a:pPr algn="just">
                        <a:spcAft>
                          <a:spcPts val="0"/>
                        </a:spcAft>
                      </a:pPr>
                      <a:r>
                        <a:rPr lang="ru-RU" sz="1200">
                          <a:latin typeface="Calibri" pitchFamily="34" charset="0"/>
                          <a:ea typeface="Times New Roman"/>
                        </a:rPr>
                        <a:t>Слово «Зима» как имя собственное с большой буквы; «солнце мещет» (мощное, сильное  олицетворение).</a:t>
                      </a:r>
                      <a:endParaRPr lang="ru-RU" sz="1800">
                        <a:latin typeface="Calibri" pitchFamily="34" charset="0"/>
                        <a:ea typeface="Times New Roman"/>
                      </a:endParaRPr>
                    </a:p>
                  </a:txBody>
                  <a:tcPr marL="68580" marR="68580" marT="0" marB="0"/>
                </a:tc>
              </a:tr>
              <a:tr h="780776">
                <a:tc>
                  <a:txBody>
                    <a:bodyPr/>
                    <a:lstStyle/>
                    <a:p>
                      <a:pPr algn="just">
                        <a:spcAft>
                          <a:spcPts val="0"/>
                        </a:spcAft>
                      </a:pPr>
                      <a:r>
                        <a:rPr lang="ru-RU" sz="1200">
                          <a:latin typeface="Calibri" pitchFamily="34" charset="0"/>
                          <a:ea typeface="Times New Roman"/>
                        </a:rPr>
                        <a:t>«Принакрылась снегом,/</a:t>
                      </a:r>
                      <a:r>
                        <a:rPr lang="ru-RU" sz="1200" i="1">
                          <a:latin typeface="Calibri" pitchFamily="34" charset="0"/>
                          <a:ea typeface="Times New Roman"/>
                        </a:rPr>
                        <a:t>Точно</a:t>
                      </a:r>
                      <a:r>
                        <a:rPr lang="ru-RU" sz="1200">
                          <a:latin typeface="Calibri" pitchFamily="34" charset="0"/>
                          <a:ea typeface="Times New Roman"/>
                        </a:rPr>
                        <a:t> </a:t>
                      </a:r>
                      <a:r>
                        <a:rPr lang="ru-RU" sz="1200" i="1">
                          <a:latin typeface="Calibri" pitchFamily="34" charset="0"/>
                          <a:ea typeface="Times New Roman"/>
                        </a:rPr>
                        <a:t>серебром</a:t>
                      </a:r>
                      <a:r>
                        <a:rPr lang="ru-RU" sz="1200">
                          <a:latin typeface="Calibri" pitchFamily="34" charset="0"/>
                          <a:ea typeface="Times New Roman"/>
                        </a:rPr>
                        <a:t>». «В </a:t>
                      </a:r>
                      <a:r>
                        <a:rPr lang="ru-RU" sz="1200" i="1">
                          <a:latin typeface="Calibri" pitchFamily="34" charset="0"/>
                          <a:ea typeface="Times New Roman"/>
                        </a:rPr>
                        <a:t>золотом</a:t>
                      </a:r>
                      <a:r>
                        <a:rPr lang="ru-RU" sz="1200">
                          <a:latin typeface="Calibri" pitchFamily="34" charset="0"/>
                          <a:ea typeface="Times New Roman"/>
                        </a:rPr>
                        <a:t> огне».</a:t>
                      </a:r>
                      <a:endParaRPr lang="ru-RU" sz="1800">
                        <a:latin typeface="Calibri" pitchFamily="34" charset="0"/>
                        <a:ea typeface="Times New Roman"/>
                      </a:endParaRPr>
                    </a:p>
                  </a:txBody>
                  <a:tcPr marL="68580" marR="68580" marT="0" marB="0"/>
                </a:tc>
                <a:tc>
                  <a:txBody>
                    <a:bodyPr/>
                    <a:lstStyle/>
                    <a:p>
                      <a:pPr algn="just">
                        <a:spcAft>
                          <a:spcPts val="0"/>
                        </a:spcAft>
                      </a:pPr>
                      <a:r>
                        <a:rPr lang="ru-RU" sz="1200" dirty="0">
                          <a:latin typeface="Calibri" pitchFamily="34" charset="0"/>
                          <a:ea typeface="Times New Roman"/>
                        </a:rPr>
                        <a:t>Создан образ удивительной красоты (в том числе с помощью эпитетов, сравнений)</a:t>
                      </a:r>
                      <a:endParaRPr lang="ru-RU" sz="1800" dirty="0">
                        <a:latin typeface="Calibri" pitchFamily="34" charset="0"/>
                        <a:ea typeface="Times New Roman"/>
                      </a:endParaRPr>
                    </a:p>
                  </a:txBody>
                  <a:tcPr marL="68580" marR="68580" marT="0" marB="0"/>
                </a:tc>
                <a:tc>
                  <a:txBody>
                    <a:bodyPr/>
                    <a:lstStyle/>
                    <a:p>
                      <a:pPr algn="just">
                        <a:spcAft>
                          <a:spcPts val="0"/>
                        </a:spcAft>
                      </a:pPr>
                      <a:r>
                        <a:rPr lang="ru-RU" sz="1800">
                          <a:latin typeface="Calibri" pitchFamily="34" charset="0"/>
                          <a:ea typeface="Times New Roman"/>
                        </a:rPr>
                        <a:t>«</a:t>
                      </a:r>
                      <a:r>
                        <a:rPr lang="ru-RU" sz="1200" i="1">
                          <a:latin typeface="Calibri" pitchFamily="34" charset="0"/>
                          <a:ea typeface="Times New Roman"/>
                        </a:rPr>
                        <a:t>чудной</a:t>
                      </a:r>
                      <a:r>
                        <a:rPr lang="ru-RU" sz="1200">
                          <a:latin typeface="Calibri" pitchFamily="34" charset="0"/>
                          <a:ea typeface="Times New Roman"/>
                        </a:rPr>
                        <a:t> жизнью»; «сном </a:t>
                      </a:r>
                      <a:r>
                        <a:rPr lang="ru-RU" sz="1200" i="1">
                          <a:latin typeface="Calibri" pitchFamily="34" charset="0"/>
                          <a:ea typeface="Times New Roman"/>
                        </a:rPr>
                        <a:t>волшебным</a:t>
                      </a:r>
                      <a:r>
                        <a:rPr lang="ru-RU" sz="1200">
                          <a:latin typeface="Calibri" pitchFamily="34" charset="0"/>
                          <a:ea typeface="Times New Roman"/>
                        </a:rPr>
                        <a:t>», «</a:t>
                      </a:r>
                      <a:r>
                        <a:rPr lang="ru-RU" sz="1200" i="1">
                          <a:latin typeface="Calibri" pitchFamily="34" charset="0"/>
                          <a:ea typeface="Times New Roman"/>
                        </a:rPr>
                        <a:t>ослепительной</a:t>
                      </a:r>
                      <a:r>
                        <a:rPr lang="ru-RU" sz="1200">
                          <a:latin typeface="Calibri" pitchFamily="34" charset="0"/>
                          <a:ea typeface="Times New Roman"/>
                        </a:rPr>
                        <a:t> красой»; «солнце мещет» (мощная, сильная метафора).</a:t>
                      </a:r>
                      <a:endParaRPr lang="ru-RU" sz="1800">
                        <a:latin typeface="Calibri" pitchFamily="34" charset="0"/>
                        <a:ea typeface="Times New Roman"/>
                      </a:endParaRPr>
                    </a:p>
                  </a:txBody>
                  <a:tcPr marL="68580" marR="68580" marT="0" marB="0"/>
                </a:tc>
              </a:tr>
              <a:tr h="1054296">
                <a:tc>
                  <a:txBody>
                    <a:bodyPr/>
                    <a:lstStyle/>
                    <a:p>
                      <a:pPr algn="just">
                        <a:spcAft>
                          <a:spcPts val="0"/>
                        </a:spcAft>
                      </a:pPr>
                      <a:r>
                        <a:rPr lang="ru-RU" sz="1200">
                          <a:latin typeface="Calibri" pitchFamily="34" charset="0"/>
                          <a:ea typeface="Times New Roman"/>
                        </a:rPr>
                        <a:t>Образ красоты, тишины и в то же время динамики, жизни в изображении только одной березы.</a:t>
                      </a:r>
                      <a:endParaRPr lang="ru-RU" sz="1800">
                        <a:latin typeface="Calibri" pitchFamily="34" charset="0"/>
                        <a:ea typeface="Times New Roman"/>
                      </a:endParaRPr>
                    </a:p>
                  </a:txBody>
                  <a:tcPr marL="68580" marR="68580" marT="0" marB="0"/>
                </a:tc>
                <a:tc>
                  <a:txBody>
                    <a:bodyPr/>
                    <a:lstStyle/>
                    <a:p>
                      <a:pPr algn="just">
                        <a:spcAft>
                          <a:spcPts val="0"/>
                        </a:spcAft>
                      </a:pPr>
                      <a:r>
                        <a:rPr lang="ru-RU" sz="1200" dirty="0">
                          <a:latin typeface="Calibri" pitchFamily="34" charset="0"/>
                          <a:ea typeface="Times New Roman"/>
                        </a:rPr>
                        <a:t>В целом создан образ удивительной красоты и тайны бытия.</a:t>
                      </a:r>
                      <a:endParaRPr lang="ru-RU" sz="1800" dirty="0">
                        <a:latin typeface="Calibri" pitchFamily="34" charset="0"/>
                        <a:ea typeface="Times New Roman"/>
                      </a:endParaRPr>
                    </a:p>
                  </a:txBody>
                  <a:tcPr marL="68580" marR="68580" marT="0" marB="0"/>
                </a:tc>
                <a:tc>
                  <a:txBody>
                    <a:bodyPr/>
                    <a:lstStyle/>
                    <a:p>
                      <a:pPr algn="just">
                        <a:spcAft>
                          <a:spcPts val="0"/>
                        </a:spcAft>
                      </a:pPr>
                      <a:r>
                        <a:rPr lang="ru-RU" sz="1200" dirty="0">
                          <a:latin typeface="Calibri" pitchFamily="34" charset="0"/>
                          <a:ea typeface="Times New Roman"/>
                        </a:rPr>
                        <a:t>Образ волшебной Зимы. Запечатлено серединное состояние сна, состояния между жизнью и смертью: лес «не мертвец и не живой» … С одной стороны неподвижность, а с другой – трепет и блеск.</a:t>
                      </a:r>
                      <a:endParaRPr lang="ru-RU" sz="1800" dirty="0">
                        <a:latin typeface="Calibri" pitchFamily="34" charset="0"/>
                        <a:ea typeface="Times New Roman"/>
                      </a:endParaRPr>
                    </a:p>
                  </a:txBody>
                  <a:tcPr marL="68580" marR="68580" marT="0" marB="0"/>
                </a:tc>
              </a:tr>
              <a:tr h="632578">
                <a:tc>
                  <a:txBody>
                    <a:bodyPr/>
                    <a:lstStyle/>
                    <a:p>
                      <a:pPr algn="just">
                        <a:spcAft>
                          <a:spcPts val="0"/>
                        </a:spcAft>
                      </a:pPr>
                      <a:r>
                        <a:rPr lang="ru-RU" sz="1200">
                          <a:latin typeface="Calibri" pitchFamily="34" charset="0"/>
                          <a:ea typeface="Times New Roman"/>
                        </a:rPr>
                        <a:t>Строфа из четырех строк, динамика уравновешена.</a:t>
                      </a:r>
                      <a:endParaRPr lang="ru-RU" sz="1800">
                        <a:latin typeface="Calibri" pitchFamily="34" charset="0"/>
                        <a:ea typeface="Times New Roman"/>
                      </a:endParaRPr>
                    </a:p>
                  </a:txBody>
                  <a:tcPr marL="68580" marR="68580" marT="0" marB="0"/>
                </a:tc>
                <a:tc>
                  <a:txBody>
                    <a:bodyPr/>
                    <a:lstStyle/>
                    <a:p>
                      <a:pPr algn="just">
                        <a:spcAft>
                          <a:spcPts val="0"/>
                        </a:spcAft>
                      </a:pPr>
                      <a:r>
                        <a:rPr lang="ru-RU" sz="1200">
                          <a:latin typeface="Calibri" pitchFamily="34" charset="0"/>
                          <a:ea typeface="Times New Roman"/>
                        </a:rPr>
                        <a:t>Чередование женских и мужских окончаний строк. Это создает динамику.</a:t>
                      </a:r>
                      <a:endParaRPr lang="ru-RU" sz="1800">
                        <a:latin typeface="Calibri" pitchFamily="34" charset="0"/>
                        <a:ea typeface="Times New Roman"/>
                      </a:endParaRPr>
                    </a:p>
                  </a:txBody>
                  <a:tcPr marL="68580" marR="68580" marT="0" marB="0"/>
                </a:tc>
                <a:tc>
                  <a:txBody>
                    <a:bodyPr/>
                    <a:lstStyle/>
                    <a:p>
                      <a:pPr algn="just">
                        <a:spcAft>
                          <a:spcPts val="0"/>
                        </a:spcAft>
                      </a:pPr>
                      <a:r>
                        <a:rPr lang="ru-RU" sz="1200" dirty="0">
                          <a:latin typeface="Calibri" pitchFamily="34" charset="0"/>
                          <a:ea typeface="Times New Roman"/>
                        </a:rPr>
                        <a:t>Строфа </a:t>
                      </a:r>
                      <a:r>
                        <a:rPr lang="ru-RU" sz="1200" dirty="0" err="1">
                          <a:latin typeface="Calibri" pitchFamily="34" charset="0"/>
                          <a:ea typeface="Times New Roman"/>
                        </a:rPr>
                        <a:t>пятистрочная</a:t>
                      </a:r>
                      <a:r>
                        <a:rPr lang="ru-RU" sz="1200" dirty="0">
                          <a:latin typeface="Calibri" pitchFamily="34" charset="0"/>
                          <a:ea typeface="Times New Roman"/>
                        </a:rPr>
                        <a:t>: доминируют мужские окончания, придающие большую динамику и силу.</a:t>
                      </a:r>
                      <a:endParaRPr lang="ru-RU" sz="1800" dirty="0">
                        <a:latin typeface="Calibri" pitchFamily="34" charset="0"/>
                        <a:ea typeface="Times New Roman"/>
                      </a:endParaRPr>
                    </a:p>
                  </a:txBody>
                  <a:tcPr marL="68580" marR="68580" marT="0" marB="0"/>
                </a:tc>
              </a:tr>
              <a:tr h="520517">
                <a:tc>
                  <a:txBody>
                    <a:bodyPr/>
                    <a:lstStyle/>
                    <a:p>
                      <a:pPr algn="just">
                        <a:spcAft>
                          <a:spcPts val="0"/>
                        </a:spcAft>
                      </a:pPr>
                      <a:r>
                        <a:rPr lang="ru-RU" sz="1200">
                          <a:latin typeface="Calibri" pitchFamily="34" charset="0"/>
                          <a:ea typeface="Times New Roman"/>
                        </a:rPr>
                        <a:t>Трехсложный размер, напевный дактиль.</a:t>
                      </a:r>
                      <a:endParaRPr lang="ru-RU" sz="1800">
                        <a:latin typeface="Calibri" pitchFamily="34" charset="0"/>
                        <a:ea typeface="Times New Roman"/>
                      </a:endParaRPr>
                    </a:p>
                  </a:txBody>
                  <a:tcPr marL="68580" marR="68580" marT="0" marB="0"/>
                </a:tc>
                <a:tc>
                  <a:txBody>
                    <a:bodyPr/>
                    <a:lstStyle/>
                    <a:p>
                      <a:pPr algn="just">
                        <a:spcAft>
                          <a:spcPts val="0"/>
                        </a:spcAft>
                      </a:pPr>
                      <a:r>
                        <a:rPr lang="ru-RU" sz="1200">
                          <a:latin typeface="Calibri" pitchFamily="34" charset="0"/>
                          <a:ea typeface="Times New Roman"/>
                        </a:rPr>
                        <a:t>Ощущение тишины, покоя, вечности передано особенностями стиха</a:t>
                      </a:r>
                      <a:endParaRPr lang="ru-RU" sz="1800">
                        <a:latin typeface="Calibri" pitchFamily="34" charset="0"/>
                        <a:ea typeface="Times New Roman"/>
                      </a:endParaRPr>
                    </a:p>
                  </a:txBody>
                  <a:tcPr marL="68580" marR="68580" marT="0" marB="0"/>
                </a:tc>
                <a:tc>
                  <a:txBody>
                    <a:bodyPr/>
                    <a:lstStyle/>
                    <a:p>
                      <a:pPr algn="just">
                        <a:spcAft>
                          <a:spcPts val="0"/>
                        </a:spcAft>
                      </a:pPr>
                      <a:r>
                        <a:rPr lang="ru-RU" sz="1200" dirty="0">
                          <a:latin typeface="Calibri" pitchFamily="34" charset="0"/>
                          <a:ea typeface="Times New Roman"/>
                        </a:rPr>
                        <a:t>Двухсложному хорею придают монотонность, напевность пиррихии, безударные стопы</a:t>
                      </a:r>
                      <a:endParaRPr lang="ru-RU" sz="1800" dirty="0">
                        <a:latin typeface="Calibri" pitchFamily="34" charset="0"/>
                        <a:ea typeface="Times New Roman"/>
                      </a:endParaRPr>
                    </a:p>
                  </a:txBody>
                  <a:tcPr marL="68580" marR="68580" marT="0" marB="0"/>
                </a:tc>
              </a:tr>
              <a:tr h="513090">
                <a:tc>
                  <a:txBody>
                    <a:bodyPr/>
                    <a:lstStyle/>
                    <a:p>
                      <a:pPr algn="just">
                        <a:spcAft>
                          <a:spcPts val="0"/>
                        </a:spcAft>
                      </a:pPr>
                      <a:r>
                        <a:rPr lang="ru-RU" sz="1200">
                          <a:latin typeface="Calibri" pitchFamily="34" charset="0"/>
                          <a:ea typeface="Times New Roman"/>
                        </a:rPr>
                        <a:t>«В сонной тишине…»</a:t>
                      </a:r>
                      <a:endParaRPr lang="ru-RU" sz="1800">
                        <a:latin typeface="Calibri" pitchFamily="34" charset="0"/>
                        <a:ea typeface="Times New Roman"/>
                      </a:endParaRPr>
                    </a:p>
                  </a:txBody>
                  <a:tcPr marL="68580" marR="68580" marT="0" marB="0"/>
                </a:tc>
                <a:tc>
                  <a:txBody>
                    <a:bodyPr/>
                    <a:lstStyle/>
                    <a:p>
                      <a:pPr algn="just">
                        <a:spcAft>
                          <a:spcPts val="0"/>
                        </a:spcAft>
                      </a:pPr>
                      <a:r>
                        <a:rPr lang="ru-RU" sz="1200">
                          <a:latin typeface="Calibri" pitchFamily="34" charset="0"/>
                          <a:ea typeface="Times New Roman"/>
                        </a:rPr>
                        <a:t>В обоих стихотворениях мотив сна</a:t>
                      </a:r>
                      <a:endParaRPr lang="ru-RU" sz="1800">
                        <a:latin typeface="Calibri" pitchFamily="34" charset="0"/>
                        <a:ea typeface="Times New Roman"/>
                      </a:endParaRPr>
                    </a:p>
                  </a:txBody>
                  <a:tcPr marL="68580" marR="68580" marT="0" marB="0"/>
                </a:tc>
                <a:tc>
                  <a:txBody>
                    <a:bodyPr/>
                    <a:lstStyle/>
                    <a:p>
                      <a:pPr algn="just">
                        <a:spcAft>
                          <a:spcPts val="0"/>
                        </a:spcAft>
                      </a:pPr>
                      <a:r>
                        <a:rPr lang="ru-RU" sz="1200" dirty="0">
                          <a:latin typeface="Calibri" pitchFamily="34" charset="0"/>
                          <a:ea typeface="Times New Roman"/>
                        </a:rPr>
                        <a:t>«Сном волшебным очарован…»</a:t>
                      </a:r>
                      <a:endParaRPr lang="ru-RU" sz="1800" dirty="0">
                        <a:latin typeface="Calibri" pitchFamily="34" charset="0"/>
                        <a:ea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285720" y="274638"/>
            <a:ext cx="8501122" cy="1439850"/>
          </a:xfrm>
        </p:spPr>
        <p:txBody>
          <a:bodyPr>
            <a:noAutofit/>
          </a:bodyPr>
          <a:lstStyle/>
          <a:p>
            <a:pPr algn="ctr"/>
            <a:r>
              <a:rPr lang="ru-RU" sz="1800" b="1" dirty="0" smtClean="0"/>
              <a:t>Спецификация</a:t>
            </a:r>
            <a:br>
              <a:rPr lang="ru-RU" sz="1800" b="1" dirty="0" smtClean="0"/>
            </a:br>
            <a:r>
              <a:rPr lang="ru-RU" sz="1800" dirty="0" smtClean="0"/>
              <a:t>экзаменационной работы для проведения в 2010 году государственной (итоговой) аттестации (в новой форме) по ЛИТЕРАТУРЕ обучающихся, освоивших основные общеобразовательные программы основного общего</a:t>
            </a:r>
            <a:br>
              <a:rPr lang="ru-RU" sz="1800" dirty="0" smtClean="0"/>
            </a:br>
            <a:r>
              <a:rPr lang="ru-RU" sz="1800" dirty="0" smtClean="0"/>
              <a:t>образования</a:t>
            </a:r>
            <a:endParaRPr lang="ru-RU" sz="1800" dirty="0"/>
          </a:p>
        </p:txBody>
      </p:sp>
      <p:graphicFrame>
        <p:nvGraphicFramePr>
          <p:cNvPr id="4" name="Содержимое 3"/>
          <p:cNvGraphicFramePr>
            <a:graphicFrameLocks noGrp="1"/>
          </p:cNvGraphicFramePr>
          <p:nvPr>
            <p:ph idx="1"/>
          </p:nvPr>
        </p:nvGraphicFramePr>
        <p:xfrm>
          <a:off x="357158" y="1785926"/>
          <a:ext cx="8429625" cy="4751392"/>
        </p:xfrm>
        <a:graphic>
          <a:graphicData uri="http://schemas.openxmlformats.org/drawingml/2006/table">
            <a:tbl>
              <a:tblPr firstRow="1" bandRow="1">
                <a:tableStyleId>{5C22544A-7EE6-4342-B048-85BDC9FD1C3A}</a:tableStyleId>
              </a:tblPr>
              <a:tblGrid>
                <a:gridCol w="571504"/>
                <a:gridCol w="2571768"/>
                <a:gridCol w="928694"/>
                <a:gridCol w="1714512"/>
                <a:gridCol w="2643147"/>
              </a:tblGrid>
              <a:tr h="775496">
                <a:tc>
                  <a:txBody>
                    <a:bodyPr/>
                    <a:lstStyle/>
                    <a:p>
                      <a:pPr algn="ctr"/>
                      <a:r>
                        <a:rPr kumimoji="0" lang="ru-RU" sz="1800" b="1" kern="1200" baseline="0" dirty="0" smtClean="0">
                          <a:solidFill>
                            <a:schemeClr val="lt1"/>
                          </a:solidFill>
                          <a:latin typeface="+mn-lt"/>
                          <a:ea typeface="+mn-ea"/>
                          <a:cs typeface="+mn-cs"/>
                        </a:rPr>
                        <a:t>№</a:t>
                      </a:r>
                      <a:endParaRPr lang="ru-RU" dirty="0"/>
                    </a:p>
                  </a:txBody>
                  <a:tcPr/>
                </a:tc>
                <a:tc>
                  <a:txBody>
                    <a:bodyPr/>
                    <a:lstStyle/>
                    <a:p>
                      <a:pPr algn="ctr"/>
                      <a:r>
                        <a:rPr kumimoji="0" lang="ru-RU" sz="1800" b="1" kern="1200" baseline="0" dirty="0" smtClean="0">
                          <a:solidFill>
                            <a:schemeClr val="lt1"/>
                          </a:solidFill>
                          <a:latin typeface="+mn-lt"/>
                          <a:ea typeface="+mn-ea"/>
                          <a:cs typeface="+mn-cs"/>
                        </a:rPr>
                        <a:t>Части работы</a:t>
                      </a:r>
                      <a:endParaRPr lang="ru-RU" dirty="0"/>
                    </a:p>
                  </a:txBody>
                  <a:tcPr/>
                </a:tc>
                <a:tc>
                  <a:txBody>
                    <a:bodyPr/>
                    <a:lstStyle/>
                    <a:p>
                      <a:pPr algn="ctr"/>
                      <a:r>
                        <a:rPr kumimoji="0" lang="ru-RU" sz="1400" b="1" kern="1200" baseline="0" dirty="0" smtClean="0">
                          <a:solidFill>
                            <a:schemeClr val="lt1"/>
                          </a:solidFill>
                          <a:latin typeface="+mn-lt"/>
                          <a:ea typeface="+mn-ea"/>
                          <a:cs typeface="+mn-cs"/>
                        </a:rPr>
                        <a:t>Число</a:t>
                      </a:r>
                    </a:p>
                    <a:p>
                      <a:pPr algn="ctr"/>
                      <a:r>
                        <a:rPr kumimoji="0" lang="ru-RU" sz="1400" b="1" kern="1200" baseline="0" dirty="0" smtClean="0">
                          <a:solidFill>
                            <a:schemeClr val="lt1"/>
                          </a:solidFill>
                          <a:latin typeface="+mn-lt"/>
                          <a:ea typeface="+mn-ea"/>
                          <a:cs typeface="+mn-cs"/>
                        </a:rPr>
                        <a:t>заданий</a:t>
                      </a:r>
                      <a:endParaRPr lang="ru-RU" sz="1400" dirty="0"/>
                    </a:p>
                  </a:txBody>
                  <a:tcPr/>
                </a:tc>
                <a:tc>
                  <a:txBody>
                    <a:bodyPr/>
                    <a:lstStyle/>
                    <a:p>
                      <a:pPr algn="ctr"/>
                      <a:r>
                        <a:rPr kumimoji="0" lang="ru-RU" sz="1400" b="1" kern="1200" baseline="0" dirty="0" smtClean="0">
                          <a:solidFill>
                            <a:schemeClr val="lt1"/>
                          </a:solidFill>
                          <a:latin typeface="+mn-lt"/>
                          <a:ea typeface="+mn-ea"/>
                          <a:cs typeface="+mn-cs"/>
                        </a:rPr>
                        <a:t>Максимальный</a:t>
                      </a:r>
                    </a:p>
                    <a:p>
                      <a:pPr algn="ctr"/>
                      <a:r>
                        <a:rPr kumimoji="0" lang="ru-RU" sz="1400" b="1" kern="1200" baseline="0" dirty="0" smtClean="0">
                          <a:solidFill>
                            <a:schemeClr val="lt1"/>
                          </a:solidFill>
                          <a:latin typeface="+mn-lt"/>
                          <a:ea typeface="+mn-ea"/>
                          <a:cs typeface="+mn-cs"/>
                        </a:rPr>
                        <a:t>первичный балл</a:t>
                      </a:r>
                      <a:endParaRPr lang="ru-RU" sz="1400" dirty="0"/>
                    </a:p>
                  </a:txBody>
                  <a:tcPr/>
                </a:tc>
                <a:tc>
                  <a:txBody>
                    <a:bodyPr/>
                    <a:lstStyle/>
                    <a:p>
                      <a:pPr algn="ctr"/>
                      <a:r>
                        <a:rPr kumimoji="0" lang="ru-RU" sz="1400" b="1" kern="1200" baseline="0" dirty="0" smtClean="0">
                          <a:solidFill>
                            <a:schemeClr val="lt1"/>
                          </a:solidFill>
                          <a:latin typeface="+mn-lt"/>
                          <a:ea typeface="+mn-ea"/>
                          <a:cs typeface="+mn-cs"/>
                        </a:rPr>
                        <a:t>Типы заданий</a:t>
                      </a:r>
                      <a:endParaRPr lang="ru-RU" sz="1400" dirty="0"/>
                    </a:p>
                  </a:txBody>
                  <a:tcPr/>
                </a:tc>
              </a:tr>
              <a:tr h="891926">
                <a:tc>
                  <a:txBody>
                    <a:bodyPr/>
                    <a:lstStyle/>
                    <a:p>
                      <a:r>
                        <a:rPr lang="ru-RU" dirty="0" smtClean="0"/>
                        <a:t>1</a:t>
                      </a:r>
                      <a:endParaRPr lang="ru-RU" dirty="0"/>
                    </a:p>
                  </a:txBody>
                  <a:tcPr/>
                </a:tc>
                <a:tc>
                  <a:txBody>
                    <a:bodyPr/>
                    <a:lstStyle/>
                    <a:p>
                      <a:r>
                        <a:rPr kumimoji="0" lang="ru-RU" sz="1400" kern="1200" baseline="0" dirty="0" smtClean="0">
                          <a:solidFill>
                            <a:schemeClr val="dk1"/>
                          </a:solidFill>
                          <a:latin typeface="+mn-lt"/>
                          <a:ea typeface="+mn-ea"/>
                          <a:cs typeface="+mn-cs"/>
                        </a:rPr>
                        <a:t>Часть 1</a:t>
                      </a:r>
                    </a:p>
                    <a:p>
                      <a:r>
                        <a:rPr kumimoji="0" lang="ru-RU" sz="1400" i="1" kern="1200" baseline="0" dirty="0" smtClean="0">
                          <a:solidFill>
                            <a:schemeClr val="dk1"/>
                          </a:solidFill>
                          <a:latin typeface="+mn-lt"/>
                          <a:ea typeface="+mn-ea"/>
                          <a:cs typeface="+mn-cs"/>
                        </a:rPr>
                        <a:t>(экзаменуемому </a:t>
                      </a:r>
                      <a:r>
                        <a:rPr kumimoji="0" lang="ru-RU" sz="1400" i="1" kern="1200" baseline="0" dirty="0" err="1" smtClean="0">
                          <a:solidFill>
                            <a:schemeClr val="dk1"/>
                          </a:solidFill>
                          <a:latin typeface="+mn-lt"/>
                          <a:ea typeface="+mn-ea"/>
                          <a:cs typeface="+mn-cs"/>
                        </a:rPr>
                        <a:t>предла-гается</a:t>
                      </a:r>
                      <a:r>
                        <a:rPr kumimoji="0" lang="ru-RU" sz="1400" i="1" kern="1200" baseline="0" dirty="0" smtClean="0">
                          <a:solidFill>
                            <a:schemeClr val="dk1"/>
                          </a:solidFill>
                          <a:latin typeface="+mn-lt"/>
                          <a:ea typeface="+mn-ea"/>
                          <a:cs typeface="+mn-cs"/>
                        </a:rPr>
                        <a:t> выбор из двух вариантов)</a:t>
                      </a:r>
                      <a:endParaRPr lang="ru-RU" sz="1400" dirty="0"/>
                    </a:p>
                  </a:txBody>
                  <a:tcPr/>
                </a:tc>
                <a:tc>
                  <a:txBody>
                    <a:bodyPr/>
                    <a:lstStyle/>
                    <a:p>
                      <a:r>
                        <a:rPr lang="ru-RU" sz="1800" dirty="0" smtClean="0"/>
                        <a:t>3</a:t>
                      </a:r>
                      <a:endParaRPr lang="ru-RU" sz="1800" dirty="0"/>
                    </a:p>
                  </a:txBody>
                  <a:tcPr/>
                </a:tc>
                <a:tc>
                  <a:txBody>
                    <a:bodyPr/>
                    <a:lstStyle/>
                    <a:p>
                      <a:r>
                        <a:rPr lang="ru-RU" sz="1800" dirty="0" smtClean="0"/>
                        <a:t>12</a:t>
                      </a:r>
                      <a:endParaRPr lang="ru-RU" sz="1800" dirty="0"/>
                    </a:p>
                  </a:txBody>
                  <a:tcPr/>
                </a:tc>
                <a:tc>
                  <a:txBody>
                    <a:bodyPr/>
                    <a:lstStyle/>
                    <a:p>
                      <a:r>
                        <a:rPr kumimoji="0" lang="ru-RU" sz="1400" kern="1200" baseline="0" dirty="0" smtClean="0">
                          <a:solidFill>
                            <a:schemeClr val="dk1"/>
                          </a:solidFill>
                          <a:latin typeface="+mn-lt"/>
                          <a:ea typeface="+mn-ea"/>
                          <a:cs typeface="+mn-cs"/>
                        </a:rPr>
                        <a:t>Задание с</a:t>
                      </a:r>
                    </a:p>
                    <a:p>
                      <a:r>
                        <a:rPr kumimoji="0" lang="ru-RU" sz="1400" kern="1200" baseline="0" dirty="0" smtClean="0">
                          <a:solidFill>
                            <a:schemeClr val="dk1"/>
                          </a:solidFill>
                          <a:latin typeface="+mn-lt"/>
                          <a:ea typeface="+mn-ea"/>
                          <a:cs typeface="+mn-cs"/>
                        </a:rPr>
                        <a:t>развернутым ответом в объеме 3–5 предложений</a:t>
                      </a:r>
                      <a:endParaRPr lang="ru-RU" sz="1100" dirty="0"/>
                    </a:p>
                  </a:txBody>
                  <a:tcPr/>
                </a:tc>
              </a:tr>
              <a:tr h="891926">
                <a:tc>
                  <a:txBody>
                    <a:bodyPr/>
                    <a:lstStyle/>
                    <a:p>
                      <a:endParaRPr lang="ru-RU"/>
                    </a:p>
                  </a:txBody>
                  <a:tcPr/>
                </a:tc>
                <a:tc>
                  <a:txBody>
                    <a:bodyPr/>
                    <a:lstStyle/>
                    <a:p>
                      <a:endParaRPr lang="ru-RU" sz="1400" dirty="0"/>
                    </a:p>
                  </a:txBody>
                  <a:tcPr/>
                </a:tc>
                <a:tc>
                  <a:txBody>
                    <a:bodyPr/>
                    <a:lstStyle/>
                    <a:p>
                      <a:r>
                        <a:rPr lang="ru-RU" sz="1800" dirty="0" smtClean="0"/>
                        <a:t>1</a:t>
                      </a:r>
                      <a:endParaRPr lang="ru-RU" sz="1800" dirty="0"/>
                    </a:p>
                  </a:txBody>
                  <a:tcPr/>
                </a:tc>
                <a:tc>
                  <a:txBody>
                    <a:bodyPr/>
                    <a:lstStyle/>
                    <a:p>
                      <a:r>
                        <a:rPr lang="ru-RU" sz="1800" dirty="0" smtClean="0"/>
                        <a:t>6</a:t>
                      </a:r>
                      <a:endParaRPr lang="ru-RU" sz="1800" dirty="0"/>
                    </a:p>
                  </a:txBody>
                  <a:tcPr/>
                </a:tc>
                <a:tc>
                  <a:txBody>
                    <a:bodyPr/>
                    <a:lstStyle/>
                    <a:p>
                      <a:r>
                        <a:rPr kumimoji="0" lang="ru-RU" sz="1400" kern="1200" baseline="0" dirty="0" smtClean="0">
                          <a:solidFill>
                            <a:schemeClr val="dk1"/>
                          </a:solidFill>
                          <a:latin typeface="+mn-lt"/>
                          <a:ea typeface="+mn-ea"/>
                          <a:cs typeface="+mn-cs"/>
                        </a:rPr>
                        <a:t>Задание сопоставительного</a:t>
                      </a:r>
                    </a:p>
                    <a:p>
                      <a:r>
                        <a:rPr kumimoji="0" lang="ru-RU" sz="1400" kern="1200" baseline="0" dirty="0" smtClean="0">
                          <a:solidFill>
                            <a:schemeClr val="dk1"/>
                          </a:solidFill>
                          <a:latin typeface="+mn-lt"/>
                          <a:ea typeface="+mn-ea"/>
                          <a:cs typeface="+mn-cs"/>
                        </a:rPr>
                        <a:t>характера с развернутым ответом в объеме 5–8</a:t>
                      </a:r>
                    </a:p>
                    <a:p>
                      <a:r>
                        <a:rPr kumimoji="0" lang="ru-RU" sz="1400" kern="1200" baseline="0" dirty="0" smtClean="0">
                          <a:solidFill>
                            <a:schemeClr val="dk1"/>
                          </a:solidFill>
                          <a:latin typeface="+mn-lt"/>
                          <a:ea typeface="+mn-ea"/>
                          <a:cs typeface="+mn-cs"/>
                        </a:rPr>
                        <a:t>предложений</a:t>
                      </a:r>
                      <a:endParaRPr lang="ru-RU" sz="1400" dirty="0"/>
                    </a:p>
                  </a:txBody>
                  <a:tcPr/>
                </a:tc>
              </a:tr>
              <a:tr h="891926">
                <a:tc>
                  <a:txBody>
                    <a:bodyPr/>
                    <a:lstStyle/>
                    <a:p>
                      <a:r>
                        <a:rPr lang="ru-RU" dirty="0" smtClean="0"/>
                        <a:t>2</a:t>
                      </a:r>
                      <a:endParaRPr lang="ru-RU" dirty="0"/>
                    </a:p>
                  </a:txBody>
                  <a:tcPr/>
                </a:tc>
                <a:tc>
                  <a:txBody>
                    <a:bodyPr/>
                    <a:lstStyle/>
                    <a:p>
                      <a:r>
                        <a:rPr kumimoji="0" lang="ru-RU" sz="1400" kern="1200" baseline="0" dirty="0" smtClean="0">
                          <a:solidFill>
                            <a:schemeClr val="dk1"/>
                          </a:solidFill>
                          <a:latin typeface="+mn-lt"/>
                          <a:ea typeface="+mn-ea"/>
                          <a:cs typeface="+mn-cs"/>
                        </a:rPr>
                        <a:t>Часть 2</a:t>
                      </a:r>
                    </a:p>
                    <a:p>
                      <a:r>
                        <a:rPr kumimoji="0" lang="ru-RU" sz="1400" i="1" kern="1200" baseline="0" dirty="0" smtClean="0">
                          <a:solidFill>
                            <a:schemeClr val="dk1"/>
                          </a:solidFill>
                          <a:latin typeface="+mn-lt"/>
                          <a:ea typeface="+mn-ea"/>
                          <a:cs typeface="+mn-cs"/>
                        </a:rPr>
                        <a:t>(экзаменуемому предлагается выбор из пяти заданий)</a:t>
                      </a:r>
                      <a:endParaRPr lang="ru-RU" sz="1400" dirty="0"/>
                    </a:p>
                  </a:txBody>
                  <a:tcPr/>
                </a:tc>
                <a:tc>
                  <a:txBody>
                    <a:bodyPr/>
                    <a:lstStyle/>
                    <a:p>
                      <a:r>
                        <a:rPr lang="ru-RU" sz="1800" dirty="0" smtClean="0"/>
                        <a:t>1</a:t>
                      </a:r>
                      <a:endParaRPr lang="ru-RU" sz="1800" dirty="0"/>
                    </a:p>
                  </a:txBody>
                  <a:tcPr/>
                </a:tc>
                <a:tc>
                  <a:txBody>
                    <a:bodyPr/>
                    <a:lstStyle/>
                    <a:p>
                      <a:r>
                        <a:rPr lang="ru-RU" sz="1800" dirty="0" smtClean="0"/>
                        <a:t>12</a:t>
                      </a:r>
                      <a:endParaRPr lang="ru-RU" sz="1800" dirty="0"/>
                    </a:p>
                  </a:txBody>
                  <a:tcPr/>
                </a:tc>
                <a:tc>
                  <a:txBody>
                    <a:bodyPr/>
                    <a:lstStyle/>
                    <a:p>
                      <a:r>
                        <a:rPr kumimoji="0" lang="ru-RU" sz="1400" kern="1200" baseline="0" dirty="0" smtClean="0">
                          <a:solidFill>
                            <a:schemeClr val="dk1"/>
                          </a:solidFill>
                          <a:latin typeface="+mn-lt"/>
                          <a:ea typeface="+mn-ea"/>
                          <a:cs typeface="+mn-cs"/>
                        </a:rPr>
                        <a:t>Задание с развернутым ответом (сочинение в объеме</a:t>
                      </a:r>
                    </a:p>
                    <a:p>
                      <a:r>
                        <a:rPr kumimoji="0" lang="ru-RU" sz="1400" kern="1200" baseline="0" dirty="0" smtClean="0">
                          <a:solidFill>
                            <a:schemeClr val="dk1"/>
                          </a:solidFill>
                          <a:latin typeface="+mn-lt"/>
                          <a:ea typeface="+mn-ea"/>
                          <a:cs typeface="+mn-cs"/>
                        </a:rPr>
                        <a:t>не менее 200 слов)</a:t>
                      </a:r>
                      <a:endParaRPr lang="ru-RU" sz="1400" dirty="0"/>
                    </a:p>
                  </a:txBody>
                  <a:tcPr/>
                </a:tc>
              </a:tr>
              <a:tr h="345262">
                <a:tc>
                  <a:txBody>
                    <a:bodyPr/>
                    <a:lstStyle/>
                    <a:p>
                      <a:endParaRPr lang="ru-RU"/>
                    </a:p>
                  </a:txBody>
                  <a:tcPr/>
                </a:tc>
                <a:tc>
                  <a:txBody>
                    <a:bodyPr/>
                    <a:lstStyle/>
                    <a:p>
                      <a:pPr algn="r"/>
                      <a:r>
                        <a:rPr kumimoji="0" lang="ru-RU" sz="1800" kern="1200" baseline="0" dirty="0" smtClean="0">
                          <a:solidFill>
                            <a:schemeClr val="dk1"/>
                          </a:solidFill>
                          <a:latin typeface="+mn-lt"/>
                          <a:ea typeface="+mn-ea"/>
                          <a:cs typeface="+mn-cs"/>
                        </a:rPr>
                        <a:t>Итого:</a:t>
                      </a:r>
                      <a:endParaRPr lang="ru-RU" dirty="0"/>
                    </a:p>
                  </a:txBody>
                  <a:tcPr/>
                </a:tc>
                <a:tc>
                  <a:txBody>
                    <a:bodyPr/>
                    <a:lstStyle/>
                    <a:p>
                      <a:r>
                        <a:rPr lang="ru-RU" dirty="0" smtClean="0"/>
                        <a:t>5</a:t>
                      </a:r>
                      <a:endParaRPr lang="ru-RU" dirty="0"/>
                    </a:p>
                  </a:txBody>
                  <a:tcPr/>
                </a:tc>
                <a:tc>
                  <a:txBody>
                    <a:bodyPr/>
                    <a:lstStyle/>
                    <a:p>
                      <a:r>
                        <a:rPr lang="ru-RU" dirty="0" smtClean="0"/>
                        <a:t>30</a:t>
                      </a:r>
                      <a:endParaRPr lang="ru-RU" dirty="0"/>
                    </a:p>
                  </a:txBody>
                  <a:tcPr/>
                </a:tc>
                <a:tc>
                  <a:txBody>
                    <a:bodyPr/>
                    <a:lstStyle/>
                    <a:p>
                      <a:endParaRPr lang="ru-RU" dirty="0"/>
                    </a:p>
                  </a:txBody>
                  <a:tcPr/>
                </a:tc>
              </a:tr>
              <a:tr h="775496">
                <a:tc gridSpan="5">
                  <a:txBody>
                    <a:bodyPr/>
                    <a:lstStyle/>
                    <a:p>
                      <a:r>
                        <a:rPr kumimoji="0" lang="ru-RU" sz="1800" i="1" kern="1200" baseline="0" dirty="0" smtClean="0">
                          <a:solidFill>
                            <a:schemeClr val="dk1"/>
                          </a:solidFill>
                          <a:latin typeface="+mn-lt"/>
                          <a:ea typeface="+mn-ea"/>
                          <a:cs typeface="+mn-cs"/>
                        </a:rPr>
                        <a:t>Всего в работе – 13 заданий, из них от экзаменуемого требуется</a:t>
                      </a:r>
                    </a:p>
                    <a:p>
                      <a:r>
                        <a:rPr kumimoji="0" lang="ru-RU" sz="1800" i="1" kern="1200" baseline="0" dirty="0" smtClean="0">
                          <a:solidFill>
                            <a:schemeClr val="dk1"/>
                          </a:solidFill>
                          <a:latin typeface="+mn-lt"/>
                          <a:ea typeface="+mn-ea"/>
                          <a:cs typeface="+mn-cs"/>
                        </a:rPr>
                        <a:t>выполнить 5 заданий: 4 из первой части и 1 из второй части</a:t>
                      </a:r>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939784"/>
          </a:xfrm>
        </p:spPr>
        <p:txBody>
          <a:bodyPr>
            <a:normAutofit/>
          </a:bodyPr>
          <a:lstStyle/>
          <a:p>
            <a:pPr algn="ctr"/>
            <a:r>
              <a:rPr lang="ru-RU" sz="4000" dirty="0" smtClean="0"/>
              <a:t>Проверяются умения:</a:t>
            </a:r>
            <a:endParaRPr lang="ru-RU" sz="4000" dirty="0"/>
          </a:p>
        </p:txBody>
      </p:sp>
      <p:sp>
        <p:nvSpPr>
          <p:cNvPr id="3" name="Содержимое 2"/>
          <p:cNvSpPr>
            <a:spLocks noGrp="1"/>
          </p:cNvSpPr>
          <p:nvPr>
            <p:ph idx="1"/>
          </p:nvPr>
        </p:nvSpPr>
        <p:spPr>
          <a:xfrm>
            <a:off x="285720" y="1600200"/>
            <a:ext cx="8643998" cy="4525963"/>
          </a:xfrm>
        </p:spPr>
        <p:txBody>
          <a:bodyPr>
            <a:normAutofit fontScale="62500" lnSpcReduction="20000"/>
          </a:bodyPr>
          <a:lstStyle/>
          <a:p>
            <a:r>
              <a:rPr lang="ru-RU" dirty="0" smtClean="0"/>
              <a:t> воспринимать и анализировать художественный текст;</a:t>
            </a:r>
          </a:p>
          <a:p>
            <a:r>
              <a:rPr lang="ru-RU" dirty="0" smtClean="0"/>
              <a:t> выделять смысловые части художественного текста;</a:t>
            </a:r>
          </a:p>
          <a:p>
            <a:r>
              <a:rPr lang="ru-RU" dirty="0" smtClean="0"/>
              <a:t> определять род и жанр литературного произведения;</a:t>
            </a:r>
          </a:p>
          <a:p>
            <a:r>
              <a:rPr lang="ru-RU" dirty="0" smtClean="0"/>
              <a:t> выделять и формулировать тему, идею, проблематику изученного </a:t>
            </a:r>
          </a:p>
          <a:p>
            <a:pPr>
              <a:buNone/>
            </a:pPr>
            <a:r>
              <a:rPr lang="ru-RU" dirty="0" smtClean="0"/>
              <a:t>произведения; давать характеристику героям;</a:t>
            </a:r>
          </a:p>
          <a:p>
            <a:r>
              <a:rPr lang="ru-RU" dirty="0" smtClean="0"/>
              <a:t> характеризовать особенности сюжета, композиции, роль изобразительно-выразительных средств;</a:t>
            </a:r>
          </a:p>
          <a:p>
            <a:r>
              <a:rPr lang="ru-RU" dirty="0" smtClean="0"/>
              <a:t> сопоставлять эпизоды литературных произведений и сравнивать их героев;</a:t>
            </a:r>
          </a:p>
          <a:p>
            <a:r>
              <a:rPr lang="ru-RU" dirty="0" smtClean="0"/>
              <a:t> выявлять авторскую позицию;</a:t>
            </a:r>
          </a:p>
          <a:p>
            <a:r>
              <a:rPr lang="ru-RU" dirty="0" smtClean="0"/>
              <a:t> выражать свое отношение к прочитанному;</a:t>
            </a:r>
          </a:p>
          <a:p>
            <a:r>
              <a:rPr lang="ru-RU" dirty="0" smtClean="0"/>
              <a:t> владеть различными видами пересказа;</a:t>
            </a:r>
          </a:p>
          <a:p>
            <a:r>
              <a:rPr lang="ru-RU" dirty="0" smtClean="0"/>
              <a:t> строить устные и письменные высказывания в связи с изученным</a:t>
            </a:r>
          </a:p>
          <a:p>
            <a:pPr>
              <a:buNone/>
            </a:pPr>
            <a:r>
              <a:rPr lang="ru-RU" dirty="0" smtClean="0"/>
              <a:t>произведением;</a:t>
            </a:r>
          </a:p>
          <a:p>
            <a:r>
              <a:rPr lang="ru-RU" dirty="0" smtClean="0"/>
              <a:t> писать отзывы о самостоятельно прочитанных произведениях, сочинения.</a:t>
            </a: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86766" cy="1143000"/>
          </a:xfrm>
        </p:spPr>
        <p:txBody>
          <a:bodyPr>
            <a:noAutofit/>
          </a:bodyPr>
          <a:lstStyle/>
          <a:p>
            <a:r>
              <a:rPr lang="ru-RU" sz="2800" i="1" dirty="0" smtClean="0"/>
              <a:t>Распределение заданий экзаменационной работы по уровню сложности</a:t>
            </a:r>
            <a:endParaRPr lang="ru-RU" sz="2800" dirty="0"/>
          </a:p>
        </p:txBody>
      </p:sp>
      <p:graphicFrame>
        <p:nvGraphicFramePr>
          <p:cNvPr id="4" name="Содержимое 3"/>
          <p:cNvGraphicFramePr>
            <a:graphicFrameLocks noGrp="1"/>
          </p:cNvGraphicFramePr>
          <p:nvPr>
            <p:ph idx="1"/>
          </p:nvPr>
        </p:nvGraphicFramePr>
        <p:xfrm>
          <a:off x="457200" y="1600200"/>
          <a:ext cx="8329643" cy="3723640"/>
        </p:xfrm>
        <a:graphic>
          <a:graphicData uri="http://schemas.openxmlformats.org/drawingml/2006/table">
            <a:tbl>
              <a:tblPr firstRow="1" bandRow="1">
                <a:tableStyleId>{5C22544A-7EE6-4342-B048-85BDC9FD1C3A}</a:tableStyleId>
              </a:tblPr>
              <a:tblGrid>
                <a:gridCol w="2592369"/>
                <a:gridCol w="1133289"/>
                <a:gridCol w="1558272"/>
                <a:gridCol w="3045713"/>
              </a:tblGrid>
              <a:tr h="370840">
                <a:tc>
                  <a:txBody>
                    <a:bodyPr/>
                    <a:lstStyle/>
                    <a:p>
                      <a:r>
                        <a:rPr kumimoji="0" lang="ru-RU" sz="1400" b="1" kern="1200" baseline="0" dirty="0" smtClean="0">
                          <a:solidFill>
                            <a:schemeClr val="lt1"/>
                          </a:solidFill>
                          <a:latin typeface="+mn-lt"/>
                          <a:ea typeface="+mn-ea"/>
                          <a:cs typeface="+mn-cs"/>
                        </a:rPr>
                        <a:t>Уровень сложности</a:t>
                      </a:r>
                    </a:p>
                    <a:p>
                      <a:r>
                        <a:rPr kumimoji="0" lang="ru-RU" sz="1400" b="1" kern="1200" baseline="0" dirty="0" smtClean="0">
                          <a:solidFill>
                            <a:schemeClr val="lt1"/>
                          </a:solidFill>
                          <a:latin typeface="+mn-lt"/>
                          <a:ea typeface="+mn-ea"/>
                          <a:cs typeface="+mn-cs"/>
                        </a:rPr>
                        <a:t>заданий</a:t>
                      </a:r>
                      <a:endParaRPr lang="ru-RU" sz="1400" dirty="0"/>
                    </a:p>
                  </a:txBody>
                  <a:tcPr/>
                </a:tc>
                <a:tc>
                  <a:txBody>
                    <a:bodyPr/>
                    <a:lstStyle/>
                    <a:p>
                      <a:r>
                        <a:rPr kumimoji="0" lang="ru-RU" sz="1400" b="1" kern="1200" baseline="0" dirty="0" smtClean="0">
                          <a:solidFill>
                            <a:schemeClr val="lt1"/>
                          </a:solidFill>
                          <a:latin typeface="+mn-lt"/>
                          <a:ea typeface="+mn-ea"/>
                          <a:cs typeface="+mn-cs"/>
                        </a:rPr>
                        <a:t>Число</a:t>
                      </a:r>
                    </a:p>
                    <a:p>
                      <a:r>
                        <a:rPr kumimoji="0" lang="ru-RU" sz="1400" b="1" kern="1200" baseline="0" dirty="0" smtClean="0">
                          <a:solidFill>
                            <a:schemeClr val="lt1"/>
                          </a:solidFill>
                          <a:latin typeface="+mn-lt"/>
                          <a:ea typeface="+mn-ea"/>
                          <a:cs typeface="+mn-cs"/>
                        </a:rPr>
                        <a:t>заданий</a:t>
                      </a:r>
                      <a:endParaRPr lang="ru-RU" sz="1400" dirty="0"/>
                    </a:p>
                  </a:txBody>
                  <a:tcPr/>
                </a:tc>
                <a:tc>
                  <a:txBody>
                    <a:bodyPr/>
                    <a:lstStyle/>
                    <a:p>
                      <a:r>
                        <a:rPr kumimoji="0" lang="ru-RU" sz="1400" b="1" kern="1200" baseline="0" dirty="0" smtClean="0">
                          <a:solidFill>
                            <a:schemeClr val="lt1"/>
                          </a:solidFill>
                          <a:latin typeface="+mn-lt"/>
                          <a:ea typeface="+mn-ea"/>
                          <a:cs typeface="+mn-cs"/>
                        </a:rPr>
                        <a:t>Максимальный</a:t>
                      </a:r>
                    </a:p>
                    <a:p>
                      <a:r>
                        <a:rPr kumimoji="0" lang="ru-RU" sz="1400" b="1" kern="1200" baseline="0" dirty="0" smtClean="0">
                          <a:solidFill>
                            <a:schemeClr val="lt1"/>
                          </a:solidFill>
                          <a:latin typeface="+mn-lt"/>
                          <a:ea typeface="+mn-ea"/>
                          <a:cs typeface="+mn-cs"/>
                        </a:rPr>
                        <a:t>первичный</a:t>
                      </a:r>
                    </a:p>
                    <a:p>
                      <a:r>
                        <a:rPr kumimoji="0" lang="ru-RU" sz="1400" b="1" kern="1200" baseline="0" dirty="0" smtClean="0">
                          <a:solidFill>
                            <a:schemeClr val="lt1"/>
                          </a:solidFill>
                          <a:latin typeface="+mn-lt"/>
                          <a:ea typeface="+mn-ea"/>
                          <a:cs typeface="+mn-cs"/>
                        </a:rPr>
                        <a:t>балл</a:t>
                      </a:r>
                      <a:endParaRPr lang="ru-RU" sz="1400" dirty="0"/>
                    </a:p>
                  </a:txBody>
                  <a:tcPr/>
                </a:tc>
                <a:tc>
                  <a:txBody>
                    <a:bodyPr/>
                    <a:lstStyle/>
                    <a:p>
                      <a:r>
                        <a:rPr kumimoji="0" lang="ru-RU" sz="1400" b="1" kern="1200" baseline="0" dirty="0" smtClean="0">
                          <a:solidFill>
                            <a:schemeClr val="lt1"/>
                          </a:solidFill>
                          <a:latin typeface="+mn-lt"/>
                          <a:ea typeface="+mn-ea"/>
                          <a:cs typeface="+mn-cs"/>
                        </a:rPr>
                        <a:t>Первичного балла за задания</a:t>
                      </a:r>
                    </a:p>
                    <a:p>
                      <a:r>
                        <a:rPr kumimoji="0" lang="ru-RU" sz="1400" b="1" kern="1200" baseline="0" dirty="0" smtClean="0">
                          <a:solidFill>
                            <a:schemeClr val="lt1"/>
                          </a:solidFill>
                          <a:latin typeface="+mn-lt"/>
                          <a:ea typeface="+mn-ea"/>
                          <a:cs typeface="+mn-cs"/>
                        </a:rPr>
                        <a:t>данного уровня сложности</a:t>
                      </a:r>
                    </a:p>
                    <a:p>
                      <a:r>
                        <a:rPr kumimoji="0" lang="ru-RU" sz="1400" b="1" kern="1200" baseline="0" dirty="0" smtClean="0">
                          <a:solidFill>
                            <a:schemeClr val="lt1"/>
                          </a:solidFill>
                          <a:latin typeface="+mn-lt"/>
                          <a:ea typeface="+mn-ea"/>
                          <a:cs typeface="+mn-cs"/>
                        </a:rPr>
                        <a:t>от максимального</a:t>
                      </a:r>
                    </a:p>
                    <a:p>
                      <a:r>
                        <a:rPr kumimoji="0" lang="ru-RU" sz="1400" b="1" kern="1200" baseline="0" dirty="0" smtClean="0">
                          <a:solidFill>
                            <a:schemeClr val="lt1"/>
                          </a:solidFill>
                          <a:latin typeface="+mn-lt"/>
                          <a:ea typeface="+mn-ea"/>
                          <a:cs typeface="+mn-cs"/>
                        </a:rPr>
                        <a:t>первичного балла за всю</a:t>
                      </a:r>
                    </a:p>
                    <a:p>
                      <a:r>
                        <a:rPr kumimoji="0" lang="ru-RU" sz="1400" b="1" kern="1200" baseline="0" dirty="0" smtClean="0">
                          <a:solidFill>
                            <a:schemeClr val="lt1"/>
                          </a:solidFill>
                          <a:latin typeface="+mn-lt"/>
                          <a:ea typeface="+mn-ea"/>
                          <a:cs typeface="+mn-cs"/>
                        </a:rPr>
                        <a:t>работу, равного 30</a:t>
                      </a:r>
                      <a:endParaRPr lang="ru-RU" sz="1400" dirty="0"/>
                    </a:p>
                  </a:txBody>
                  <a:tcPr/>
                </a:tc>
              </a:tr>
              <a:tr h="370840">
                <a:tc>
                  <a:txBody>
                    <a:bodyPr/>
                    <a:lstStyle/>
                    <a:p>
                      <a:r>
                        <a:rPr kumimoji="0" lang="ru-RU" sz="1800" kern="1200" baseline="0" dirty="0" smtClean="0">
                          <a:solidFill>
                            <a:schemeClr val="dk1"/>
                          </a:solidFill>
                          <a:latin typeface="+mn-lt"/>
                          <a:ea typeface="+mn-ea"/>
                          <a:cs typeface="+mn-cs"/>
                        </a:rPr>
                        <a:t>Базовый</a:t>
                      </a:r>
                    </a:p>
                    <a:p>
                      <a:r>
                        <a:rPr kumimoji="0" lang="ru-RU" sz="1800" kern="1200" baseline="0" dirty="0" smtClean="0">
                          <a:solidFill>
                            <a:schemeClr val="dk1"/>
                          </a:solidFill>
                          <a:latin typeface="+mn-lt"/>
                          <a:ea typeface="+mn-ea"/>
                          <a:cs typeface="+mn-cs"/>
                        </a:rPr>
                        <a:t>(1.1.1–1.1.3; </a:t>
                      </a:r>
                    </a:p>
                    <a:p>
                      <a:r>
                        <a:rPr kumimoji="0" lang="ru-RU" sz="1800" kern="1200" baseline="0" dirty="0" smtClean="0">
                          <a:solidFill>
                            <a:schemeClr val="dk1"/>
                          </a:solidFill>
                          <a:latin typeface="+mn-lt"/>
                          <a:ea typeface="+mn-ea"/>
                          <a:cs typeface="+mn-cs"/>
                        </a:rPr>
                        <a:t>1.2.1–1.2.3)</a:t>
                      </a:r>
                      <a:endParaRPr lang="ru-RU" dirty="0"/>
                    </a:p>
                  </a:txBody>
                  <a:tcPr/>
                </a:tc>
                <a:tc>
                  <a:txBody>
                    <a:bodyPr/>
                    <a:lstStyle/>
                    <a:p>
                      <a:r>
                        <a:rPr lang="ru-RU" dirty="0" smtClean="0"/>
                        <a:t>3</a:t>
                      </a:r>
                      <a:endParaRPr lang="ru-RU" dirty="0"/>
                    </a:p>
                  </a:txBody>
                  <a:tcPr/>
                </a:tc>
                <a:tc>
                  <a:txBody>
                    <a:bodyPr/>
                    <a:lstStyle/>
                    <a:p>
                      <a:r>
                        <a:rPr lang="ru-RU" dirty="0" smtClean="0"/>
                        <a:t>12</a:t>
                      </a:r>
                      <a:endParaRPr lang="ru-RU" dirty="0"/>
                    </a:p>
                  </a:txBody>
                  <a:tcPr/>
                </a:tc>
                <a:tc>
                  <a:txBody>
                    <a:bodyPr/>
                    <a:lstStyle/>
                    <a:p>
                      <a:r>
                        <a:rPr kumimoji="0" lang="ru-RU" sz="1800" kern="1200" baseline="0" dirty="0" smtClean="0">
                          <a:solidFill>
                            <a:schemeClr val="dk1"/>
                          </a:solidFill>
                          <a:latin typeface="+mn-lt"/>
                          <a:ea typeface="+mn-ea"/>
                          <a:cs typeface="+mn-cs"/>
                        </a:rPr>
                        <a:t>40%</a:t>
                      </a:r>
                      <a:endParaRPr lang="ru-RU" dirty="0"/>
                    </a:p>
                  </a:txBody>
                  <a:tcPr/>
                </a:tc>
              </a:tr>
              <a:tr h="370840">
                <a:tc>
                  <a:txBody>
                    <a:bodyPr/>
                    <a:lstStyle/>
                    <a:p>
                      <a:r>
                        <a:rPr kumimoji="0" lang="ru-RU" sz="1800" kern="1200" baseline="0" dirty="0" smtClean="0">
                          <a:solidFill>
                            <a:schemeClr val="dk1"/>
                          </a:solidFill>
                          <a:latin typeface="+mn-lt"/>
                          <a:ea typeface="+mn-ea"/>
                          <a:cs typeface="+mn-cs"/>
                        </a:rPr>
                        <a:t>Повышенный</a:t>
                      </a:r>
                    </a:p>
                    <a:p>
                      <a:r>
                        <a:rPr kumimoji="0" lang="ru-RU" sz="1800" kern="1200" baseline="0" dirty="0" smtClean="0">
                          <a:solidFill>
                            <a:schemeClr val="dk1"/>
                          </a:solidFill>
                          <a:latin typeface="+mn-lt"/>
                          <a:ea typeface="+mn-ea"/>
                          <a:cs typeface="+mn-cs"/>
                        </a:rPr>
                        <a:t>(1.1.4; 1.2.4)</a:t>
                      </a:r>
                      <a:endParaRPr lang="ru-RU" dirty="0"/>
                    </a:p>
                  </a:txBody>
                  <a:tcPr/>
                </a:tc>
                <a:tc>
                  <a:txBody>
                    <a:bodyPr/>
                    <a:lstStyle/>
                    <a:p>
                      <a:r>
                        <a:rPr lang="ru-RU" dirty="0" smtClean="0"/>
                        <a:t>1</a:t>
                      </a:r>
                      <a:endParaRPr lang="ru-RU" dirty="0"/>
                    </a:p>
                  </a:txBody>
                  <a:tcPr/>
                </a:tc>
                <a:tc>
                  <a:txBody>
                    <a:bodyPr/>
                    <a:lstStyle/>
                    <a:p>
                      <a:r>
                        <a:rPr lang="ru-RU" dirty="0" smtClean="0"/>
                        <a:t>6</a:t>
                      </a:r>
                      <a:endParaRPr lang="ru-RU" dirty="0"/>
                    </a:p>
                  </a:txBody>
                  <a:tcPr/>
                </a:tc>
                <a:tc>
                  <a:txBody>
                    <a:bodyPr/>
                    <a:lstStyle/>
                    <a:p>
                      <a:r>
                        <a:rPr kumimoji="0" lang="ru-RU" sz="1800" kern="1200" baseline="0" dirty="0" smtClean="0">
                          <a:solidFill>
                            <a:schemeClr val="dk1"/>
                          </a:solidFill>
                          <a:latin typeface="+mn-lt"/>
                          <a:ea typeface="+mn-ea"/>
                          <a:cs typeface="+mn-cs"/>
                        </a:rPr>
                        <a:t>20%</a:t>
                      </a:r>
                      <a:endParaRPr lang="ru-RU" dirty="0"/>
                    </a:p>
                  </a:txBody>
                  <a:tcPr/>
                </a:tc>
              </a:tr>
              <a:tr h="370840">
                <a:tc>
                  <a:txBody>
                    <a:bodyPr/>
                    <a:lstStyle/>
                    <a:p>
                      <a:r>
                        <a:rPr kumimoji="0" lang="ru-RU" sz="1800" kern="1200" baseline="0" dirty="0" smtClean="0">
                          <a:solidFill>
                            <a:schemeClr val="dk1"/>
                          </a:solidFill>
                          <a:latin typeface="+mn-lt"/>
                          <a:ea typeface="+mn-ea"/>
                          <a:cs typeface="+mn-cs"/>
                        </a:rPr>
                        <a:t>Высокий</a:t>
                      </a:r>
                    </a:p>
                    <a:p>
                      <a:r>
                        <a:rPr kumimoji="0" lang="ru-RU" sz="1800" kern="1200" baseline="0" dirty="0" smtClean="0">
                          <a:solidFill>
                            <a:schemeClr val="dk1"/>
                          </a:solidFill>
                          <a:latin typeface="+mn-lt"/>
                          <a:ea typeface="+mn-ea"/>
                          <a:cs typeface="+mn-cs"/>
                        </a:rPr>
                        <a:t>(2.1–2.5)</a:t>
                      </a:r>
                      <a:endParaRPr lang="ru-RU" dirty="0"/>
                    </a:p>
                  </a:txBody>
                  <a:tcPr/>
                </a:tc>
                <a:tc>
                  <a:txBody>
                    <a:bodyPr/>
                    <a:lstStyle/>
                    <a:p>
                      <a:r>
                        <a:rPr lang="ru-RU" dirty="0" smtClean="0"/>
                        <a:t>1</a:t>
                      </a:r>
                      <a:endParaRPr lang="ru-RU" dirty="0"/>
                    </a:p>
                  </a:txBody>
                  <a:tcPr/>
                </a:tc>
                <a:tc>
                  <a:txBody>
                    <a:bodyPr/>
                    <a:lstStyle/>
                    <a:p>
                      <a:r>
                        <a:rPr lang="ru-RU" dirty="0" smtClean="0"/>
                        <a:t>12</a:t>
                      </a:r>
                      <a:endParaRPr lang="ru-RU" dirty="0"/>
                    </a:p>
                  </a:txBody>
                  <a:tcPr/>
                </a:tc>
                <a:tc>
                  <a:txBody>
                    <a:bodyPr/>
                    <a:lstStyle/>
                    <a:p>
                      <a:r>
                        <a:rPr kumimoji="0" lang="ru-RU" sz="1800" kern="1200" baseline="0" dirty="0" smtClean="0">
                          <a:solidFill>
                            <a:schemeClr val="dk1"/>
                          </a:solidFill>
                          <a:latin typeface="+mn-lt"/>
                          <a:ea typeface="+mn-ea"/>
                          <a:cs typeface="+mn-cs"/>
                        </a:rPr>
                        <a:t>40%</a:t>
                      </a:r>
                      <a:endParaRPr lang="ru-RU" dirty="0"/>
                    </a:p>
                  </a:txBody>
                  <a:tcPr/>
                </a:tc>
              </a:tr>
              <a:tr h="370840">
                <a:tc>
                  <a:txBody>
                    <a:bodyPr/>
                    <a:lstStyle/>
                    <a:p>
                      <a:pPr algn="r"/>
                      <a:r>
                        <a:rPr lang="ru-RU" dirty="0" smtClean="0"/>
                        <a:t>Итого: </a:t>
                      </a:r>
                      <a:endParaRPr lang="ru-RU" dirty="0"/>
                    </a:p>
                  </a:txBody>
                  <a:tcPr/>
                </a:tc>
                <a:tc>
                  <a:txBody>
                    <a:bodyPr/>
                    <a:lstStyle/>
                    <a:p>
                      <a:endParaRPr lang="ru-RU"/>
                    </a:p>
                  </a:txBody>
                  <a:tcPr/>
                </a:tc>
                <a:tc>
                  <a:txBody>
                    <a:bodyPr/>
                    <a:lstStyle/>
                    <a:p>
                      <a:r>
                        <a:rPr lang="ru-RU" dirty="0" smtClean="0"/>
                        <a:t>30</a:t>
                      </a:r>
                      <a:endParaRPr lang="ru-RU" dirty="0"/>
                    </a:p>
                  </a:txBody>
                  <a:tcPr/>
                </a:tc>
                <a:tc>
                  <a:txBody>
                    <a:bodyPr/>
                    <a:lstStyle/>
                    <a:p>
                      <a:r>
                        <a:rPr kumimoji="0" lang="ru-RU" sz="1800" kern="1200" baseline="0" dirty="0" smtClean="0">
                          <a:solidFill>
                            <a:schemeClr val="dk1"/>
                          </a:solidFill>
                          <a:latin typeface="+mn-lt"/>
                          <a:ea typeface="+mn-ea"/>
                          <a:cs typeface="+mn-cs"/>
                        </a:rPr>
                        <a:t>100%</a:t>
                      </a:r>
                      <a:endParaRPr lang="ru-RU" dirty="0"/>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501122" cy="654032"/>
          </a:xfrm>
        </p:spPr>
        <p:txBody>
          <a:bodyPr>
            <a:noAutofit/>
          </a:bodyPr>
          <a:lstStyle/>
          <a:p>
            <a:pPr algn="ctr"/>
            <a:r>
              <a:rPr lang="ru-RU" sz="2400" dirty="0" smtClean="0"/>
              <a:t>Изменения в ГИА в сравнении с 2009 г.</a:t>
            </a:r>
            <a:endParaRPr lang="ru-RU" sz="3600" dirty="0"/>
          </a:p>
        </p:txBody>
      </p:sp>
      <p:sp>
        <p:nvSpPr>
          <p:cNvPr id="3" name="Содержимое 2"/>
          <p:cNvSpPr>
            <a:spLocks noGrp="1"/>
          </p:cNvSpPr>
          <p:nvPr>
            <p:ph idx="1"/>
          </p:nvPr>
        </p:nvSpPr>
        <p:spPr>
          <a:xfrm>
            <a:off x="0" y="1071546"/>
            <a:ext cx="9001156" cy="5572164"/>
          </a:xfrm>
        </p:spPr>
        <p:txBody>
          <a:bodyPr>
            <a:normAutofit/>
          </a:bodyPr>
          <a:lstStyle/>
          <a:p>
            <a:r>
              <a:rPr lang="ru-RU" sz="1400" dirty="0" smtClean="0"/>
              <a:t>1) перечень элементов проверяемого содержания, данный в кодификаторе, приведен в полное соответствие с требованиями</a:t>
            </a:r>
          </a:p>
          <a:p>
            <a:pPr>
              <a:buNone/>
            </a:pPr>
            <a:r>
              <a:rPr lang="ru-RU" sz="1400" dirty="0" smtClean="0"/>
              <a:t>нормативной базы по предмету;</a:t>
            </a:r>
          </a:p>
          <a:p>
            <a:r>
              <a:rPr lang="ru-RU" sz="1400" dirty="0" smtClean="0"/>
              <a:t>2) время выполнения экзаменационной работы увеличено со 180 минут до 240 минут;</a:t>
            </a:r>
          </a:p>
          <a:p>
            <a:r>
              <a:rPr lang="ru-RU" sz="1400" dirty="0" smtClean="0"/>
              <a:t>3) сокращено число заданий (изъято одно задание базового уровня сложности из первой части);</a:t>
            </a:r>
          </a:p>
          <a:p>
            <a:r>
              <a:rPr lang="ru-RU" sz="1400" dirty="0" smtClean="0"/>
              <a:t>4) уточнены принципы группировки и формулировки заданий второй части (отменена тематическая обусловленность заданий 2.4 и 2.5 содержанием части 1 экзаменационной работы);</a:t>
            </a:r>
          </a:p>
          <a:p>
            <a:r>
              <a:rPr lang="ru-RU" sz="1400" dirty="0" smtClean="0"/>
              <a:t>5) внесены изменения в инструкции для экзаменуемых;</a:t>
            </a:r>
          </a:p>
          <a:p>
            <a:r>
              <a:rPr lang="ru-RU" sz="1400" dirty="0" smtClean="0"/>
              <a:t>6) проведена корректировка требований к отбору текстов для сопоставления в заданиях 1.1.4 и 1.2.4;</a:t>
            </a:r>
          </a:p>
          <a:p>
            <a:r>
              <a:rPr lang="ru-RU" sz="1400" dirty="0" smtClean="0"/>
              <a:t>7) существенно уточнены критерии проверки и оценки выполнения заданий разных типов:</a:t>
            </a:r>
          </a:p>
          <a:p>
            <a:pPr>
              <a:buNone/>
            </a:pPr>
            <a:r>
              <a:rPr lang="ru-RU" sz="1400" dirty="0" smtClean="0"/>
              <a:t>		- изменены требования к минимальному объему сочинения в части 2 (со 150 до 200 слов);</a:t>
            </a:r>
          </a:p>
          <a:p>
            <a:pPr>
              <a:buNone/>
            </a:pPr>
            <a:r>
              <a:rPr lang="ru-RU" sz="1400" dirty="0" smtClean="0"/>
              <a:t>		- по аналогии с ЕГЭ введено следующее требование: «Если в сочинении менее 150 слов (подсчет слов включает все слова, в том числе и служебные), то такая работа считается невыполненной и оценивается нулем баллов»;</a:t>
            </a:r>
          </a:p>
          <a:p>
            <a:pPr>
              <a:buNone/>
            </a:pPr>
            <a:r>
              <a:rPr lang="ru-RU" sz="1400" dirty="0" smtClean="0"/>
              <a:t>		- уточнены формулировки критериев;</a:t>
            </a:r>
          </a:p>
          <a:p>
            <a:pPr>
              <a:buNone/>
            </a:pPr>
            <a:r>
              <a:rPr lang="ru-RU" sz="1400" dirty="0" smtClean="0"/>
              <a:t>		- снижена до одного максимального балла оценка заданий части 1 по критерию «следование нормам речи» при сохранении максимального балла (3) по данному критерию для заданий части 2;</a:t>
            </a:r>
          </a:p>
          <a:p>
            <a:pPr>
              <a:buNone/>
            </a:pPr>
            <a:r>
              <a:rPr lang="ru-RU" sz="1400" dirty="0" smtClean="0"/>
              <a:t>		- снято требование умножения баллов, полученных за сочинение (часть 2), на коэффициент сложности 2.</a:t>
            </a:r>
            <a:endParaRPr lang="ru-RU"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274638"/>
            <a:ext cx="8572560" cy="1143000"/>
          </a:xfrm>
        </p:spPr>
        <p:txBody>
          <a:bodyPr>
            <a:noAutofit/>
          </a:bodyPr>
          <a:lstStyle/>
          <a:p>
            <a:r>
              <a:rPr lang="ru-RU" sz="3200" b="1" i="1" dirty="0" smtClean="0"/>
              <a:t>Критерии краткого ответа 1.1.1 – 1.1.3</a:t>
            </a:r>
            <a:r>
              <a:rPr lang="ru-RU" sz="3200" dirty="0" smtClean="0"/>
              <a:t/>
            </a:r>
            <a:br>
              <a:rPr lang="ru-RU" sz="3200" dirty="0" smtClean="0"/>
            </a:br>
            <a:endParaRPr lang="ru-RU" sz="3200" dirty="0"/>
          </a:p>
        </p:txBody>
      </p:sp>
      <p:sp>
        <p:nvSpPr>
          <p:cNvPr id="3" name="Содержимое 2"/>
          <p:cNvSpPr>
            <a:spLocks noGrp="1"/>
          </p:cNvSpPr>
          <p:nvPr>
            <p:ph idx="1"/>
          </p:nvPr>
        </p:nvSpPr>
        <p:spPr/>
        <p:txBody>
          <a:bodyPr>
            <a:normAutofit/>
          </a:bodyPr>
          <a:lstStyle/>
          <a:p>
            <a:r>
              <a:rPr lang="ru-RU" b="1" i="1" dirty="0" smtClean="0"/>
              <a:t> объяснение позиции автора</a:t>
            </a:r>
            <a:endParaRPr lang="ru-RU" dirty="0" smtClean="0"/>
          </a:p>
          <a:p>
            <a:r>
              <a:rPr lang="ru-RU" b="1" i="1" dirty="0" smtClean="0"/>
              <a:t> формулирование своей позиции (тезисы + развивающие доводы)</a:t>
            </a:r>
            <a:endParaRPr lang="ru-RU" dirty="0" smtClean="0"/>
          </a:p>
          <a:p>
            <a:r>
              <a:rPr lang="ru-RU" b="1" i="1" dirty="0" smtClean="0"/>
              <a:t> при необходимости теоретико-литературные понятия</a:t>
            </a:r>
            <a:endParaRPr lang="ru-RU" dirty="0" smtClean="0"/>
          </a:p>
          <a:p>
            <a:r>
              <a:rPr lang="ru-RU" b="1" i="1" dirty="0" smtClean="0"/>
              <a:t> нет фактических ошибок</a:t>
            </a:r>
            <a:endParaRPr lang="ru-RU" dirty="0" smtClean="0"/>
          </a:p>
          <a:p>
            <a:r>
              <a:rPr lang="ru-RU" b="1" i="1" dirty="0" smtClean="0"/>
              <a:t> нет пересказа</a:t>
            </a:r>
            <a:endParaRPr lang="ru-RU" dirty="0" smtClean="0"/>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274638"/>
            <a:ext cx="8572560" cy="1143000"/>
          </a:xfrm>
        </p:spPr>
        <p:txBody>
          <a:bodyPr>
            <a:noAutofit/>
          </a:bodyPr>
          <a:lstStyle/>
          <a:p>
            <a:pPr algn="ctr"/>
            <a:r>
              <a:rPr lang="ru-RU" sz="3200" b="1" i="1" dirty="0" smtClean="0"/>
              <a:t>Критерии 1.1.4 – 1.2.4</a:t>
            </a:r>
            <a:r>
              <a:rPr lang="ru-RU" sz="3200" dirty="0" smtClean="0"/>
              <a:t/>
            </a:r>
            <a:br>
              <a:rPr lang="ru-RU" sz="3200" dirty="0" smtClean="0"/>
            </a:br>
            <a:endParaRPr lang="ru-RU" sz="3200" dirty="0"/>
          </a:p>
        </p:txBody>
      </p:sp>
      <p:sp>
        <p:nvSpPr>
          <p:cNvPr id="3" name="Содержимое 2"/>
          <p:cNvSpPr>
            <a:spLocks noGrp="1"/>
          </p:cNvSpPr>
          <p:nvPr>
            <p:ph idx="1"/>
          </p:nvPr>
        </p:nvSpPr>
        <p:spPr>
          <a:xfrm>
            <a:off x="142844" y="1500174"/>
            <a:ext cx="8572560" cy="2643206"/>
          </a:xfrm>
        </p:spPr>
        <p:txBody>
          <a:bodyPr>
            <a:normAutofit fontScale="70000" lnSpcReduction="20000"/>
          </a:bodyPr>
          <a:lstStyle/>
          <a:p>
            <a:r>
              <a:rPr lang="ru-RU" sz="2600" b="1" i="1" dirty="0" smtClean="0"/>
              <a:t>Объяснение позиции автора и собственной позиции</a:t>
            </a:r>
          </a:p>
          <a:p>
            <a:r>
              <a:rPr lang="ru-RU" sz="2600" b="1" i="1" dirty="0" smtClean="0"/>
              <a:t>Формулирование тезисов и развивающих их доводов</a:t>
            </a:r>
          </a:p>
          <a:p>
            <a:r>
              <a:rPr lang="ru-RU" sz="2600" b="1" i="1" dirty="0" smtClean="0"/>
              <a:t>Обоснованность суждений</a:t>
            </a:r>
          </a:p>
          <a:p>
            <a:r>
              <a:rPr lang="ru-RU" sz="2600" b="1" i="1" dirty="0" smtClean="0"/>
              <a:t>Подтверждение мыслей текстом</a:t>
            </a:r>
          </a:p>
          <a:p>
            <a:pPr algn="just"/>
            <a:r>
              <a:rPr lang="ru-RU" sz="2600" b="1" i="1" dirty="0" smtClean="0"/>
              <a:t>Теоретико-литературные понятия (при необходимости уместно)</a:t>
            </a:r>
          </a:p>
          <a:p>
            <a:pPr algn="just"/>
            <a:r>
              <a:rPr lang="ru-RU" sz="2600" b="1" i="1" dirty="0" smtClean="0"/>
              <a:t>Нет фактических ошибок</a:t>
            </a:r>
          </a:p>
          <a:p>
            <a:pPr algn="just"/>
            <a:r>
              <a:rPr lang="ru-RU" sz="2600" b="1" i="1" dirty="0" smtClean="0"/>
              <a:t>Нет пересказа</a:t>
            </a:r>
          </a:p>
          <a:p>
            <a:pPr algn="just"/>
            <a:r>
              <a:rPr lang="ru-RU" sz="2600" b="1" i="1" dirty="0" smtClean="0"/>
              <a:t>Умение сопоставлять</a:t>
            </a:r>
          </a:p>
          <a:p>
            <a:pPr algn="just"/>
            <a:endParaRPr lang="ru-RU" sz="2600" b="1" i="1" dirty="0" smtClean="0"/>
          </a:p>
          <a:p>
            <a:pPr>
              <a:buNone/>
            </a:pPr>
            <a:endParaRPr lang="ru-RU" dirty="0"/>
          </a:p>
        </p:txBody>
      </p:sp>
      <p:sp>
        <p:nvSpPr>
          <p:cNvPr id="4" name="Прямоугольник 3"/>
          <p:cNvSpPr/>
          <p:nvPr/>
        </p:nvSpPr>
        <p:spPr>
          <a:xfrm>
            <a:off x="214282" y="1071546"/>
            <a:ext cx="6429404" cy="369332"/>
          </a:xfrm>
          <a:prstGeom prst="rect">
            <a:avLst/>
          </a:prstGeom>
        </p:spPr>
        <p:txBody>
          <a:bodyPr wrap="square">
            <a:spAutoFit/>
          </a:bodyPr>
          <a:lstStyle/>
          <a:p>
            <a:r>
              <a:rPr lang="ru-RU" b="1" i="1" dirty="0" smtClean="0">
                <a:solidFill>
                  <a:srgbClr val="FFC000"/>
                </a:solidFill>
              </a:rPr>
              <a:t>1) Понимание проблемы, предложенной в вопросе</a:t>
            </a:r>
          </a:p>
        </p:txBody>
      </p:sp>
      <p:sp>
        <p:nvSpPr>
          <p:cNvPr id="5" name="Прямоугольник 4"/>
          <p:cNvSpPr/>
          <p:nvPr/>
        </p:nvSpPr>
        <p:spPr>
          <a:xfrm>
            <a:off x="285720" y="4000504"/>
            <a:ext cx="6429404" cy="369332"/>
          </a:xfrm>
          <a:prstGeom prst="rect">
            <a:avLst/>
          </a:prstGeom>
        </p:spPr>
        <p:txBody>
          <a:bodyPr wrap="square">
            <a:spAutoFit/>
          </a:bodyPr>
          <a:lstStyle/>
          <a:p>
            <a:r>
              <a:rPr lang="ru-RU" b="1" i="1" dirty="0" smtClean="0">
                <a:solidFill>
                  <a:srgbClr val="FFC000"/>
                </a:solidFill>
              </a:rPr>
              <a:t>2) Умение сопоставлять</a:t>
            </a:r>
          </a:p>
        </p:txBody>
      </p:sp>
      <p:sp>
        <p:nvSpPr>
          <p:cNvPr id="6" name="Содержимое 2"/>
          <p:cNvSpPr txBox="1">
            <a:spLocks/>
          </p:cNvSpPr>
          <p:nvPr/>
        </p:nvSpPr>
        <p:spPr>
          <a:xfrm>
            <a:off x="285720" y="4572009"/>
            <a:ext cx="8572560" cy="1428759"/>
          </a:xfrm>
          <a:prstGeom prst="rect">
            <a:avLst/>
          </a:prstGeom>
        </p:spPr>
        <p:txBody>
          <a:bodyPr vert="horz">
            <a:normAutofit fontScale="85000" lnSpcReduction="20000"/>
          </a:bodyPr>
          <a:lstStyle/>
          <a:p>
            <a:pPr marL="420624" marR="0" lvl="0" indent="-384048" algn="just"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ru-RU" sz="2200" b="1" i="1" u="none" strike="noStrike" kern="1200" cap="none" spc="0" normalizeH="0" baseline="0" noProof="0" dirty="0" smtClean="0">
                <a:ln>
                  <a:noFill/>
                </a:ln>
                <a:solidFill>
                  <a:schemeClr val="tx1"/>
                </a:solidFill>
                <a:effectLst/>
                <a:uLnTx/>
                <a:uFillTx/>
                <a:latin typeface="+mn-lt"/>
                <a:ea typeface="+mn-ea"/>
                <a:cs typeface="+mn-cs"/>
              </a:rPr>
              <a:t>Находить важнейшие основания для сопоставления по указанному в задании направлению анализа</a:t>
            </a:r>
          </a:p>
          <a:p>
            <a:pPr marL="420624" marR="0" lvl="0" indent="-384048" algn="just"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lang="ru-RU" sz="2200" b="1" i="1" dirty="0" smtClean="0"/>
              <a:t>Сравнительная характеристика литературных явлений</a:t>
            </a:r>
          </a:p>
          <a:p>
            <a:pPr marL="420624" marR="0" lvl="0" indent="-384048" algn="just"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kumimoji="0" lang="ru-RU" sz="2200" b="1" i="1" u="none" strike="noStrike" kern="1200" cap="none" spc="0" normalizeH="0" baseline="0" noProof="0" dirty="0" smtClean="0">
                <a:ln>
                  <a:noFill/>
                </a:ln>
                <a:solidFill>
                  <a:schemeClr val="tx1"/>
                </a:solidFill>
                <a:effectLst/>
                <a:uLnTx/>
                <a:uFillTx/>
                <a:latin typeface="+mn-lt"/>
                <a:ea typeface="+mn-ea"/>
                <a:cs typeface="+mn-cs"/>
              </a:rPr>
              <a:t>Аргументированные суждения, доказательства</a:t>
            </a:r>
          </a:p>
          <a:p>
            <a:pPr marL="420624" marR="0" lvl="0" indent="-384048" algn="just" defTabSz="914400" rtl="0" eaLnBrk="1" fontAlgn="auto" latinLnBrk="0" hangingPunct="1">
              <a:lnSpc>
                <a:spcPct val="100000"/>
              </a:lnSpc>
              <a:spcBef>
                <a:spcPct val="20000"/>
              </a:spcBef>
              <a:spcAft>
                <a:spcPts val="0"/>
              </a:spcAft>
              <a:buClr>
                <a:schemeClr val="accent1"/>
              </a:buClr>
              <a:buSzPct val="80000"/>
              <a:buFont typeface="Wingdings 2"/>
              <a:buChar char=""/>
              <a:tabLst/>
              <a:defRPr/>
            </a:pPr>
            <a:r>
              <a:rPr lang="ru-RU" sz="2200" b="1" i="1" dirty="0" smtClean="0"/>
              <a:t>Обоснованные доводы</a:t>
            </a:r>
            <a:endParaRPr kumimoji="0" lang="ru-RU" sz="2200" b="1" i="1" u="none" strike="noStrike" kern="1200" cap="none" spc="0" normalizeH="0" baseline="0" noProof="0" dirty="0" smtClean="0">
              <a:ln>
                <a:noFill/>
              </a:ln>
              <a:solidFill>
                <a:schemeClr val="tx1"/>
              </a:solidFill>
              <a:effectLst/>
              <a:uLnTx/>
              <a:uFillTx/>
              <a:latin typeface="+mn-lt"/>
              <a:ea typeface="+mn-ea"/>
              <a:cs typeface="+mn-cs"/>
            </a:endParaRPr>
          </a:p>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ru-RU" sz="3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142844" y="357166"/>
          <a:ext cx="8858312" cy="6141720"/>
        </p:xfrm>
        <a:graphic>
          <a:graphicData uri="http://schemas.openxmlformats.org/drawingml/2006/table">
            <a:tbl>
              <a:tblPr firstRow="1" bandRow="1">
                <a:tableStyleId>{5C22544A-7EE6-4342-B048-85BDC9FD1C3A}</a:tableStyleId>
              </a:tblPr>
              <a:tblGrid>
                <a:gridCol w="8014692"/>
                <a:gridCol w="843620"/>
              </a:tblGrid>
              <a:tr h="370840">
                <a:tc>
                  <a:txBody>
                    <a:bodyPr/>
                    <a:lstStyle/>
                    <a:p>
                      <a:pPr algn="l"/>
                      <a:r>
                        <a:rPr lang="ru-RU" sz="1800" b="1" baseline="0" dirty="0" smtClean="0">
                          <a:solidFill>
                            <a:schemeClr val="bg1"/>
                          </a:solidFill>
                          <a:latin typeface="TimesNewRomanPS-BoldMT"/>
                        </a:rPr>
                        <a:t>Глубина и самостоятельность понимания проблемы, предложенной в вопросе </a:t>
                      </a:r>
                      <a:endParaRPr lang="ru-RU" sz="4400" dirty="0">
                        <a:solidFill>
                          <a:schemeClr val="bg1"/>
                        </a:solidFill>
                      </a:endParaRPr>
                    </a:p>
                  </a:txBody>
                  <a:tcPr/>
                </a:tc>
                <a:tc>
                  <a:txBody>
                    <a:bodyPr/>
                    <a:lstStyle/>
                    <a:p>
                      <a:pPr algn="l"/>
                      <a:r>
                        <a:rPr lang="ru-RU" sz="900" b="1" baseline="0" dirty="0" smtClean="0">
                          <a:latin typeface="TimesNewRomanPS-BoldMT"/>
                        </a:rPr>
                        <a:t>Глубина и самостоятельность понимания проблемы, предложенной в</a:t>
                      </a:r>
                    </a:p>
                    <a:p>
                      <a:pPr algn="l"/>
                      <a:r>
                        <a:rPr lang="ru-RU" sz="900" b="1" baseline="0" dirty="0" smtClean="0">
                          <a:latin typeface="TimesNewRomanPS-BoldMT"/>
                        </a:rPr>
                        <a:t>вопросе </a:t>
                      </a:r>
                      <a:endParaRPr lang="ru-RU" dirty="0"/>
                    </a:p>
                  </a:txBody>
                  <a:tcPr/>
                </a:tc>
              </a:tr>
              <a:tr h="370840">
                <a:tc>
                  <a:txBody>
                    <a:bodyPr/>
                    <a:lstStyle/>
                    <a:p>
                      <a:pPr algn="l"/>
                      <a:r>
                        <a:rPr lang="ru-RU" sz="1200" baseline="0" dirty="0" smtClean="0">
                          <a:latin typeface="TimesNewRomanPSMT"/>
                        </a:rPr>
                        <a:t>а) экзаменуемый понимает суть вопроса, объясняет позицию автора и формулирует свою позицию, выдвигая необходимые тезисы, приводя</a:t>
                      </a:r>
                    </a:p>
                    <a:p>
                      <a:pPr algn="l"/>
                      <a:r>
                        <a:rPr lang="ru-RU" sz="1200" baseline="0" dirty="0" smtClean="0">
                          <a:latin typeface="TimesNewRomanPSMT"/>
                        </a:rPr>
                        <a:t>развивающие их доводы; демонстрирует обоснованность суждений, подтверждая свои мысли текстом; не подменяет рассуждения  пересказом текста; при необходимости уместно использует теоретико-литературные понятия; фактические ошибки и неточности отсутствуют; </a:t>
                      </a:r>
                      <a:endParaRPr lang="ru-RU" sz="3200" dirty="0"/>
                    </a:p>
                  </a:txBody>
                  <a:tcPr/>
                </a:tc>
                <a:tc>
                  <a:txBody>
                    <a:bodyPr/>
                    <a:lstStyle/>
                    <a:p>
                      <a:pPr algn="l"/>
                      <a:r>
                        <a:rPr lang="ru-RU" sz="1600" dirty="0" smtClean="0"/>
                        <a:t>3</a:t>
                      </a:r>
                      <a:endParaRPr lang="ru-RU" sz="1600" dirty="0"/>
                    </a:p>
                  </a:txBody>
                  <a:tcPr/>
                </a:tc>
              </a:tr>
              <a:tr h="370840">
                <a:tc>
                  <a:txBody>
                    <a:bodyPr/>
                    <a:lstStyle/>
                    <a:p>
                      <a:r>
                        <a:rPr kumimoji="0" lang="ru-RU" sz="1200" kern="1200" baseline="0" dirty="0" smtClean="0">
                          <a:solidFill>
                            <a:schemeClr val="dk1"/>
                          </a:solidFill>
                          <a:latin typeface="+mn-lt"/>
                          <a:ea typeface="+mn-ea"/>
                          <a:cs typeface="+mn-cs"/>
                        </a:rPr>
                        <a:t>б) экзаменуемый понимает суть проблемы, предложенной в вопросе, и предлагает объяснение её смысла, но ограничивается только собственным видением проблематики произведения, не подкрепляя своих тезисов необходимыми доводами; и (или) отчасти подменяет рассуждения пересказом текста; и (или) не всегда корректно использует теоретико-литературные понятия; и (или) допускает одну негрубую фактическую ошибку;</a:t>
                      </a:r>
                      <a:endParaRPr lang="ru-RU" sz="1200" dirty="0"/>
                    </a:p>
                  </a:txBody>
                  <a:tcPr/>
                </a:tc>
                <a:tc>
                  <a:txBody>
                    <a:bodyPr/>
                    <a:lstStyle/>
                    <a:p>
                      <a:r>
                        <a:rPr lang="ru-RU" sz="1600" dirty="0" smtClean="0"/>
                        <a:t>2</a:t>
                      </a:r>
                      <a:endParaRPr lang="ru-RU" sz="1600" dirty="0"/>
                    </a:p>
                  </a:txBody>
                  <a:tcPr/>
                </a:tc>
              </a:tr>
              <a:tr h="370840">
                <a:tc>
                  <a:txBody>
                    <a:bodyPr/>
                    <a:lstStyle/>
                    <a:p>
                      <a:r>
                        <a:rPr kumimoji="0" lang="ru-RU" sz="1200" kern="1200" baseline="0" dirty="0" smtClean="0">
                          <a:solidFill>
                            <a:schemeClr val="dk1"/>
                          </a:solidFill>
                          <a:latin typeface="+mn-lt"/>
                          <a:ea typeface="+mn-ea"/>
                          <a:cs typeface="+mn-cs"/>
                        </a:rPr>
                        <a:t>в) экзаменуемый упрощенно понимает проблему, предложенную в вопросе, и объясняет её смысл поверхностно, не выходя на общую проблематику произведения, не подтверждая свои мысли текстом; и (или) отчасти подменяет рассуждения пересказом текста; и (или) не показывает навыка уместного использования </a:t>
                      </a:r>
                      <a:r>
                        <a:rPr kumimoji="0" lang="ru-RU" sz="1200" kern="1200" baseline="0" dirty="0" err="1" smtClean="0">
                          <a:solidFill>
                            <a:schemeClr val="dk1"/>
                          </a:solidFill>
                          <a:latin typeface="+mn-lt"/>
                          <a:ea typeface="+mn-ea"/>
                          <a:cs typeface="+mn-cs"/>
                        </a:rPr>
                        <a:t>теоретико</a:t>
                      </a:r>
                      <a:r>
                        <a:rPr kumimoji="0" lang="ru-RU" sz="1200" kern="1200" baseline="0" dirty="0" smtClean="0">
                          <a:solidFill>
                            <a:schemeClr val="dk1"/>
                          </a:solidFill>
                          <a:latin typeface="+mn-lt"/>
                          <a:ea typeface="+mn-ea"/>
                          <a:cs typeface="+mn-cs"/>
                        </a:rPr>
                        <a:t>- литературных понятий при анализе литературного материала; и (или) допускает две фактические ошибки</a:t>
                      </a:r>
                      <a:endParaRPr lang="ru-RU" sz="1050" dirty="0"/>
                    </a:p>
                  </a:txBody>
                  <a:tcPr/>
                </a:tc>
                <a:tc>
                  <a:txBody>
                    <a:bodyPr/>
                    <a:lstStyle/>
                    <a:p>
                      <a:r>
                        <a:rPr lang="ru-RU" sz="1600" dirty="0" smtClean="0"/>
                        <a:t>1</a:t>
                      </a:r>
                      <a:endParaRPr lang="ru-RU" sz="1600" dirty="0"/>
                    </a:p>
                  </a:txBody>
                  <a:tcPr/>
                </a:tc>
              </a:tr>
              <a:tr h="370840">
                <a:tc>
                  <a:txBody>
                    <a:bodyPr/>
                    <a:lstStyle/>
                    <a:p>
                      <a:r>
                        <a:rPr kumimoji="0" lang="ru-RU" sz="1200" kern="1200" baseline="0" dirty="0" smtClean="0">
                          <a:solidFill>
                            <a:schemeClr val="dk1"/>
                          </a:solidFill>
                          <a:latin typeface="+mn-lt"/>
                          <a:ea typeface="+mn-ea"/>
                          <a:cs typeface="+mn-cs"/>
                        </a:rPr>
                        <a:t>г) экзаменуемый не обнаруживает понимания проблемы, предложенной в вопросе; и (или) не знает проблематики произведения; подменяет анализ пересказом текста; и (или) не демонстрирует умения уместно использовать теоретико-литературные понятия; и (или) допускает более двух грубых фактических ошибок, связанных с пониманием содержания художественного текста.</a:t>
                      </a:r>
                      <a:endParaRPr lang="ru-RU" sz="1200" dirty="0"/>
                    </a:p>
                  </a:txBody>
                  <a:tcPr/>
                </a:tc>
                <a:tc>
                  <a:txBody>
                    <a:bodyPr/>
                    <a:lstStyle/>
                    <a:p>
                      <a:r>
                        <a:rPr lang="ru-RU" sz="1600" dirty="0" smtClean="0"/>
                        <a:t>0</a:t>
                      </a:r>
                      <a:endParaRPr lang="ru-RU" sz="1600" dirty="0"/>
                    </a:p>
                  </a:txBody>
                  <a:tcPr/>
                </a:tc>
              </a:tr>
              <a:tr h="370840">
                <a:tc>
                  <a:txBody>
                    <a:bodyPr/>
                    <a:lstStyle/>
                    <a:p>
                      <a:r>
                        <a:rPr kumimoji="0" lang="ru-RU" sz="1800" b="1" kern="1200" baseline="0" dirty="0" smtClean="0">
                          <a:solidFill>
                            <a:schemeClr val="dk1"/>
                          </a:solidFill>
                          <a:latin typeface="+mn-lt"/>
                          <a:ea typeface="+mn-ea"/>
                          <a:cs typeface="+mn-cs"/>
                        </a:rPr>
                        <a:t> Следование нормам речи</a:t>
                      </a:r>
                      <a:endParaRPr lang="ru-RU" sz="1200" dirty="0"/>
                    </a:p>
                  </a:txBody>
                  <a:tcPr/>
                </a:tc>
                <a:tc>
                  <a:txBody>
                    <a:bodyPr/>
                    <a:lstStyle/>
                    <a:p>
                      <a:endParaRPr lang="ru-RU" sz="1600" dirty="0"/>
                    </a:p>
                  </a:txBody>
                  <a:tcPr/>
                </a:tc>
              </a:tr>
              <a:tr h="370840">
                <a:tc>
                  <a:txBody>
                    <a:bodyPr/>
                    <a:lstStyle/>
                    <a:p>
                      <a:r>
                        <a:rPr kumimoji="0" lang="ru-RU" sz="1200" kern="1200" baseline="0" dirty="0" smtClean="0">
                          <a:solidFill>
                            <a:schemeClr val="dk1"/>
                          </a:solidFill>
                          <a:latin typeface="+mn-lt"/>
                          <a:ea typeface="+mn-ea"/>
                          <a:cs typeface="+mn-cs"/>
                        </a:rPr>
                        <a:t>а) допущено не более 2-х речевых ошибок;</a:t>
                      </a:r>
                      <a:endParaRPr lang="ru-RU" sz="1000" dirty="0"/>
                    </a:p>
                  </a:txBody>
                  <a:tcPr/>
                </a:tc>
                <a:tc>
                  <a:txBody>
                    <a:bodyPr/>
                    <a:lstStyle/>
                    <a:p>
                      <a:r>
                        <a:rPr lang="ru-RU" sz="1600" dirty="0" smtClean="0"/>
                        <a:t>1</a:t>
                      </a:r>
                      <a:endParaRPr lang="ru-RU" sz="1600" dirty="0"/>
                    </a:p>
                  </a:txBody>
                  <a:tcPr/>
                </a:tc>
              </a:tr>
              <a:tr h="370840">
                <a:tc>
                  <a:txBody>
                    <a:bodyPr/>
                    <a:lstStyle/>
                    <a:p>
                      <a:r>
                        <a:rPr kumimoji="0" lang="ru-RU" sz="1200" kern="1200" baseline="0" dirty="0" smtClean="0">
                          <a:solidFill>
                            <a:schemeClr val="dk1"/>
                          </a:solidFill>
                          <a:latin typeface="+mn-lt"/>
                          <a:ea typeface="+mn-ea"/>
                          <a:cs typeface="+mn-cs"/>
                        </a:rPr>
                        <a:t>б) допущено более 2-х речевых ошибок.</a:t>
                      </a:r>
                      <a:endParaRPr lang="ru-RU" sz="1000" dirty="0"/>
                    </a:p>
                  </a:txBody>
                  <a:tcPr/>
                </a:tc>
                <a:tc>
                  <a:txBody>
                    <a:bodyPr/>
                    <a:lstStyle/>
                    <a:p>
                      <a:r>
                        <a:rPr lang="ru-RU" sz="1600" dirty="0" smtClean="0"/>
                        <a:t>0</a:t>
                      </a:r>
                      <a:endParaRPr lang="ru-RU" sz="1600" dirty="0"/>
                    </a:p>
                  </a:txBody>
                  <a:tcPr/>
                </a:tc>
              </a:tr>
            </a:tbl>
          </a:graphicData>
        </a:graphic>
      </p:graphicFrame>
    </p:spTree>
  </p:cSld>
  <p:clrMapOvr>
    <a:masterClrMapping/>
  </p:clrMapOvr>
</p:sld>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275</TotalTime>
  <Words>1878</Words>
  <Application>Microsoft Office PowerPoint</Application>
  <PresentationFormat>Экран (4:3)</PresentationFormat>
  <Paragraphs>327</Paragraphs>
  <Slides>21</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21</vt:i4>
      </vt:variant>
    </vt:vector>
  </HeadingPairs>
  <TitlesOfParts>
    <vt:vector size="29" baseType="lpstr">
      <vt:lpstr>Arial</vt:lpstr>
      <vt:lpstr>Calibri</vt:lpstr>
      <vt:lpstr>Franklin Gothic Book</vt:lpstr>
      <vt:lpstr>Times New Roman</vt:lpstr>
      <vt:lpstr>TimesNewRomanPS-BoldMT</vt:lpstr>
      <vt:lpstr>TimesNewRomanPSMT</vt:lpstr>
      <vt:lpstr>Wingdings 2</vt:lpstr>
      <vt:lpstr>Техническая</vt:lpstr>
      <vt:lpstr>Государственная Итоговая Аттестация</vt:lpstr>
      <vt:lpstr>В основу экзаменационной работы положены навыки: </vt:lpstr>
      <vt:lpstr>Спецификация экзаменационной работы для проведения в 2010 году государственной (итоговой) аттестации (в новой форме) по ЛИТЕРАТУРЕ обучающихся, освоивших основные общеобразовательные программы основного общего образования</vt:lpstr>
      <vt:lpstr>Проверяются умения:</vt:lpstr>
      <vt:lpstr>Распределение заданий экзаменационной работы по уровню сложности</vt:lpstr>
      <vt:lpstr>Изменения в ГИА в сравнении с 2009 г.</vt:lpstr>
      <vt:lpstr>Критерии краткого ответа 1.1.1 – 1.1.3 </vt:lpstr>
      <vt:lpstr>Критерии 1.1.4 – 1.2.4 </vt:lpstr>
      <vt:lpstr>Презентация PowerPoint</vt:lpstr>
      <vt:lpstr>Презентация PowerPoint</vt:lpstr>
      <vt:lpstr> Действительно, такое отношение к влюбленности может показаться странным, если не знать, что Печорин, который в романе М.Ю. Лермонтова олицетворяет портрет целого поколения, разочарован буквально во всем и не верит в любовь. Его очередная дневниковая запись фиксирует события порочного пари, которое он заключил с Грушницким, против княжны Мери. Он методично, психологически точно ведет игру против ничего не подозревающей княжны. Но оказывается, что и ему свойственно увлекаться: княжна ему нравится. В этом фрагменте мы увидим, на чем основаны его сомнения в лучших свойствах человека. Поймем, как умело он гасит в себе лучшие человеческие чувства.  </vt:lpstr>
      <vt:lpstr>  Любое цитирование, апелляция к литературным или иным авторитетам в произведении важно. Пушкина Печорин цитирует не единожды, он знает литературу, он образован, это во-первых.  Важно, что он обращается к пушкинскому авторитету, подтверждая собственную мысль о том, что любовь никакая не тайна, а может быть лишь поводом для «ума холодных наблюдений». Герою оказываются  важны и «горестные заметы» сердца. «Горестные», видимо, потому, что он сторонится даже влюбленности, как начала любви. Это во-вторых. Думал бы лучше герой Лермонтова о том, как горячо сам Пушкин умел любить!</vt:lpstr>
      <vt:lpstr>   Многие особенности характера Печорина, нигилиста, циничного человека, раскрываются во фрагменте текста. Печорин начинает с наблюдения о том, что у него «сердце вздрогнуло». Для него, не верящего ни в любовь, ни в дружбу и в отношениях с Мери изображающего влюбленного, это недопустимо. Он не забывает, что все это лишь игра, для того чтобы выиграть пари. Вся последующая рефлексия  посвящена обоснованию «глупости», ненужности, устарелости любовного чувства.       Сначала он рассуждает о парадоксальности, читай узости, дурости, женского ума, по сути, «приговаривая» всех женщин. Затем он говорит о том, что искусство, литература идеализировали женщин. Мы видим, что новое поколение, которое в романе представляет Печорин, пытается лишить любовь «волшебного покрывала», то есть тайны. Метафора «покрывало» любви очевидна: в любви Печорин не видит романтики, все для него - сплошной обман. И он ссылается на другие авторитеты: Торквато Тассо, о котором говорил доктор Вернер. Тут уже выражены сомнения по большому счету, ведь он сомневается в традиционных ценностях – долге, гордости, приличии. Он называет все это «страхами», внушенными себе самим человеком.        Мы еще не добрались до новеллы «Фаталист», в которой сформулирована причина болезни поколения:  «Я люблю сомневаться во всем!», но уже в этом фрагменте отражена суть мировоззрения сомневающегося поколения. Сомнение – главная особенность, ключ к пониманию характера героя.</vt:lpstr>
      <vt:lpstr>Презентация PowerPoint</vt:lpstr>
      <vt:lpstr>Вот теперь можно писать, не забыв сформулировать тезис. В качестве доводов-доказательств будут позиции сопоставления, можно уточнить иерархию доказательств,   а примеры уже есть. </vt:lpstr>
      <vt:lpstr>Презентация PowerPoint</vt:lpstr>
      <vt:lpstr>   Любования, восторга, радости, постоянного обновления жизни, открытия самого таинства, происходящего в мире</vt:lpstr>
      <vt:lpstr>   Цветопись очень важна в лирическом пространстве стихотворения. У Есенина преобладают удивительно красивые цвета: белый, серебряный, золотой. Зимняя белая береза уже в первой строфе отливает серебром. Мы понимает, что ее «серебрит» яркий свет дня. Полюбовавшись «белой бахромой веток» под инеем мы восхищаемся «горящими снежинками / в золотом огне». В этой метафоре, обнаруживается присутствие солнца. В последней строфе появляется «ленивая заря», которая и служит причиной волшебных метаморфоз, наблюдаемых лирическим героем. </vt:lpstr>
      <vt:lpstr> Еще древний человек видел мир живым, наш предок олицетворял природу: неживому присваивал статус живого, «давал лицо». Вот и в стихотворении С.А. Есенина береза «принакрылась снегом», «стоит»; заря «обходит лениво». И создается образ живой, динамичной не столько березы, а самой жизни человека. Не зря береза – это российский символ. </vt:lpstr>
      <vt:lpstr>Презентация PowerPoint</vt:lpstr>
      <vt:lpstr>Презентация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Игорь</dc:creator>
  <cp:lastModifiedBy>Пользователь Windows</cp:lastModifiedBy>
  <cp:revision>30</cp:revision>
  <dcterms:created xsi:type="dcterms:W3CDTF">2010-03-25T19:19:33Z</dcterms:created>
  <dcterms:modified xsi:type="dcterms:W3CDTF">2022-12-11T14:22:38Z</dcterms:modified>
</cp:coreProperties>
</file>