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0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3F6E1-B5E4-4EC9-AE00-2732B0E3D746}" type="datetimeFigureOut">
              <a:rPr lang="ru-RU"/>
              <a:pPr>
                <a:defRPr/>
              </a:pPr>
              <a:t>26.10.2021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15B20-3CC9-4FD1-ADD3-0DDA4A8E53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328DB-B522-4B75-8BDE-6EFC60FF36C8}" type="datetimeFigureOut">
              <a:rPr lang="ru-RU"/>
              <a:pPr>
                <a:defRPr/>
              </a:pPr>
              <a:t>26.10.2021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86F76-D702-4BE6-91E5-D37C386549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48454-184B-4FF3-AC32-DD4485303AEA}" type="datetimeFigureOut">
              <a:rPr lang="ru-RU"/>
              <a:pPr>
                <a:defRPr/>
              </a:pPr>
              <a:t>26.10.2021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85B24-8EFE-4E19-A477-62B598DA4F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B4D27-2CAD-40CF-B089-6712D4D78C97}" type="datetimeFigureOut">
              <a:rPr lang="ru-RU"/>
              <a:pPr>
                <a:defRPr/>
              </a:pPr>
              <a:t>26.10.2021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1B6CA-CBCE-47B0-AE12-C3A861E6F7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3124C-4E3F-414E-A01D-4954AE2A3B84}" type="datetimeFigureOut">
              <a:rPr lang="ru-RU"/>
              <a:pPr>
                <a:defRPr/>
              </a:pPr>
              <a:t>26.10.2021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5E869-5963-4870-8CCF-96E90B29FB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3FE0E-B2E0-4139-84FA-88F997A9FA67}" type="datetimeFigureOut">
              <a:rPr lang="ru-RU"/>
              <a:pPr>
                <a:defRPr/>
              </a:pPr>
              <a:t>26.10.2021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F76FB-65BC-4B05-AC47-430282210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E1711-CA08-47A1-B199-8E1E88CEA79D}" type="datetimeFigureOut">
              <a:rPr lang="ru-RU"/>
              <a:pPr>
                <a:defRPr/>
              </a:pPr>
              <a:t>26.10.2021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87085-ED10-4CB2-BC35-405BE18206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85EED-04D8-4A79-B5A7-F43AB8BA3225}" type="datetimeFigureOut">
              <a:rPr lang="ru-RU"/>
              <a:pPr>
                <a:defRPr/>
              </a:pPr>
              <a:t>26.10.2021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7A334-0A87-4FE5-BB49-841AA3B12F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75ED4-A0DC-4886-9AFE-F96DD03A7BC2}" type="datetimeFigureOut">
              <a:rPr lang="ru-RU"/>
              <a:pPr>
                <a:defRPr/>
              </a:pPr>
              <a:t>26.10.2021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E81C8-F699-4C5C-9E6B-6E21AA5C3E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373C8-63C1-4A72-9B6B-CED17C1CEAB7}" type="datetimeFigureOut">
              <a:rPr lang="ru-RU"/>
              <a:pPr>
                <a:defRPr/>
              </a:pPr>
              <a:t>26.10.2021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CBAB2-EC8F-4462-8F52-AE3A0007BE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F816A-3BFE-4A61-863F-693517A5E5D0}" type="datetimeFigureOut">
              <a:rPr lang="ru-RU"/>
              <a:pPr>
                <a:defRPr/>
              </a:pPr>
              <a:t>26.10.2021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C4CD6-8479-468C-9637-F6D8E603D7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16572DC4-7C63-4FDA-B85E-FBBB6A016B86}" type="datetimeFigureOut">
              <a:rPr lang="ru-RU"/>
              <a:pPr>
                <a:defRPr/>
              </a:pPr>
              <a:t>26.10.2021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A6354A16-8A03-4D9E-92D1-3B3CED68F4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67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4267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Общество и человек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9. Человек от животного отличается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Наличие мозга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Наличие инстинктов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Развитая кисть руки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Способность мыслить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8313" y="3068638"/>
            <a:ext cx="8280400" cy="30972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Одним из основных отличий человека от животного является его способность мыслить. Благодаря мышлению человек не только приспосабливается к природным условиям, как животное, но и преобразует мир.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10. Человек 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от животного </a:t>
            </a: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отличает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Наличие инстинктов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Наличие сознание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Способность к воспроизводству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Приспособляемость к окружающим условиям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088" y="3716338"/>
            <a:ext cx="7705725" cy="25209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Одним из основных отличий человека от животного: сознание и развития  (членораздельная речь)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549275"/>
            <a:ext cx="8291512" cy="5576888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11. Что свойственно и человеку и животному?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Целенаправленная деятельность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Наличие и инстинктов и рефлексов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Наличие развитого мозга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Членораздельная речь.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12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Что свойственно и человеку и животному?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Приспособление к природным условиям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Целенаправленная деятельность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Способность создавать орудия труда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Развитая членораздельная речь.  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ъект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altLang="ru-RU" b="1" smtClean="0"/>
              <a:t>13. Верны ли суждения о природе?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mtClean="0"/>
              <a:t>А. Природа – это совокупность естественных условий обитания человека.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mtClean="0"/>
              <a:t>Б. Природа – это мир, созданный человеком.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mtClean="0"/>
              <a:t>1. Верно только А                 3. Верны оба суждения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mtClean="0"/>
              <a:t>2. Верно только Б                 4. Оба суждения неверны</a:t>
            </a:r>
          </a:p>
          <a:p>
            <a:pPr marL="0" indent="0" eaLnBrk="1" hangingPunct="1">
              <a:buFont typeface="Arial" charset="0"/>
              <a:buNone/>
            </a:pPr>
            <a:endParaRPr lang="ru-RU" alt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39750" y="3235325"/>
            <a:ext cx="8280400" cy="33623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Природа  -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200" dirty="0"/>
              <a:t>   окружающий нас мир во всем бесконечном многообразии проявлений;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200" dirty="0"/>
              <a:t> биосфера нашей планеты;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200" dirty="0"/>
              <a:t>естественная среда обитания человека.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 </a:t>
            </a:r>
          </a:p>
        </p:txBody>
      </p:sp>
      <p:sp>
        <p:nvSpPr>
          <p:cNvPr id="5" name="5-конечная звезда 4"/>
          <p:cNvSpPr/>
          <p:nvPr/>
        </p:nvSpPr>
        <p:spPr>
          <a:xfrm>
            <a:off x="52388" y="1916113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14. В приведённом списке указаны черты сходства и различия понятий общество и природа.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Выберите и запишите в первую колонку таблицы порядковые номера черт сходства, а во вторую  колонку – порядковые номера черт отличия.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 широком смысле это весь материальный мир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Это естественные условия обитания человека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Это окружающая человека среда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Это совокупность всех людей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288" y="4508500"/>
          <a:ext cx="8185150" cy="1657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2575"/>
                <a:gridCol w="4092575"/>
              </a:tblGrid>
              <a:tr h="82867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Черты сходства</a:t>
                      </a:r>
                      <a:endParaRPr lang="ru-RU" sz="1800" dirty="0"/>
                    </a:p>
                  </a:txBody>
                  <a:tcPr marL="91450" marR="91450" marT="45752" marB="4575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Черты  отличия</a:t>
                      </a:r>
                      <a:endParaRPr lang="ru-RU" sz="1800" dirty="0"/>
                    </a:p>
                  </a:txBody>
                  <a:tcPr marL="91450" marR="91450" marT="45752" marB="45752"/>
                </a:tc>
              </a:tr>
              <a:tr h="828675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 </a:t>
                      </a:r>
                      <a:endParaRPr lang="ru-RU" sz="3600" dirty="0"/>
                    </a:p>
                  </a:txBody>
                  <a:tcPr marL="91450" marR="91450" marT="45752" marB="45752"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 marL="91450" marR="91450" marT="45752" marB="45752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619250" y="5373688"/>
            <a:ext cx="2305050" cy="719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/>
              <a:t>1 3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940425" y="5445125"/>
            <a:ext cx="1727200" cy="744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/>
              <a:t>2 4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15. Найдите в приведенном списке характеристики человека и выпишите в строку ответа цифры, по которыми они указаны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Наличие инстинктов и рефлексов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Наличие потребностей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Развития мускулатура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Развитая речь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Способность заботится о потомстве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/>
              <a:t>Сферы жизни общества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16. Что из перечисленного относится к экономической сфере общества?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Предвыборная компания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Создание произведения искусства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Научное открытие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Создание материальных благ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8313" y="3644900"/>
            <a:ext cx="8351837" cy="212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Экономическая сфера: отношения связанные с производством, распределением, обменом и потреблением общественных благ.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Фирмы, предприятия, заводы, банки, рынки, а также потоки денег и инвестиций, оборот капиталов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17</a:t>
            </a:r>
            <a:r>
              <a:rPr lang="ru-RU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 К экономической сфере общества относятся отношения  между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Несколькими народностями одной страны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Участниками биржевых торгов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Учителем и учениками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Бывшими супругами.</a:t>
            </a:r>
            <a:endParaRPr lang="ru-RU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333375"/>
            <a:ext cx="8229600" cy="62642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ru-RU" dirty="0" smtClean="0"/>
              <a:t>18. </a:t>
            </a:r>
            <a:r>
              <a:rPr lang="ru-RU" b="1" dirty="0" smtClean="0"/>
              <a:t>К политической сфере общества относятся отношения между </a:t>
            </a:r>
          </a:p>
          <a:p>
            <a:pPr marL="457200" indent="-457200" eaLnBrk="1" hangingPunct="1">
              <a:buFont typeface="Arial" charset="0"/>
              <a:buAutoNum type="arabicParenR"/>
              <a:defRPr/>
            </a:pPr>
            <a:r>
              <a:rPr lang="ru-RU" dirty="0" smtClean="0"/>
              <a:t>Инспектором ГИБДД и водителем автобуса</a:t>
            </a:r>
          </a:p>
          <a:p>
            <a:pPr marL="457200" indent="-457200" eaLnBrk="1" hangingPunct="1">
              <a:buFont typeface="Arial" charset="0"/>
              <a:buAutoNum type="arabicParenR"/>
              <a:defRPr/>
            </a:pPr>
            <a:r>
              <a:rPr lang="ru-RU" dirty="0" smtClean="0"/>
              <a:t>Кандидатом в депутаты и его избирателями</a:t>
            </a:r>
          </a:p>
          <a:p>
            <a:pPr marL="457200" indent="-457200" eaLnBrk="1" hangingPunct="1">
              <a:buFont typeface="Arial" charset="0"/>
              <a:buAutoNum type="arabicParenR"/>
              <a:defRPr/>
            </a:pPr>
            <a:r>
              <a:rPr lang="ru-RU" dirty="0" smtClean="0"/>
              <a:t>Тренером и его командой</a:t>
            </a:r>
          </a:p>
          <a:p>
            <a:pPr marL="457200" indent="-457200" eaLnBrk="1" hangingPunct="1">
              <a:buFont typeface="Arial" charset="0"/>
              <a:buAutoNum type="arabicParenR"/>
              <a:defRPr/>
            </a:pPr>
            <a:r>
              <a:rPr lang="ru-RU" dirty="0" smtClean="0"/>
              <a:t>Продавцом и покупателем в магазине</a:t>
            </a:r>
          </a:p>
          <a:p>
            <a:pPr marL="457200" indent="-457200" eaLnBrk="1" hangingPunct="1">
              <a:buFont typeface="Arial" charset="0"/>
              <a:buAutoNum type="arabicParenR"/>
              <a:defRPr/>
            </a:pPr>
            <a:endParaRPr lang="ru-RU" dirty="0"/>
          </a:p>
          <a:p>
            <a:pPr marL="0" indent="0" eaLnBrk="1" hangingPunct="1">
              <a:buFont typeface="Arial" charset="0"/>
              <a:buNone/>
              <a:defRPr/>
            </a:pPr>
            <a:endParaRPr lang="ru-RU" dirty="0" smtClean="0"/>
          </a:p>
          <a:p>
            <a:pPr marL="457200" indent="-457200" eaLnBrk="1" hangingPunct="1">
              <a:buFont typeface="Arial" charset="0"/>
              <a:buAutoNum type="arabicParenR"/>
              <a:defRPr/>
            </a:pPr>
            <a:endParaRPr lang="ru-RU" dirty="0" smtClean="0"/>
          </a:p>
          <a:p>
            <a:pPr marL="457200" indent="-457200" eaLnBrk="1" hangingPunct="1">
              <a:buFont typeface="Arial" charset="0"/>
              <a:buAutoNum type="arabicParenR"/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4213" y="3068638"/>
            <a:ext cx="7775575" cy="31686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К политической сфере общества от носят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2400" dirty="0"/>
              <a:t>государство, его основные органы,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2400" dirty="0"/>
              <a:t>армию,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2400" dirty="0"/>
              <a:t>полицию,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2400" dirty="0"/>
              <a:t>налоговую полицию и таможенные службы, </a:t>
            </a:r>
          </a:p>
          <a:p>
            <a:pPr>
              <a:defRPr/>
            </a:pPr>
            <a:r>
              <a:rPr lang="ru-RU" sz="2400" dirty="0"/>
              <a:t>а также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2400" dirty="0"/>
              <a:t> не государственные объединения – политические партии.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/>
              <a:t>Понятие «общество»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ru-RU" b="1" dirty="0" smtClean="0"/>
              <a:t>19. Что из перечисленного относится к политической  сфере общества?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Выплата пенсий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Выставка картин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Съезд партии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Продажа акций завода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dirty="0" smtClean="0"/>
              <a:t>20</a:t>
            </a:r>
            <a:r>
              <a:rPr lang="ru-RU" b="1" dirty="0" smtClean="0"/>
              <a:t>. К сфере политико-правовых отношений можно отнести контакты между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полицейским, едущим в автобусе, и пассажиром автобуса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Кандидатом в депутаты и учителем  в школе, где учится сын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Молодым человеком и инвалидом в метро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Владельцем угнанного автомобиля и участковым .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ru-RU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8313" y="260350"/>
            <a:ext cx="7920037" cy="25923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/>
              <a:t>Политическая сфера или политико-правовая включает в себя отношения между людьми в процессе реализации их юридических прав и обязанностей.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ru-RU" b="1" dirty="0" smtClean="0"/>
              <a:t>21. Что из перечисленного относится к социальной сфере?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Внесение поправок в Конституцию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Съемка нового телесериала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Открытия приюта для бездомных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Строительства нефтепровода.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b="1" dirty="0" smtClean="0"/>
              <a:t>22. К какой сфере общественной жизни относится работа органов здравоохранения?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Экономической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Социальной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Политической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Духовной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ru-RU" b="1" dirty="0" smtClean="0"/>
              <a:t>23. Какие из перечисленных отношений связаны с социальной  сферой жизни общества?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Главы государства и депутатов парламента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Режиссёра и актера театра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Продавца и покупателя в магазине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Родителей и детей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b="1" dirty="0" smtClean="0"/>
              <a:t>24. К социальной сфера общества относятся отношения между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Правительствами государства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Предпринимателями одного государства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Государством и предпринимателями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Государством и пенсионерами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ru-RU" dirty="0" smtClean="0"/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ru-RU" b="1" dirty="0" smtClean="0"/>
              <a:t>25. Какие из перечисленных отношений связанны с экономической сферой жизни общества?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Производителя товара и его потребителя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Учителя и ученика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Глав сопредельных государств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Правонарушителя и адвоката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b="1" dirty="0" smtClean="0"/>
              <a:t>26. Российский фигуристы стали олимпийскими чемпионами в парном катаний. Это пример деятельности в сфере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dirty="0" smtClean="0"/>
              <a:t> 1. экономической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dirty="0" smtClean="0"/>
              <a:t>2. Политической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dirty="0" smtClean="0"/>
              <a:t>3. Культурной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dirty="0" smtClean="0"/>
              <a:t>4. социальной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ъект 2"/>
          <p:cNvSpPr>
            <a:spLocks noGrp="1"/>
          </p:cNvSpPr>
          <p:nvPr>
            <p:ph idx="1"/>
          </p:nvPr>
        </p:nvSpPr>
        <p:spPr>
          <a:xfrm>
            <a:off x="539750" y="188913"/>
            <a:ext cx="8229600" cy="59372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altLang="ru-RU" smtClean="0"/>
              <a:t>27. Установите соответствие между </a:t>
            </a:r>
            <a:r>
              <a:rPr lang="ru-RU" altLang="ru-RU" b="1" i="1" smtClean="0"/>
              <a:t>общественной сферой</a:t>
            </a:r>
            <a:r>
              <a:rPr lang="ru-RU" altLang="ru-RU" i="1" smtClean="0"/>
              <a:t> </a:t>
            </a:r>
            <a:r>
              <a:rPr lang="ru-RU" altLang="ru-RU" smtClean="0"/>
              <a:t>и </a:t>
            </a:r>
            <a:r>
              <a:rPr lang="ru-RU" altLang="ru-RU" b="1" i="1" smtClean="0"/>
              <a:t>отношениями</a:t>
            </a:r>
            <a:r>
              <a:rPr lang="ru-RU" altLang="ru-RU" smtClean="0"/>
              <a:t>, которые она регулирует.</a:t>
            </a:r>
          </a:p>
          <a:p>
            <a:pPr marL="0" indent="0" eaLnBrk="1" hangingPunct="1">
              <a:buFont typeface="Arial" charset="0"/>
              <a:buNone/>
            </a:pPr>
            <a:endParaRPr lang="ru-RU" altLang="ru-RU" smtClean="0"/>
          </a:p>
          <a:p>
            <a:pPr marL="0" indent="0" eaLnBrk="1" hangingPunct="1">
              <a:buFont typeface="Arial" charset="0"/>
              <a:buNone/>
            </a:pPr>
            <a:endParaRPr lang="ru-RU" altLang="ru-RU" smtClean="0"/>
          </a:p>
          <a:p>
            <a:pPr marL="0" indent="0" eaLnBrk="1" hangingPunct="1">
              <a:buFont typeface="Arial" charset="0"/>
              <a:buNone/>
            </a:pPr>
            <a:endParaRPr lang="ru-RU" altLang="ru-RU" smtClean="0"/>
          </a:p>
          <a:p>
            <a:pPr marL="0" indent="0" eaLnBrk="1" hangingPunct="1">
              <a:buFont typeface="Arial" charset="0"/>
              <a:buNone/>
            </a:pPr>
            <a:endParaRPr lang="ru-RU" altLang="ru-RU" smtClean="0"/>
          </a:p>
          <a:p>
            <a:pPr marL="0" indent="0" eaLnBrk="1" hangingPunct="1">
              <a:buFont typeface="Arial" charset="0"/>
              <a:buNone/>
            </a:pPr>
            <a:endParaRPr lang="ru-RU" altLang="ru-RU" smtClean="0"/>
          </a:p>
          <a:p>
            <a:pPr marL="0" indent="0" eaLnBrk="1" hangingPunct="1">
              <a:buFont typeface="Arial" charset="0"/>
              <a:buNone/>
            </a:pPr>
            <a:endParaRPr lang="ru-RU" altLang="ru-RU" smtClean="0"/>
          </a:p>
          <a:p>
            <a:pPr marL="0" indent="0" eaLnBrk="1" hangingPunct="1">
              <a:buFont typeface="Arial" charset="0"/>
              <a:buNone/>
            </a:pPr>
            <a:endParaRPr lang="ru-RU" altLang="ru-RU" smtClean="0"/>
          </a:p>
          <a:p>
            <a:pPr marL="0" indent="0" eaLnBrk="1" hangingPunct="1">
              <a:buFont typeface="Arial" charset="0"/>
              <a:buNone/>
            </a:pPr>
            <a:endParaRPr lang="ru-RU" altLang="ru-RU" smtClean="0"/>
          </a:p>
          <a:p>
            <a:pPr marL="0" indent="0" eaLnBrk="1" hangingPunct="1">
              <a:buFont typeface="Arial" charset="0"/>
              <a:buNone/>
            </a:pPr>
            <a:endParaRPr lang="ru-RU" altLang="ru-RU" smtClean="0"/>
          </a:p>
          <a:p>
            <a:pPr marL="0" indent="0" eaLnBrk="1" hangingPunct="1">
              <a:buFont typeface="Arial" charset="0"/>
              <a:buNone/>
            </a:pPr>
            <a:endParaRPr lang="ru-RU" altLang="ru-RU" smtClean="0"/>
          </a:p>
          <a:p>
            <a:pPr marL="0" indent="0" eaLnBrk="1" hangingPunct="1">
              <a:buFont typeface="Arial" charset="0"/>
              <a:buNone/>
            </a:pPr>
            <a:r>
              <a:rPr lang="ru-RU" altLang="ru-RU" b="1" smtClean="0"/>
              <a:t>Ответ </a:t>
            </a:r>
            <a:r>
              <a:rPr lang="ru-RU" altLang="ru-RU" smtClean="0"/>
              <a:t>_______________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188" y="1397000"/>
          <a:ext cx="8064500" cy="3170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250"/>
                <a:gridCol w="4032250"/>
              </a:tblGrid>
              <a:tr h="51821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Отношения </a:t>
                      </a:r>
                      <a:endParaRPr lang="ru-RU" sz="2800" dirty="0"/>
                    </a:p>
                  </a:txBody>
                  <a:tcPr marL="91436" marR="91436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 Сферы  общества</a:t>
                      </a:r>
                      <a:endParaRPr lang="ru-RU" sz="2800" dirty="0"/>
                    </a:p>
                  </a:txBody>
                  <a:tcPr marL="91436" marR="91436" marT="45725" marB="45725"/>
                </a:tc>
              </a:tr>
              <a:tr h="265202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А) поставщика сырья и производителя  товара</a:t>
                      </a:r>
                    </a:p>
                    <a:p>
                      <a:r>
                        <a:rPr lang="ru-RU" sz="2400" dirty="0" smtClean="0"/>
                        <a:t>Б) избирателя и кандидата в депутаты</a:t>
                      </a:r>
                    </a:p>
                    <a:p>
                      <a:r>
                        <a:rPr lang="ru-RU" sz="2400" dirty="0" smtClean="0"/>
                        <a:t>В) лидера парламентской фракции</a:t>
                      </a:r>
                      <a:r>
                        <a:rPr lang="ru-RU" sz="2400" baseline="0" dirty="0" smtClean="0"/>
                        <a:t> и члена партии</a:t>
                      </a:r>
                    </a:p>
                    <a:p>
                      <a:r>
                        <a:rPr lang="ru-RU" sz="2400" baseline="0" dirty="0" smtClean="0"/>
                        <a:t>Г) покупателя и продавца</a:t>
                      </a:r>
                      <a:endParaRPr lang="ru-RU" sz="2400" dirty="0"/>
                    </a:p>
                  </a:txBody>
                  <a:tcPr marL="91436" marR="91436" marT="45725" marB="45725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sz="2400" dirty="0" smtClean="0"/>
                        <a:t>Экономическая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2400" dirty="0" smtClean="0"/>
                        <a:t>Политическая </a:t>
                      </a:r>
                      <a:endParaRPr lang="ru-RU" sz="2400" dirty="0"/>
                    </a:p>
                  </a:txBody>
                  <a:tcPr marL="91436" marR="91436" marT="45725" marB="45725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63713" y="4941888"/>
            <a:ext cx="2232025" cy="769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1221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6600"/>
              <a:t>Типы обществ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5888"/>
            <a:ext cx="8229600" cy="60102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28. Люди племени Р. </a:t>
            </a:r>
            <a:r>
              <a:rPr lang="ru-RU" dirty="0"/>
              <a:t>ж</a:t>
            </a:r>
            <a:r>
              <a:rPr lang="ru-RU" dirty="0" smtClean="0"/>
              <a:t>ивут  за счет охоты и собирательства. Они сами изготовляют себе одежду и предметы быта; живут большими многопоколенными семьями. Слово главы семьи является законом для ее членов. К какому типу относится общество этого племени?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Индустриальному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Традиционному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Постиндустриальному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Информационному 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ъект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r>
              <a:rPr lang="ru-RU" altLang="ru-RU" sz="2800" b="1" smtClean="0"/>
              <a:t>Традиционное общество </a:t>
            </a:r>
            <a:r>
              <a:rPr lang="ru-RU" altLang="ru-RU" sz="2800" smtClean="0"/>
              <a:t>– все простые и дописьменные общества, общества охотников и собирателей, скотоводов и земледельцев, существовавшие в эпоху рабовладения и феодализма, основой экономики  в таких обществах были сельское хозяйство и ремесло.</a:t>
            </a:r>
          </a:p>
          <a:p>
            <a:r>
              <a:rPr lang="ru-RU" altLang="ru-RU" sz="2800" smtClean="0"/>
              <a:t>Для </a:t>
            </a:r>
            <a:r>
              <a:rPr lang="ru-RU" altLang="ru-RU" sz="2800" b="1" smtClean="0"/>
              <a:t>традиционного общества </a:t>
            </a:r>
            <a:r>
              <a:rPr lang="ru-RU" altLang="ru-RU" sz="2800" smtClean="0"/>
              <a:t>характерно следование однажды установленным традициям и обычаям, информация передается от поколения к поколению, от стариков к молодежи</a:t>
            </a:r>
            <a:r>
              <a:rPr lang="ru-RU" altLang="ru-RU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5888"/>
            <a:ext cx="8229600" cy="60102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29. Главным рычагом социального прогресса в данном обществе выступает передача знаний от стариков к молодежи,  строгое следование однажды установленным обычаям и традициям. Наука не вмешивается в общественное производство. Всеми общественными и жизненно важными явлениями руководит религия.  К какому типу относится данное общество?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Индустриальному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Традиционному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Постиндустриальному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Информационному 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5888"/>
            <a:ext cx="8229600" cy="60102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30. К. -  небольшой островок, оторванный от цивилизации. Его жители собирают плоды, ловят рыбу, сами изготовляют себе одежду и домашнюю утварь. Они живут большими семьями, главами которых  являются старшие мужчины. Распоряжение главы семьи является обязательным для домочадцев.  К какому типу относится данное общество?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Индустриальному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Традиционному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Постиндустриальному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Информационному 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 rtlCol="0"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 узком смысле слова под обществом надо понимать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1. Конкретный этап в развитии народа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2. территорию, имеющие четкие границы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3. Социальную организацию страны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4. Часть материального мира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188" y="3141663"/>
            <a:ext cx="8208962" cy="2951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Общество – это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/>
              <a:t>исторический этап в развитии человечества;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/>
              <a:t>объединения  людей с какой-либо целью, группа людей, объединенных общностью положения, происхождения, интересов.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5888"/>
            <a:ext cx="8229600" cy="60102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31.  Жители этого общества владеют алфавитом  и фиксируют звуки на материальных носителях: клинописных таблицах, берестяных грамотах, в книгах или компьютерах. К какому типу относится данное общество?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Аграрное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Письменное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Дописьменному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Индустриальному  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50838" y="3860800"/>
            <a:ext cx="8640762" cy="25923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/>
              <a:t>Представлены  две типологии общества – аграрное и индустриальное и дописьменное и письменное общества (главный критерий наличие письменности)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5888"/>
            <a:ext cx="8229600" cy="60102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32.   Основу экономики государства Б составляет промышленное производство, существует множество корпораций и фирм. К какому типу относится данное общество?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Традиционное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Индустриальное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Постиндустриальному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Информационному 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50838" y="3573463"/>
            <a:ext cx="8640762" cy="30241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 </a:t>
            </a:r>
            <a:r>
              <a:rPr lang="ru-RU" sz="2800" dirty="0"/>
              <a:t>Общество, основой экономики которого является промышленное производство, развиваются корпорации и фирмы, относятся к </a:t>
            </a:r>
            <a:r>
              <a:rPr lang="ru-RU" sz="2800" b="1" i="1" dirty="0"/>
              <a:t>индустриальному</a:t>
            </a:r>
            <a:r>
              <a:rPr lang="ru-RU" sz="2800" dirty="0"/>
              <a:t>. </a:t>
            </a:r>
          </a:p>
          <a:p>
            <a:pPr algn="ctr">
              <a:defRPr/>
            </a:pPr>
            <a:r>
              <a:rPr lang="ru-RU" sz="2800" dirty="0"/>
              <a:t>Характерна ведущая роль в социальной жизни промышленников и бизнесменов. Главная цель такого общества не власть , а деньги.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5888"/>
            <a:ext cx="8229600" cy="60102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33.    В государстве П бурно развиваются наукоемкие  отрасли производства, новые виды массовых коммуникаций. К какому типу большинство населения занято в сфере образования и обслуживания. относится данное общество?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Традиционное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Постиндустриальному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Индустриальное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Дописьменному  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34. Верны ли следующие суждения о типах общества?</a:t>
            </a:r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А. Для традиционного общества характерна развитие системы промышленного производства.</a:t>
            </a:r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Б. В индустриальном основной отраслью экономики является сельское хозяйство.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Верно только А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Верно только Б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Верны оба суждения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Оба суждения не верны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35. В приведенном списке указаны черты традиционного общества и черты индустриального общества. Выберите и запишите в первую колонку таблицы порядковые номера черт традиционного, а во вторую колонку – порядковые номера черт индустриального общества.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Передача знаний непосредственно от стариков к молодежи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Развитие сети образовательных учреждений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Господство религии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Бурное развитие науки, совершение научных открытий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288" y="5084763"/>
          <a:ext cx="8208962" cy="1546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81"/>
                <a:gridCol w="4104481"/>
              </a:tblGrid>
              <a:tr h="70588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черты традиционного общества</a:t>
                      </a:r>
                      <a:endParaRPr lang="ru-RU" sz="1800" dirty="0"/>
                    </a:p>
                  </a:txBody>
                  <a:tcPr marL="91441" marR="91441" marT="45724" marB="4572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черты индустриального общества</a:t>
                      </a:r>
                      <a:endParaRPr lang="ru-RU" sz="1800" dirty="0"/>
                    </a:p>
                  </a:txBody>
                  <a:tcPr marL="91441" marR="91441" marT="45724" marB="45724"/>
                </a:tc>
              </a:tr>
              <a:tr h="84034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  </a:t>
                      </a:r>
                      <a:endParaRPr lang="ru-RU" sz="4400" dirty="0"/>
                    </a:p>
                  </a:txBody>
                  <a:tcPr marL="91441" marR="91441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  </a:t>
                      </a:r>
                      <a:endParaRPr lang="ru-RU" sz="4000" dirty="0"/>
                    </a:p>
                  </a:txBody>
                  <a:tcPr marL="91441" marR="91441" marT="45724" marB="45724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55875" y="5810250"/>
            <a:ext cx="1368425" cy="787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/>
              <a:t>13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716463" y="5810250"/>
            <a:ext cx="1655762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5400" dirty="0"/>
              <a:t>24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36. Ниже приведен ряд характеристик. Все они за исключением одной, относятся к характеристике </a:t>
            </a:r>
            <a:r>
              <a:rPr lang="ru-RU" b="1" i="1" dirty="0" smtClean="0"/>
              <a:t>аграрного общества</a:t>
            </a:r>
            <a:r>
              <a:rPr lang="ru-RU" dirty="0" smtClean="0"/>
              <a:t>. Найдите и выпишите номер характеристики, выпадающий из ряда.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Развитое сельское хозяйство; 2. передача знаний от стариков к молодежи; 3. строгое следование традициям; 4. большая роль религии;  5.  активное развитие науки.</a:t>
            </a:r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Ответ:  </a:t>
            </a:r>
            <a:r>
              <a:rPr lang="ru-RU" sz="4000" b="1" dirty="0" smtClean="0"/>
              <a:t>5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457200" indent="-457200">
              <a:buFont typeface="Arial" charset="0"/>
              <a:buAutoNum type="arabicPeriod" startAt="37"/>
              <a:defRPr/>
            </a:pPr>
            <a:r>
              <a:rPr lang="ru-RU" dirty="0" smtClean="0"/>
              <a:t>Укажите правильную последовательность типов общества.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Индустриальное общество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Общество охотников и собирателей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Земледельческое общество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Общество огородников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Общество скотоводов</a:t>
            </a:r>
          </a:p>
          <a:p>
            <a:pPr marL="457200" indent="-457200">
              <a:buFont typeface="Arial" charset="0"/>
              <a:buAutoNum type="arabicPeriod"/>
              <a:defRPr/>
            </a:pPr>
            <a:endParaRPr lang="ru-RU" dirty="0" smtClean="0"/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Ответ:  </a:t>
            </a:r>
            <a:r>
              <a:rPr lang="ru-RU" sz="4000" b="1" dirty="0" smtClean="0"/>
              <a:t>25431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/>
              <a:t>Глобальные проблемы человечества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ъект 2"/>
          <p:cNvSpPr>
            <a:spLocks noGrp="1"/>
          </p:cNvSpPr>
          <p:nvPr>
            <p:ph idx="1"/>
          </p:nvPr>
        </p:nvSpPr>
        <p:spPr>
          <a:xfrm>
            <a:off x="468313" y="188913"/>
            <a:ext cx="8229600" cy="603726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altLang="ru-RU" sz="2800" b="1" i="1" smtClean="0"/>
              <a:t>Миграция</a:t>
            </a:r>
            <a:r>
              <a:rPr lang="ru-RU" altLang="ru-RU" smtClean="0"/>
              <a:t>  - передвижение, перемещение. Миграция населения связана со сменой места жительства.</a:t>
            </a:r>
          </a:p>
          <a:p>
            <a:pPr marL="0" indent="0">
              <a:buFont typeface="Arial" charset="0"/>
              <a:buNone/>
            </a:pPr>
            <a:r>
              <a:rPr lang="ru-RU" altLang="ru-RU" sz="3200" b="1" i="1" smtClean="0"/>
              <a:t>Глобализация</a:t>
            </a:r>
            <a:r>
              <a:rPr lang="ru-RU" altLang="ru-RU" smtClean="0"/>
              <a:t> – процесс всемирной экономической, политической и культурной интеграции (объединения), основными характеристиками которого являются распространение я по всему миру современной промышлености на базе рыночной экономики, мировое разделение труда, миграция в масштабах всей планеты денежных, человеческих и производственных ресурсов, стандартизация законодательства, экономических и технологических процессов, а также сближение культур разных стран.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altLang="ru-RU" sz="3600" b="1" i="1" smtClean="0"/>
              <a:t>Милитаризация </a:t>
            </a:r>
            <a:r>
              <a:rPr lang="ru-RU" altLang="ru-RU" smtClean="0"/>
              <a:t> - действия государственных органов в сфере экономики, политики и общества, направленные на наращивание военной мощи государства.</a:t>
            </a:r>
          </a:p>
          <a:p>
            <a:pPr marL="0" indent="0">
              <a:buFont typeface="Arial" charset="0"/>
              <a:buNone/>
            </a:pPr>
            <a:r>
              <a:rPr lang="ru-RU" altLang="ru-RU" smtClean="0"/>
              <a:t> </a:t>
            </a:r>
            <a:r>
              <a:rPr lang="ru-RU" altLang="ru-RU" sz="3600" b="1" i="1" smtClean="0"/>
              <a:t>Деградация </a:t>
            </a:r>
            <a:r>
              <a:rPr lang="ru-RU" altLang="ru-RU" smtClean="0"/>
              <a:t>– процесс ухудшения характеристик какого-либо объекта с течением времени, движение назад, постепенное ухудшение, упадок, снижение качества, разрушение материи в следствии внешнего воздействия по законам природы и времени.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2. В 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узком смысле слова под обществом надо понимать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территорию, имеющие четкую границу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Социальную организацию страны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Танцевальный коллектив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Часть материального мира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3. </a:t>
            </a: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 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узком смысле слова под обществом надо </a:t>
            </a: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понимать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1.Политическую организацию данной страны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2. Социальную организацию страны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3.Экипаж авиалайнера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4. Часть материального мира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38. Какая тенденция является основной в развитии современного общества?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Миграция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Глобализация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Милитаризация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Деградация </a:t>
            </a:r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39. Что из перечисленного относится к глобальным проблемам человечества?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Переход к постиндустриальному обществу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Развитие массовой культуры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Исчезновение биологических видов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Глобализация мировой экономики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850" y="404813"/>
            <a:ext cx="8351838" cy="23764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i="1" dirty="0"/>
              <a:t>Глобальные проблемы</a:t>
            </a:r>
            <a:r>
              <a:rPr lang="ru-RU" sz="3200" dirty="0"/>
              <a:t> – это проблемы, от решения  или не решения которых зависит  судьба всего человечества, само существование его на планете.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40. Что из перечисленного относится к экологическим проблемам?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Перенаселенность стран Азии и Африки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Исчезновение некоторых биологических видов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Распространение международного терроризма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Бурное развитие техники</a:t>
            </a:r>
          </a:p>
          <a:p>
            <a:pPr marL="0" indent="0">
              <a:buFont typeface="Arial" charset="0"/>
              <a:buNone/>
              <a:defRPr/>
            </a:pPr>
            <a:endParaRPr lang="ru-RU" dirty="0" smtClean="0"/>
          </a:p>
          <a:p>
            <a:pPr marL="457200" indent="-457200">
              <a:buFont typeface="Arial" charset="0"/>
              <a:buAutoNum type="arabicPeriod"/>
              <a:defRPr/>
            </a:pPr>
            <a:endParaRPr lang="ru-RU" dirty="0"/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288" y="3716338"/>
            <a:ext cx="8424862" cy="24495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/>
              <a:t>Экологические проблемы связаны с изменением окружающей среды в результате воздействия на нее человека и продуктов жизнедеятельности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64817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41. Глобальная экологическая проблема проявляется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В угрозе мировой войны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В появлении новых вирусных болезней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В распространении международного терроризма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В истощении природных ресурсов</a:t>
            </a:r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42. На планете Земля наблюдается истощение плодородного слоя почвы, уменьшаются запасы пресной воды, происходит полное уничтожение отдельных видов животных и растений. О наличии каких  проблем свидетельствует данная ситуация?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Финансового кризиса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Международного политического кризиса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Глобальных экологических проблем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Духовного кризиса.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5888"/>
            <a:ext cx="8229600" cy="60102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43. В результате данного процесса происходит сближение наций и народов, постепенно стираются границ и человечество превращается в   единую политическую и экономическую систему. Это процесс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Эмиграции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Демократизации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Глобализации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Урбанизации</a:t>
            </a:r>
          </a:p>
          <a:p>
            <a:pPr marL="457200" indent="-457200">
              <a:buFont typeface="Arial" charset="0"/>
              <a:buAutoNum type="arabicPeriod"/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288" y="3860800"/>
            <a:ext cx="8353425" cy="25209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Эмиграция</a:t>
            </a:r>
            <a:r>
              <a:rPr lang="ru-RU" sz="2400" dirty="0"/>
              <a:t> – это переселение из одной в другую по экономическим, политическим или личным мотивам.</a:t>
            </a:r>
          </a:p>
          <a:p>
            <a:pPr>
              <a:defRPr/>
            </a:pPr>
            <a:r>
              <a:rPr lang="ru-RU" sz="2400" b="1" i="1" dirty="0"/>
              <a:t>Демократизация</a:t>
            </a:r>
            <a:r>
              <a:rPr lang="ru-RU" sz="2400" dirty="0"/>
              <a:t> – внедрение   демократических принципов в ту или иную систему.</a:t>
            </a:r>
          </a:p>
          <a:p>
            <a:pPr>
              <a:defRPr/>
            </a:pPr>
            <a:r>
              <a:rPr lang="ru-RU" sz="2400" b="1" i="1" dirty="0"/>
              <a:t>Урбанизация </a:t>
            </a:r>
            <a:r>
              <a:rPr lang="ru-RU" sz="2400" dirty="0"/>
              <a:t>– возрастание роли городов в развитии  общества, приток населения из сельской местности в города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4801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sz="2000" dirty="0" smtClean="0"/>
              <a:t>44. В стране Х был проведен  социологический опрос граждан. Им был задан вопрос: «Как вы оцениваете обстановку в том городе, где вы живете?»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  <a:p>
            <a:pPr marL="0" indent="0">
              <a:buFont typeface="Arial" charset="0"/>
              <a:buNone/>
              <a:defRPr/>
            </a:pPr>
            <a:endParaRPr lang="ru-RU" dirty="0" smtClean="0"/>
          </a:p>
          <a:p>
            <a:pPr marL="0" indent="0">
              <a:buFont typeface="Arial" charset="0"/>
              <a:buNone/>
              <a:defRPr/>
            </a:pPr>
            <a:endParaRPr lang="ru-RU" dirty="0"/>
          </a:p>
          <a:p>
            <a:pPr marL="0" indent="0">
              <a:buFont typeface="Arial" charset="0"/>
              <a:buNone/>
              <a:defRPr/>
            </a:pPr>
            <a:endParaRPr lang="ru-RU" dirty="0" smtClean="0"/>
          </a:p>
          <a:p>
            <a:pPr marL="0" indent="0">
              <a:buFont typeface="Arial" charset="0"/>
              <a:buNone/>
              <a:defRPr/>
            </a:pPr>
            <a:endParaRPr lang="ru-RU" dirty="0" smtClean="0"/>
          </a:p>
          <a:p>
            <a:pPr marL="0" indent="0">
              <a:buFont typeface="Arial" charset="0"/>
              <a:buNone/>
              <a:defRPr/>
            </a:pPr>
            <a:endParaRPr lang="ru-RU" dirty="0"/>
          </a:p>
          <a:p>
            <a:pPr marL="0" indent="0">
              <a:buFont typeface="Arial" charset="0"/>
              <a:buNone/>
              <a:defRPr/>
            </a:pPr>
            <a:endParaRPr lang="ru-RU" dirty="0"/>
          </a:p>
          <a:p>
            <a:pPr marL="457200" indent="-457200">
              <a:buFont typeface="Arial" charset="0"/>
              <a:buAutoNum type="arabicParenR"/>
              <a:defRPr/>
            </a:pPr>
            <a:r>
              <a:rPr lang="ru-RU" sz="2000" dirty="0" smtClean="0"/>
              <a:t>Мнения о том, что экологическая обстановка в их местности очень плохая, разделяют более четверти опрошенных граждан.</a:t>
            </a:r>
          </a:p>
          <a:p>
            <a:pPr marL="457200" indent="-457200">
              <a:buFont typeface="Arial" charset="0"/>
              <a:buAutoNum type="arabicParenR"/>
              <a:defRPr/>
            </a:pPr>
            <a:r>
              <a:rPr lang="ru-RU" sz="2000" dirty="0" smtClean="0"/>
              <a:t> </a:t>
            </a:r>
            <a:r>
              <a:rPr lang="ru-RU" sz="2000" dirty="0"/>
              <a:t>Б</a:t>
            </a:r>
            <a:r>
              <a:rPr lang="ru-RU" sz="2000" dirty="0" smtClean="0"/>
              <a:t>ольшинство опрошенных граждан считает экологическую обстановку своем городе хорошей.</a:t>
            </a:r>
          </a:p>
          <a:p>
            <a:pPr marL="457200" indent="-457200">
              <a:buFont typeface="Arial" charset="0"/>
              <a:buAutoNum type="arabicParenR"/>
              <a:defRPr/>
            </a:pPr>
            <a:r>
              <a:rPr lang="ru-RU" sz="2000" dirty="0" smtClean="0"/>
              <a:t>Около 1/3 опрошенных граждан положительно оценили экологическую обстановку в своем городе.</a:t>
            </a:r>
          </a:p>
          <a:p>
            <a:pPr marL="0" indent="0">
              <a:buFont typeface="Arial" charset="0"/>
              <a:buNone/>
              <a:defRPr/>
            </a:pPr>
            <a:endParaRPr lang="ru-RU" sz="2000" dirty="0" smtClean="0"/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339975" y="1268413"/>
          <a:ext cx="5976938" cy="2684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469"/>
                <a:gridCol w="2988469"/>
              </a:tblGrid>
              <a:tr h="85589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Варианты ответов</a:t>
                      </a:r>
                    </a:p>
                  </a:txBody>
                  <a:tcPr marL="91444" marR="91444" marT="45708" marB="45708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Количество голосов опрошенных %</a:t>
                      </a:r>
                    </a:p>
                  </a:txBody>
                  <a:tcPr marL="91444" marR="91444" marT="45708" marB="45708"/>
                </a:tc>
              </a:tr>
              <a:tr h="36571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Очень хорошая</a:t>
                      </a:r>
                      <a:endParaRPr lang="ru-RU" sz="1800" dirty="0"/>
                    </a:p>
                  </a:txBody>
                  <a:tcPr marL="91444" marR="91444" marT="45708" marB="45708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4,8</a:t>
                      </a:r>
                      <a:endParaRPr lang="ru-RU" sz="1800" dirty="0"/>
                    </a:p>
                  </a:txBody>
                  <a:tcPr marL="91444" marR="91444" marT="45708" marB="45708"/>
                </a:tc>
              </a:tr>
              <a:tr h="36571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Скорее</a:t>
                      </a:r>
                      <a:r>
                        <a:rPr lang="ru-RU" sz="1800" baseline="0" dirty="0" smtClean="0"/>
                        <a:t> хорошая</a:t>
                      </a:r>
                      <a:endParaRPr lang="ru-RU" sz="1800" dirty="0"/>
                    </a:p>
                  </a:txBody>
                  <a:tcPr marL="91444" marR="91444" marT="45708" marB="45708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28,1</a:t>
                      </a:r>
                      <a:endParaRPr lang="ru-RU" sz="1800" dirty="0"/>
                    </a:p>
                  </a:txBody>
                  <a:tcPr marL="91444" marR="91444" marT="45708" marB="45708"/>
                </a:tc>
              </a:tr>
              <a:tr h="36571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Скорее плохая</a:t>
                      </a:r>
                      <a:endParaRPr lang="ru-RU" sz="1800" dirty="0"/>
                    </a:p>
                  </a:txBody>
                  <a:tcPr marL="91444" marR="91444" marT="45708" marB="45708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37,1</a:t>
                      </a:r>
                      <a:endParaRPr lang="ru-RU" sz="1800" dirty="0"/>
                    </a:p>
                  </a:txBody>
                  <a:tcPr marL="91444" marR="91444" marT="45708" marB="45708"/>
                </a:tc>
              </a:tr>
              <a:tr h="36571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Очень плохая</a:t>
                      </a:r>
                      <a:endParaRPr lang="ru-RU" sz="1800" dirty="0"/>
                    </a:p>
                  </a:txBody>
                  <a:tcPr marL="91444" marR="91444" marT="45708" marB="45708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28</a:t>
                      </a:r>
                      <a:endParaRPr lang="ru-RU" sz="1800" dirty="0"/>
                    </a:p>
                  </a:txBody>
                  <a:tcPr marL="91444" marR="91444" marT="45708" marB="45708"/>
                </a:tc>
              </a:tr>
              <a:tr h="36571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Затрудняюсь ответить</a:t>
                      </a:r>
                      <a:endParaRPr lang="ru-RU" sz="1800" dirty="0"/>
                    </a:p>
                  </a:txBody>
                  <a:tcPr marL="91444" marR="91444" marT="45708" marB="45708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2,2</a:t>
                      </a:r>
                      <a:endParaRPr lang="ru-RU" sz="1800" dirty="0"/>
                    </a:p>
                  </a:txBody>
                  <a:tcPr marL="91444" marR="91444" marT="45708" marB="4570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Человек, личность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88913"/>
            <a:ext cx="8435975" cy="593725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45. Сергей В оказал помощь тонущему в пруду маленькому мальчику, несмотря на то, что мог  и сам утонуть. Этот поступок  характеризует Сергея как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Хорошего спортсмена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Воспитанного мальчика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Личность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Нарушителя дисциплины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4325" y="3632200"/>
            <a:ext cx="8567738" cy="2808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Личность</a:t>
            </a:r>
            <a:r>
              <a:rPr lang="ru-RU" sz="2800" dirty="0"/>
              <a:t> – это результат воспитания или самовоспитания, самостоятельность  в поступках, способность нести ответственность и решать проблемы, контролировать свое поведение и обладать силой воли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5532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45. Верны ли суждения о личности?</a:t>
            </a:r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А. Личностью человек становится в результате преодоления трудностей и накопления социального опыта.</a:t>
            </a:r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Б. Человек рождается личностью.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/>
              <a:t>Верно только А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/>
              <a:t>Верно только Б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/>
              <a:t>Верны оба суждения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/>
              <a:t>Оба суждения не верны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5532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46. Верны ли суждения о личности и обществе?</a:t>
            </a:r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А. Общество и социальная среда способны влиять на личность в обоих направлениях – и подавляя и развивая ее.</a:t>
            </a:r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Б.  Между развитие личности и общества существует прямая зависимость.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/>
              <a:t>Верно только А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/>
              <a:t>Верно только Б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/>
              <a:t>Верны оба суждения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/>
              <a:t>Оба суждения не верны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5532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46. Верны ли суждения о личности?</a:t>
            </a:r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А.  Гениальным человека делает природа, а великим – общество.</a:t>
            </a:r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Б.  Личность формируется под влиянием социального окружения.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/>
              <a:t>Верно только А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/>
              <a:t>Верно только Б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/>
              <a:t>Верны оба суждения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/>
              <a:t>Оба суждения не верны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0825" y="4076700"/>
            <a:ext cx="8642350" cy="25923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Гениальность</a:t>
            </a:r>
            <a:r>
              <a:rPr lang="ru-RU" sz="2800" dirty="0"/>
              <a:t> – это врожденная способность человека к более продуктивной  деятельности в той или иной области.</a:t>
            </a:r>
          </a:p>
          <a:p>
            <a:pPr algn="ctr">
              <a:defRPr/>
            </a:pPr>
            <a:r>
              <a:rPr lang="ru-RU" sz="2800" dirty="0"/>
              <a:t>Термин «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гений</a:t>
            </a:r>
            <a:r>
              <a:rPr lang="ru-RU" sz="2800" dirty="0"/>
              <a:t>» употребляется  как  как для обозначения способности человека к творчеству, так и для оценки результатов его деятельности.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0825" y="4076700"/>
            <a:ext cx="8642350" cy="25923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Личность формируется в ходе ее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социализации,</a:t>
            </a:r>
            <a:r>
              <a:rPr lang="ru-RU" sz="2800" dirty="0"/>
              <a:t> усвоение человеком  тех норм, правил,  и традиций, которые приняты в данном обществе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ъект 2"/>
          <p:cNvSpPr>
            <a:spLocks noGrp="1"/>
          </p:cNvSpPr>
          <p:nvPr>
            <p:ph idx="1"/>
          </p:nvPr>
        </p:nvSpPr>
        <p:spPr>
          <a:xfrm>
            <a:off x="395288" y="260350"/>
            <a:ext cx="8291512" cy="586581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altLang="ru-RU" sz="3600" b="1" smtClean="0"/>
              <a:t>«Общество» </a:t>
            </a:r>
            <a:r>
              <a:rPr lang="ru-RU" altLang="ru-RU" sz="3600" smtClean="0"/>
              <a:t>в узком смысле слова – это определенная группа людей, объединившихся для общения, совместной деятельности, взаимопомощи и поддержки.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</a:t>
            </a:r>
            <a:r>
              <a:rPr lang="ru-RU" dirty="0" smtClean="0"/>
              <a:t> – отдельно взятый представитель человеческого рода.</a:t>
            </a:r>
          </a:p>
          <a:p>
            <a:pPr marL="0" indent="0">
              <a:buFont typeface="Arial" charset="0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Индивидуальность</a:t>
            </a:r>
            <a:r>
              <a:rPr lang="ru-RU" dirty="0" smtClean="0"/>
              <a:t> – это специфика отдельного человека, носящая  как наследственный, так и случайный характер.</a:t>
            </a:r>
          </a:p>
          <a:p>
            <a:pPr marL="0" indent="0">
              <a:buFont typeface="Arial" charset="0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Субъект</a:t>
            </a:r>
            <a:r>
              <a:rPr lang="ru-RU" dirty="0" smtClean="0"/>
              <a:t> – это всякое лицо, любая вещь, о которых говорится, это индивид или группа как источник познания и преобразования действительности; носитель активности, осуществляющий изменение  в других людях и в себе самом, как в другом.</a:t>
            </a:r>
          </a:p>
          <a:p>
            <a:pPr marL="0" indent="0">
              <a:buFont typeface="Arial" charset="0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Личность</a:t>
            </a:r>
            <a:r>
              <a:rPr lang="ru-RU" dirty="0" smtClean="0"/>
              <a:t> – термин используется для  характеристики человека как участника социальных отношений и сомнительной деятельности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47. Учитель на родительском собрании, говоря о Васе П, отметил его способность контролировать свое поведение, нести ответственность и решать проблемы, подчеркнул его сильную волю и самостоятельность в поступка. То есть он характеризовал Васю как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Индивида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Индивидуальность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Субъекта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Личность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48. Формирование личности происходит под влиянием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Природных особенностей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Собственных суждений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Природного окружения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Социального окружения</a:t>
            </a:r>
          </a:p>
          <a:p>
            <a:pPr marL="0" indent="0">
              <a:buFont typeface="Arial" charset="0"/>
              <a:buNone/>
              <a:defRPr/>
            </a:pPr>
            <a:r>
              <a:rPr lang="ru-RU" dirty="0" smtClean="0"/>
              <a:t>49. Укажите правильную последовательность потребностей человека в соответствии с тем порядком, в котором они представлены в пирамиде А. </a:t>
            </a:r>
            <a:r>
              <a:rPr lang="ru-RU" dirty="0" err="1" smtClean="0"/>
              <a:t>Маслоу</a:t>
            </a:r>
            <a:endParaRPr lang="ru-RU" dirty="0" smtClean="0"/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Духовные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Физиологические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В безопасности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Престижные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dirty="0" smtClean="0"/>
              <a:t>Социальные                            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39750" y="260350"/>
            <a:ext cx="8496300" cy="24479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А. </a:t>
            </a:r>
            <a:r>
              <a:rPr lang="ru-RU" sz="2800" dirty="0" err="1"/>
              <a:t>Маслоу</a:t>
            </a:r>
            <a:r>
              <a:rPr lang="ru-RU" sz="2800" dirty="0"/>
              <a:t> распределил потребности человека в восходящем порядке, от низших биологических до высших духовных.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300788" y="5084763"/>
            <a:ext cx="2374900" cy="12239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23541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Деятельность человека, ее основные виды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333375"/>
            <a:ext cx="8229600" cy="62642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Искусство</a:t>
            </a:r>
            <a:r>
              <a:rPr lang="ru-RU" dirty="0" smtClean="0"/>
              <a:t> -  вид человеческой деятельности, нацеленный на удовлетворение одной из духовных потребностей человека (любовь к прекрасному).</a:t>
            </a:r>
          </a:p>
          <a:p>
            <a:pPr marL="0" indent="0">
              <a:buFont typeface="Arial" charset="0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Религия </a:t>
            </a:r>
            <a:r>
              <a:rPr lang="ru-RU" dirty="0" smtClean="0"/>
              <a:t>– мировоззрение и сопряжённое с ним поведение людей, определяемое верой в существование  сверхъестественной сферы. </a:t>
            </a:r>
          </a:p>
          <a:p>
            <a:pPr marL="0" indent="0">
              <a:buFont typeface="Arial" charset="0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  <a:r>
              <a:rPr lang="ru-RU" dirty="0" smtClean="0"/>
              <a:t> – деятельность, направленная на усвоение знаний, умений и навыков.</a:t>
            </a:r>
          </a:p>
          <a:p>
            <a:pPr marL="0" indent="0">
              <a:buFont typeface="Arial" charset="0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Наука</a:t>
            </a:r>
            <a:r>
              <a:rPr lang="ru-RU" dirty="0" smtClean="0"/>
              <a:t> – особый вид познавательной деятельности, направленный </a:t>
            </a:r>
            <a:r>
              <a:rPr lang="ru-RU" dirty="0"/>
              <a:t>н</a:t>
            </a:r>
            <a:r>
              <a:rPr lang="ru-RU" dirty="0" smtClean="0"/>
              <a:t>а  выработку  объективных , системно организованных и обоснованных знаний о мире.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ъект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altLang="ru-RU" dirty="0" smtClean="0"/>
              <a:t>50. Основная цель этого вида деятельности -  выработка  теоритическая систематизация объективных знаний о действительности. Это 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altLang="ru-RU" dirty="0" smtClean="0"/>
              <a:t>Искусство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altLang="ru-RU" dirty="0" smtClean="0"/>
              <a:t>Религия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altLang="ru-RU" dirty="0" smtClean="0"/>
              <a:t>Образование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altLang="ru-RU" dirty="0" smtClean="0"/>
              <a:t>Наука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altLang="ru-RU" b="1" smtClean="0"/>
              <a:t>4. В широком смысле слова под обществом надо понимать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mtClean="0"/>
              <a:t>1. Конкретный этап в развитии народа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mtClean="0"/>
              <a:t>2. Часть материального мира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mtClean="0"/>
              <a:t>3. Коллектив учащихся одного класса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mtClean="0"/>
              <a:t>4. Хоккейную команду</a:t>
            </a:r>
          </a:p>
          <a:p>
            <a:pPr marL="0" indent="0" eaLnBrk="1" hangingPunct="1">
              <a:buFont typeface="Arial" charset="0"/>
              <a:buNone/>
            </a:pPr>
            <a:endParaRPr lang="ru-RU" alt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11188" y="3141663"/>
            <a:ext cx="8208962" cy="2951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Общество (в широком смысле слова)– это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обособившейся от природы, но тесно связанной с  ней часть материального мира.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5. В 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широком смысле слова под обществом надо </a:t>
            </a: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понимать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Группу любителей почтовых марок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всех жителей данного города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Учеников средней школы №2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Совокупность форм объединения людей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В широком смысле слова под обществом надо </a:t>
            </a: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понимать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Все человечество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Рабовладельческое общество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Спортивный коллектив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Население страны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763" y="404813"/>
            <a:ext cx="8362950" cy="5792787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7. Верны ли следующие суждения об обществе?</a:t>
            </a: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А. Понятие «общество» применимо к любой исторической эпохе.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Б. Общество возникло раньше, чем государство.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Верно только А                 3. Верны оба суждения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Верно только Б                 4.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ба суждения неверны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Верны ли следующие суждения об обществе?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А. Общество – это группа людей, объединившихся для выполнения какого-то действия.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Б.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бщество – конкретный этап в историческом развитии народа.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1. Верно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только А                 3. Верны оба суждения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2. Верно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только Б                 4. Оба суждения неверны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8280400" y="1835150"/>
            <a:ext cx="468313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8316913" y="4875213"/>
            <a:ext cx="611187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/>
              <a:t>Взаимосвязь общества и природы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414</TotalTime>
  <Words>2636</Words>
  <Application>Microsoft Office PowerPoint</Application>
  <PresentationFormat>Экран (4:3)</PresentationFormat>
  <Paragraphs>382</Paragraphs>
  <Slides>55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61" baseType="lpstr">
      <vt:lpstr>Palatino Linotype</vt:lpstr>
      <vt:lpstr>Arial</vt:lpstr>
      <vt:lpstr>Century Gothic</vt:lpstr>
      <vt:lpstr>Courier New</vt:lpstr>
      <vt:lpstr>Calibri</vt:lpstr>
      <vt:lpstr>Исполнительная</vt:lpstr>
      <vt:lpstr>Общество и человек</vt:lpstr>
      <vt:lpstr>Понятие «общество»</vt:lpstr>
      <vt:lpstr>Слайд 3</vt:lpstr>
      <vt:lpstr>Слайд 4</vt:lpstr>
      <vt:lpstr>Слайд 5</vt:lpstr>
      <vt:lpstr>Слайд 6</vt:lpstr>
      <vt:lpstr>Слайд 7</vt:lpstr>
      <vt:lpstr>Слайд 8</vt:lpstr>
      <vt:lpstr>Взаимосвязь общества и природы</vt:lpstr>
      <vt:lpstr>Слайд 10</vt:lpstr>
      <vt:lpstr>Слайд 11</vt:lpstr>
      <vt:lpstr>Слайд 12</vt:lpstr>
      <vt:lpstr>Слайд 13</vt:lpstr>
      <vt:lpstr>Слайд 14</vt:lpstr>
      <vt:lpstr>Слайд 15</vt:lpstr>
      <vt:lpstr>Сферы жизни общества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Типы обществ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Глобальные проблемы человечества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Человек, личность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Деятельность человека, ее основные виды</vt:lpstr>
      <vt:lpstr>Слайд 54</vt:lpstr>
      <vt:lpstr>Слайд 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Общество и человек</dc:title>
  <dc:creator>user</dc:creator>
  <cp:lastModifiedBy>Пользователь Windows</cp:lastModifiedBy>
  <cp:revision>49</cp:revision>
  <dcterms:created xsi:type="dcterms:W3CDTF">2016-10-10T22:30:50Z</dcterms:created>
  <dcterms:modified xsi:type="dcterms:W3CDTF">2021-10-26T09:15:47Z</dcterms:modified>
</cp:coreProperties>
</file>