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1" r:id="rId16"/>
    <p:sldId id="272" r:id="rId17"/>
    <p:sldId id="270" r:id="rId18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14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ct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FF546-3D1F-3E4B-A7EF-D15FF304E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r>
              <a:rPr lang="ru-RU" sz="7200">
                <a:ln w="15875">
                  <a:solidFill>
                    <a:srgbClr val="FFFFFF"/>
                  </a:solidFill>
                </a:ln>
                <a:noFill/>
              </a:rPr>
              <a:t>Русская литература и история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93F50B76-F5DC-1A49-803F-1A267871A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7574" y="824737"/>
            <a:ext cx="3458249" cy="520037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490727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BFB12-C853-CD4B-833A-CFBF9A287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2874777"/>
          </a:xfrm>
        </p:spPr>
        <p:txBody>
          <a:bodyPr anchor="b">
            <a:noAutofit/>
          </a:bodyPr>
          <a:lstStyle/>
          <a:p>
            <a:r>
              <a:rPr lang="ru-RU" sz="2500"/>
              <a:t>Этапы мирового литературного процесса </a:t>
            </a:r>
            <a:br>
              <a:rPr lang="ru-RU" sz="2500"/>
            </a:br>
            <a:br>
              <a:rPr lang="ru-RU" sz="2500"/>
            </a:br>
            <a:br>
              <a:rPr lang="ru-RU" sz="2500"/>
            </a:br>
            <a:br>
              <a:rPr lang="ru-RU" sz="2500"/>
            </a:br>
            <a:br>
              <a:rPr lang="ru-RU" sz="2500"/>
            </a:br>
            <a:endParaRPr lang="ru-RU" sz="25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CEBFB-77F0-A44A-BA86-CEFCD030E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407298"/>
            <a:ext cx="2947482" cy="3498980"/>
          </a:xfrm>
        </p:spPr>
        <p:txBody>
          <a:bodyPr anchor="t">
            <a:normAutofit/>
          </a:bodyPr>
          <a:lstStyle/>
          <a:p>
            <a:r>
              <a:rPr lang="ru-RU" sz="2400">
                <a:solidFill>
                  <a:srgbClr val="FFFFFF"/>
                </a:solidFill>
              </a:rPr>
              <a:t>Этап 8. Современная литература (</a:t>
            </a:r>
            <a:r>
              <a:rPr lang="en-GB" sz="2400">
                <a:solidFill>
                  <a:srgbClr val="FFFFFF"/>
                </a:solidFill>
              </a:rPr>
              <a:t>XX – XXI </a:t>
            </a:r>
            <a:r>
              <a:rPr lang="ru-RU" sz="2400">
                <a:solidFill>
                  <a:srgbClr val="FFFFFF"/>
                </a:solidFill>
              </a:rPr>
              <a:t>век) </a:t>
            </a:r>
          </a:p>
          <a:p>
            <a:endParaRPr lang="ru-RU" sz="1600">
              <a:solidFill>
                <a:srgbClr val="FFFFFF"/>
              </a:solidFill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AD1C654-A92E-0F45-8880-D37A1E784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2" r="1038" b="-1"/>
          <a:stretch>
            <a:fillRect/>
          </a:stretch>
        </p:blipFill>
        <p:spPr>
          <a:xfrm>
            <a:off x="3778897" y="758952"/>
            <a:ext cx="7772401" cy="533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37856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3577A01-3DD8-4E33-BEE1-3065F7E6F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599"/>
            <a:ext cx="7052486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A31DE-C975-0A42-8EFE-89C2EF875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>
            <a:normAutofit/>
          </a:bodyPr>
          <a:lstStyle/>
          <a:p>
            <a:r>
              <a:rPr lang="ru-RU"/>
              <a:t>Периоды развития русской литературы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664190-F4BC-794A-831E-EB6B4FAFC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anchor="t">
            <a:normAutofit/>
          </a:bodyPr>
          <a:lstStyle/>
          <a:p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Долитературный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. До Х века, то есть до принятия христианства, на Руси не было письменной литературы. Произведения передавались в устной форме.</a:t>
            </a:r>
          </a:p>
          <a:p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Древнерусская литература 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развивалась с </a:t>
            </a:r>
            <a:r>
              <a:rPr lang="en-GB" sz="1400" b="0" i="0" u="none" strike="noStrike">
                <a:solidFill>
                  <a:srgbClr val="FFFFFF"/>
                </a:solidFill>
                <a:effectLst/>
              </a:rPr>
              <a:t>XI 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по </a:t>
            </a:r>
            <a:r>
              <a:rPr lang="en-GB" sz="1400" b="0" i="0" u="none" strike="noStrike">
                <a:solidFill>
                  <a:srgbClr val="FFFFFF"/>
                </a:solidFill>
                <a:effectLst/>
              </a:rPr>
              <a:t>XVII 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век. Это исторические и религиозные тексты Киевской и Московской Руси. Происходит становление письменной литературы.</a:t>
            </a:r>
          </a:p>
          <a:p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Литература </a:t>
            </a:r>
            <a:r>
              <a:rPr lang="en-GB" sz="1400" b="1" i="0" u="none" strike="noStrike">
                <a:solidFill>
                  <a:srgbClr val="FFFFFF"/>
                </a:solidFill>
                <a:effectLst/>
              </a:rPr>
              <a:t>XVIII </a:t>
            </a:r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века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. Эту эпоху называют «русским Просвещением». Основу русской классической литературы заложили Ломоносов, Фонвизин, Державин, Карамзин.</a:t>
            </a:r>
          </a:p>
          <a:p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Литература </a:t>
            </a:r>
            <a:r>
              <a:rPr lang="en-GB" sz="1400" b="1" i="0" u="none" strike="noStrike">
                <a:solidFill>
                  <a:srgbClr val="FFFFFF"/>
                </a:solidFill>
                <a:effectLst/>
              </a:rPr>
              <a:t>XIX </a:t>
            </a:r>
            <a:r>
              <a:rPr lang="ru-RU" sz="1400" b="1" i="0" u="none" strike="noStrike">
                <a:solidFill>
                  <a:srgbClr val="FFFFFF"/>
                </a:solidFill>
                <a:effectLst/>
              </a:rPr>
              <a:t>века</a:t>
            </a:r>
            <a:r>
              <a:rPr lang="ru-RU" sz="1400" b="0" i="0" u="none" strike="noStrike">
                <a:solidFill>
                  <a:srgbClr val="FFFFFF"/>
                </a:solidFill>
                <a:effectLst/>
              </a:rPr>
              <a:t> – «Золотой век» российской словесности, период выхода русской литературы на мировую арену благодаря гениям – Пушкину, Грибоедову, Достоевскому, Толстому, Чехову – и многим другим великим писателям.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3AC6EFA-8B8C-DE42-BFF8-B3F8F3DE1D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294" r="10685" b="-2"/>
          <a:stretch>
            <a:fillRect/>
          </a:stretch>
        </p:blipFill>
        <p:spPr>
          <a:xfrm>
            <a:off x="7545032" y="759599"/>
            <a:ext cx="3778286" cy="533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18039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B178C-411F-DD4C-8138-500EF352A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283461"/>
          </a:xfrm>
        </p:spPr>
        <p:txBody>
          <a:bodyPr anchor="b">
            <a:normAutofit/>
          </a:bodyPr>
          <a:lstStyle/>
          <a:p>
            <a:r>
              <a:rPr lang="ru-RU" sz="2400"/>
              <a:t>Периоды развития русской литературы </a:t>
            </a:r>
            <a:br>
              <a:rPr lang="ru-RU" sz="2400"/>
            </a:br>
            <a:endParaRPr lang="ru-RU" sz="24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DC2FD0-F5F5-E740-9C26-AFF5F6A98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407298"/>
            <a:ext cx="2947482" cy="3498980"/>
          </a:xfrm>
        </p:spPr>
        <p:txBody>
          <a:bodyPr anchor="t">
            <a:normAutofit/>
          </a:bodyPr>
          <a:lstStyle/>
          <a:p>
            <a:r>
              <a:rPr lang="ru-RU" sz="1200" b="1" i="0" u="none" strike="noStrike">
                <a:solidFill>
                  <a:srgbClr val="FFFFFF"/>
                </a:solidFill>
                <a:effectLst/>
              </a:rPr>
              <a:t>Серебряный век </a:t>
            </a:r>
            <a:r>
              <a:rPr lang="ru-RU" sz="1200" b="0" i="0" u="none" strike="noStrike">
                <a:solidFill>
                  <a:srgbClr val="FFFFFF"/>
                </a:solidFill>
                <a:effectLst/>
              </a:rPr>
              <a:t>– период с 1892 по 1921 годы, время нового расцвета русской поэзии, связанное с именами Блока, Брюсова, Ахматовой, Гумилева, прозы Горького, Андреева, Бунина, Куприна и других литераторов начала </a:t>
            </a:r>
            <a:r>
              <a:rPr lang="en-GB" sz="1200" b="0" i="0" u="none" strike="noStrike">
                <a:solidFill>
                  <a:srgbClr val="FFFFFF"/>
                </a:solidFill>
                <a:effectLst/>
              </a:rPr>
              <a:t>XX </a:t>
            </a:r>
            <a:r>
              <a:rPr lang="ru-RU" sz="1200" b="0" i="0" u="none" strike="noStrike">
                <a:solidFill>
                  <a:srgbClr val="FFFFFF"/>
                </a:solidFill>
                <a:effectLst/>
              </a:rPr>
              <a:t>века.</a:t>
            </a:r>
          </a:p>
          <a:p>
            <a:r>
              <a:rPr lang="ru-RU" sz="1200" b="1" i="0" u="none" strike="noStrike">
                <a:solidFill>
                  <a:srgbClr val="FFFFFF"/>
                </a:solidFill>
                <a:effectLst/>
              </a:rPr>
              <a:t>Русская литература советского периода </a:t>
            </a:r>
            <a:r>
              <a:rPr lang="ru-RU" sz="1200" b="0" i="0" u="none" strike="noStrike">
                <a:solidFill>
                  <a:srgbClr val="FFFFFF"/>
                </a:solidFill>
                <a:effectLst/>
              </a:rPr>
              <a:t>(1922–1991) – время раздробленного существования русской литературы, развивавшейся как на родине, так и на территории Запада, куда эмигрировали русские писатели после революции.</a:t>
            </a:r>
          </a:p>
          <a:p>
            <a:r>
              <a:rPr lang="ru-RU" sz="1200" b="1" i="0" u="none" strike="noStrike">
                <a:solidFill>
                  <a:srgbClr val="FFFFFF"/>
                </a:solidFill>
                <a:effectLst/>
              </a:rPr>
              <a:t>Современная русская литература</a:t>
            </a:r>
            <a:r>
              <a:rPr lang="ru-RU" sz="1200" b="0" i="0" u="none" strike="noStrike">
                <a:solidFill>
                  <a:srgbClr val="FFFFFF"/>
                </a:solidFill>
                <a:effectLst/>
              </a:rPr>
              <a:t> (конец </a:t>
            </a:r>
            <a:r>
              <a:rPr lang="en-GB" sz="1200" b="0" i="0" u="none" strike="noStrike">
                <a:solidFill>
                  <a:srgbClr val="FFFFFF"/>
                </a:solidFill>
                <a:effectLst/>
              </a:rPr>
              <a:t>XX </a:t>
            </a:r>
            <a:r>
              <a:rPr lang="ru-RU" sz="1200" b="0" i="0" u="none" strike="noStrike">
                <a:solidFill>
                  <a:srgbClr val="FFFFFF"/>
                </a:solidFill>
                <a:effectLst/>
              </a:rPr>
              <a:t>века – наши дни)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DF31681B-2682-DD40-B625-E6EC186238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38" r="1" b="1"/>
          <a:stretch>
            <a:fillRect/>
          </a:stretch>
        </p:blipFill>
        <p:spPr>
          <a:xfrm>
            <a:off x="3778897" y="758952"/>
            <a:ext cx="7772401" cy="533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6293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2442E-8B9F-8F47-9FC5-73A4FBEC5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r>
              <a:rPr lang="ru-RU"/>
              <a:t>Связь литературы и истории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FC6BF31-78B3-904D-82C5-2406436E5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A9FACC0-EA70-AF4D-87F4-4909DE931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1644" y="2510395"/>
            <a:ext cx="6451109" cy="3274586"/>
          </a:xfrm>
        </p:spPr>
        <p:txBody>
          <a:bodyPr anchor="t">
            <a:normAutofit/>
          </a:bodyPr>
          <a:lstStyle/>
          <a:p>
            <a:r>
              <a:rPr lang="ru-RU" sz="2500" b="0" i="0" u="none" strike="noStrike">
                <a:solidFill>
                  <a:srgbClr val="FFFFFF"/>
                </a:solidFill>
                <a:effectLst/>
              </a:rPr>
              <a:t>«Гордиться славою своих предков не только можно, но и должно; не уважать оной есть постыдное малодушие»</a:t>
            </a:r>
          </a:p>
          <a:p>
            <a:endParaRPr lang="ru-RU" sz="2500">
              <a:solidFill>
                <a:srgbClr val="FFFFFF"/>
              </a:solidFill>
            </a:endParaRPr>
          </a:p>
          <a:p>
            <a:pPr algn="r"/>
            <a:r>
              <a:rPr lang="ru-RU" sz="2500">
                <a:solidFill>
                  <a:srgbClr val="FFFFFF"/>
                </a:solidFill>
              </a:rPr>
              <a:t>Александр Сергеевич Пушкин </a:t>
            </a:r>
          </a:p>
        </p:txBody>
      </p:sp>
    </p:spTree>
    <p:extLst>
      <p:ext uri="{BB962C8B-B14F-4D97-AF65-F5344CB8AC3E}">
        <p14:creationId xmlns:p14="http://schemas.microsoft.com/office/powerpoint/2010/main" val="26647428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8527E-9DD0-D84F-B03E-2B80B37B4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Связь литературы и истории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56ACAC-E953-A245-B78D-8C567D170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500" i="0" u="none" strike="noStrike">
                <a:solidFill>
                  <a:schemeClr val="bg2">
                    <a:lumMod val="50000"/>
                  </a:schemeClr>
                </a:solidFill>
                <a:effectLst/>
              </a:rPr>
              <a:t>Одной из главных особенностей литературного процесса являются литературные связи и влияния. Это постоянное взаимодействие литератур, усвоение (и преодоление) одной литературой художественного опыта другой. </a:t>
            </a:r>
          </a:p>
          <a:p>
            <a:pPr algn="just"/>
            <a:r>
              <a:rPr lang="ru-RU" sz="2500">
                <a:solidFill>
                  <a:schemeClr val="bg2">
                    <a:lumMod val="50000"/>
                  </a:schemeClr>
                </a:solidFill>
              </a:rPr>
              <a:t>Долгое время литература и история были неотделимы друг от друга. Только в </a:t>
            </a:r>
            <a:r>
              <a:rPr lang="en-GB" sz="2500">
                <a:solidFill>
                  <a:schemeClr val="bg2">
                    <a:lumMod val="50000"/>
                  </a:schemeClr>
                </a:solidFill>
              </a:rPr>
              <a:t>XVIII </a:t>
            </a:r>
            <a:r>
              <a:rPr lang="ru-RU" sz="2500">
                <a:solidFill>
                  <a:schemeClr val="bg2">
                    <a:lumMod val="50000"/>
                  </a:schemeClr>
                </a:solidFill>
              </a:rPr>
              <a:t>веке эти дисциплины стали самостоятельными, однако их связь неразрывна. Писатели, поэты прошлого отражали в своих произведениях «дух своего времени», в частности, рассказывая о героях своего поколения, отражая в текстах великие исторические события. </a:t>
            </a:r>
            <a:endParaRPr lang="ru-RU" sz="2500" i="0" u="none" strike="noStrike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837238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8DE4F-320A-DC4D-AC77-BB49C851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Историзм </a:t>
            </a:r>
            <a:br>
              <a:rPr lang="ru-RU"/>
            </a:br>
            <a:r>
              <a:rPr lang="ru-RU"/>
              <a:t>литературы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B769C6-CA9C-FD4D-8F4E-12FCCE2DB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>
              <a:solidFill>
                <a:srgbClr val="000000"/>
              </a:solidFill>
              <a:latin typeface="Helvetica" pitchFamily="2" charset="0"/>
            </a:endParaRPr>
          </a:p>
          <a:p>
            <a:pPr algn="just"/>
            <a:r>
              <a:rPr lang="ru-RU">
                <a:solidFill>
                  <a:srgbClr val="000000"/>
                </a:solidFill>
              </a:rPr>
              <a:t>В литературе </a:t>
            </a:r>
            <a:r>
              <a:rPr lang="ru-RU" b="1">
                <a:solidFill>
                  <a:srgbClr val="000000"/>
                </a:solidFill>
              </a:rPr>
              <a:t>историзм</a:t>
            </a:r>
            <a:r>
              <a:rPr lang="ru-RU">
                <a:solidFill>
                  <a:srgbClr val="000000"/>
                </a:solidFill>
              </a:rPr>
              <a:t> – это способность в живых </a:t>
            </a:r>
            <a:r>
              <a:rPr lang="ru-RU" b="0" i="0" u="none" strike="noStrike">
                <a:solidFill>
                  <a:srgbClr val="000000"/>
                </a:solidFill>
                <a:effectLst/>
              </a:rPr>
              <a:t>картинах, конкретных человеческих судьбах и характерах передавать облик той или иной исторической эпохи. В более узком смысле историзм произведения или творчества связан с тем, насколько верно и тонко художник понимает и изображает смысл исторических событий.  </a:t>
            </a:r>
          </a:p>
          <a:p>
            <a:pPr algn="r"/>
            <a:r>
              <a:rPr lang="ru-RU" sz="1500" b="1">
                <a:solidFill>
                  <a:srgbClr val="000000"/>
                </a:solidFill>
              </a:rPr>
              <a:t>Терминологический словарь-тезаурус по литературоведению </a:t>
            </a:r>
            <a:endParaRPr lang="ru-RU" sz="1500" b="1" i="0" u="none" strike="noStrike">
              <a:solidFill>
                <a:srgbClr val="000000"/>
              </a:solidFill>
              <a:effectLst/>
            </a:endParaRPr>
          </a:p>
          <a:p>
            <a:pPr algn="just"/>
            <a:r>
              <a:rPr lang="ru-RU" i="1" u="none" strike="noStrike">
                <a:solidFill>
                  <a:srgbClr val="000000"/>
                </a:solidFill>
                <a:effectLst/>
              </a:rPr>
              <a:t>«Историзм присущ всем истинно художественным произведениям, независимо от того, изображают ли они современность или далекое прошлое»</a:t>
            </a:r>
            <a:r>
              <a:rPr lang="ru-RU" i="0" u="none" strike="noStrike">
                <a:solidFill>
                  <a:srgbClr val="000000"/>
                </a:solidFill>
                <a:effectLst/>
              </a:rPr>
              <a:t> (А.С. Сулейманов). </a:t>
            </a:r>
          </a:p>
          <a:p>
            <a:pPr algn="just"/>
            <a:r>
              <a:rPr lang="ru-RU" i="1" u="none" strike="noStrike">
                <a:solidFill>
                  <a:srgbClr val="000000"/>
                </a:solidFill>
                <a:effectLst/>
              </a:rPr>
              <a:t>«Лирика исторична, ее качество определяется конкретным содержанием эпохи, она рисует переживания человека определённого времени и среды» </a:t>
            </a:r>
            <a:r>
              <a:rPr lang="ru-RU" i="0" u="none" strike="noStrike">
                <a:solidFill>
                  <a:srgbClr val="000000"/>
                </a:solidFill>
                <a:effectLst/>
              </a:rPr>
              <a:t>(Л. Тодоров).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16612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02BCC-9042-F841-BF8A-BC4237958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Историзм творчества русских классиков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08A08E-381B-5246-A411-BC5EFF261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Прочитайте статью учебника «Русская литература и история» и ответьте на следующие вопросы: </a:t>
            </a:r>
          </a:p>
          <a:p>
            <a:r>
              <a:rPr lang="ru-RU"/>
              <a:t> Каким образом русская история отразилась в произведениях русских классиков? </a:t>
            </a:r>
          </a:p>
          <a:p>
            <a:r>
              <a:rPr lang="ru-RU"/>
              <a:t>Что такое историзм русской классической литературы? В чем он проявлен? </a:t>
            </a:r>
          </a:p>
          <a:p>
            <a:r>
              <a:rPr lang="ru-RU"/>
              <a:t>Почему русских писателей интересовали проблемы всемирной истории? </a:t>
            </a:r>
          </a:p>
          <a:p>
            <a:r>
              <a:rPr lang="ru-RU"/>
              <a:t>Докажите, что классики русской литературы связаны со значительными страницами русской истории.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6213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99978-1FD6-1140-A96B-6709313AB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Домашняя работа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BA6DFC-A922-274A-9480-9EE4DAA68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Приведите три примера произведений разных авторов (можно русских и зарубежных), посвящённых различным историческим темам, историческим личностям. Объясните, как проявлен в этих произведениях историзм литературы.  </a:t>
            </a:r>
          </a:p>
        </p:txBody>
      </p:sp>
    </p:spTree>
    <p:extLst>
      <p:ext uri="{BB962C8B-B14F-4D97-AF65-F5344CB8AC3E}">
        <p14:creationId xmlns:p14="http://schemas.microsoft.com/office/powerpoint/2010/main" val="239646596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807BD-25D1-FD44-90C5-6102F717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298776" cy="4601183"/>
          </a:xfrm>
        </p:spPr>
        <p:txBody>
          <a:bodyPr/>
          <a:lstStyle/>
          <a:p>
            <a:r>
              <a:rPr lang="ru-RU"/>
              <a:t>Понятие литературного процесса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825304-2C89-694F-BB65-6C5BA4619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700"/>
              <a:t>Впервые было сформулировано в русской критике в </a:t>
            </a:r>
            <a:r>
              <a:rPr lang="en-GB" sz="2700"/>
              <a:t>XIX </a:t>
            </a:r>
            <a:r>
              <a:rPr lang="ru-RU" sz="2700"/>
              <a:t> веке Виссарионом Григорьевичем Белинским. Данное понятие отражено в книге «Взгляд на русскую литературу 1946 года». </a:t>
            </a:r>
          </a:p>
          <a:p>
            <a:pPr algn="just"/>
            <a:r>
              <a:rPr lang="ru-RU" sz="2700" b="1" i="0" u="none" strike="noStrike">
                <a:solidFill>
                  <a:srgbClr val="333333"/>
                </a:solidFill>
                <a:effectLst/>
                <a:latin typeface="+mj-lt"/>
              </a:rPr>
              <a:t>Литературный процесс – </a:t>
            </a:r>
            <a:r>
              <a:rPr lang="ru-RU" sz="2700" i="1" u="none" strike="noStrike">
                <a:solidFill>
                  <a:srgbClr val="333333"/>
                </a:solidFill>
                <a:effectLst/>
                <a:latin typeface="+mj-lt"/>
              </a:rPr>
              <a:t>историческое существование, функционирование и эволюция литературы как в определенную эпоху, так и на протяжении всей истории нации.</a:t>
            </a:r>
            <a:endParaRPr lang="ru-RU" sz="2700" i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531918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00440-C9B2-F34D-BAE9-E7214DDDF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91149" cy="4601183"/>
          </a:xfrm>
        </p:spPr>
        <p:txBody>
          <a:bodyPr/>
          <a:lstStyle/>
          <a:p>
            <a:r>
              <a:rPr lang="ru-RU"/>
              <a:t>Этапы мирового литературного процесса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E1EB37-DAC9-354B-83CE-DF1529A4B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0" strike="noStrike">
                <a:solidFill>
                  <a:schemeClr val="bg1">
                    <a:lumMod val="25000"/>
                  </a:schemeClr>
                </a:solidFill>
                <a:effectLst/>
              </a:rPr>
              <a:t>1 этап. Древнейшая литература (до </a:t>
            </a:r>
            <a:r>
              <a:rPr lang="en-GB" b="1" i="0" strike="noStrike">
                <a:solidFill>
                  <a:schemeClr val="bg1">
                    <a:lumMod val="25000"/>
                  </a:schemeClr>
                </a:solidFill>
                <a:effectLst/>
              </a:rPr>
              <a:t>VIII </a:t>
            </a:r>
            <a:r>
              <a:rPr lang="ru-RU" b="1" i="0" strike="noStrike">
                <a:solidFill>
                  <a:schemeClr val="bg1">
                    <a:lumMod val="25000"/>
                  </a:schemeClr>
                </a:solidFill>
                <a:effectLst/>
              </a:rPr>
              <a:t>в. до н. э.)</a:t>
            </a:r>
          </a:p>
          <a:p>
            <a:endParaRPr lang="ru-RU" b="1">
              <a:solidFill>
                <a:schemeClr val="bg1">
                  <a:lumMod val="25000"/>
                </a:schemeClr>
              </a:solidFill>
            </a:endParaRPr>
          </a:p>
          <a:p>
            <a:endParaRPr lang="ru-RU" b="1" i="0" strike="noStrike">
              <a:solidFill>
                <a:schemeClr val="bg1">
                  <a:lumMod val="25000"/>
                </a:schemeClr>
              </a:solidFill>
              <a:effectLst/>
            </a:endParaRPr>
          </a:p>
          <a:p>
            <a:endParaRPr lang="ru-RU" b="1">
              <a:solidFill>
                <a:schemeClr val="bg1">
                  <a:lumMod val="25000"/>
                </a:schemeClr>
              </a:solidFill>
            </a:endParaRPr>
          </a:p>
          <a:p>
            <a:endParaRPr lang="ru-RU" b="1">
              <a:solidFill>
                <a:schemeClr val="bg1">
                  <a:lumMod val="25000"/>
                </a:schemeClr>
              </a:solidFill>
            </a:endParaRPr>
          </a:p>
          <a:p>
            <a:endParaRPr lang="ru-RU" b="1" i="0" strike="noStrike">
              <a:solidFill>
                <a:schemeClr val="bg1">
                  <a:lumMod val="25000"/>
                </a:schemeClr>
              </a:solidFill>
              <a:effectLst/>
            </a:endParaRPr>
          </a:p>
          <a:p>
            <a:endParaRPr lang="ru-RU" b="1">
              <a:solidFill>
                <a:schemeClr val="bg1">
                  <a:lumMod val="25000"/>
                </a:schemeClr>
              </a:solidFill>
            </a:endParaRPr>
          </a:p>
          <a:p>
            <a:endParaRPr lang="ru-RU" b="1" i="0" strike="noStrike">
              <a:solidFill>
                <a:schemeClr val="bg1">
                  <a:lumMod val="25000"/>
                </a:schemeClr>
              </a:solidFill>
              <a:effectLst/>
            </a:endParaRPr>
          </a:p>
          <a:p>
            <a:pPr algn="just"/>
            <a:r>
              <a:rPr lang="ru-RU" b="0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Древнеегипетская </a:t>
            </a:r>
            <a:r>
              <a:rPr lang="ru-RU" b="1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литература</a:t>
            </a:r>
            <a:r>
              <a:rPr lang="ru-RU" b="0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, </a:t>
            </a:r>
            <a:r>
              <a:rPr lang="ru-RU" b="1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литература</a:t>
            </a:r>
            <a:r>
              <a:rPr lang="ru-RU" b="0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 Месопотамии Классические </a:t>
            </a:r>
            <a:r>
              <a:rPr lang="ru-RU" b="1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литературы</a:t>
            </a:r>
            <a:r>
              <a:rPr lang="ru-RU" b="0" i="0" u="none" strike="noStrike">
                <a:solidFill>
                  <a:schemeClr val="bg1">
                    <a:lumMod val="25000"/>
                  </a:schemeClr>
                </a:solidFill>
                <a:effectLst/>
              </a:rPr>
              <a:t> Азии: древнекитайская, древнеиндийская, древнеиранская, древнееврейская.</a:t>
            </a:r>
            <a:endParaRPr lang="ru-RU">
              <a:solidFill>
                <a:schemeClr val="bg1">
                  <a:lumMod val="25000"/>
                </a:schemeClr>
              </a:solidFill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89E3EC17-1DA1-FD46-9D55-B612B9F5A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0480" y="1697525"/>
            <a:ext cx="3891040" cy="222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97043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5049D7-708C-6A4A-ADAB-4FA3AD89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283461"/>
          </a:xfrm>
        </p:spPr>
        <p:txBody>
          <a:bodyPr anchor="b">
            <a:noAutofit/>
          </a:bodyPr>
          <a:lstStyle/>
          <a:p>
            <a:r>
              <a:rPr lang="ru-RU" sz="2200"/>
              <a:t>Этапы мирового литературного процесса </a:t>
            </a:r>
            <a:br>
              <a:rPr lang="ru-RU" sz="2200"/>
            </a:br>
            <a:endParaRPr lang="ru-RU" sz="2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85A9FE-5BC3-0C45-B7B5-36476444F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407298"/>
            <a:ext cx="2947482" cy="3498980"/>
          </a:xfrm>
        </p:spPr>
        <p:txBody>
          <a:bodyPr anchor="t">
            <a:normAutofit/>
          </a:bodyPr>
          <a:lstStyle/>
          <a:p>
            <a:r>
              <a:rPr lang="ru-RU" sz="1600" b="1" i="0" u="none" strike="noStrike">
                <a:solidFill>
                  <a:srgbClr val="FFFFFF"/>
                </a:solidFill>
                <a:effectLst/>
              </a:rPr>
              <a:t>2 </a:t>
            </a:r>
            <a:r>
              <a:rPr lang="ru-RU" sz="1600" b="1">
                <a:solidFill>
                  <a:srgbClr val="FFFFFF"/>
                </a:solidFill>
              </a:rPr>
              <a:t>этап. </a:t>
            </a:r>
            <a:r>
              <a:rPr lang="ru-RU" sz="1600" b="1" i="0" u="none" strike="noStrike">
                <a:solidFill>
                  <a:srgbClr val="FFFFFF"/>
                </a:solidFill>
                <a:effectLst/>
              </a:rPr>
              <a:t>Эпоха Античности (</a:t>
            </a:r>
            <a:r>
              <a:rPr lang="en-GB" sz="1600" b="1" i="0" u="none" strike="noStrike">
                <a:solidFill>
                  <a:srgbClr val="FFFFFF"/>
                </a:solidFill>
                <a:effectLst/>
              </a:rPr>
              <a:t>VIII </a:t>
            </a:r>
            <a:r>
              <a:rPr lang="ru-RU" sz="1600" b="1" i="0" u="none" strike="noStrike">
                <a:solidFill>
                  <a:srgbClr val="FFFFFF"/>
                </a:solidFill>
                <a:effectLst/>
              </a:rPr>
              <a:t>в. до н. э. – </a:t>
            </a:r>
            <a:r>
              <a:rPr lang="en-GB" sz="1600" b="1" i="0" u="none" strike="noStrike">
                <a:solidFill>
                  <a:srgbClr val="FFFFFF"/>
                </a:solidFill>
                <a:effectLst/>
              </a:rPr>
              <a:t>V </a:t>
            </a:r>
            <a:r>
              <a:rPr lang="ru-RU" sz="1600" b="1" i="0" u="none" strike="noStrike">
                <a:solidFill>
                  <a:srgbClr val="FFFFFF"/>
                </a:solidFill>
                <a:effectLst/>
              </a:rPr>
              <a:t>в. н. э.) </a:t>
            </a:r>
          </a:p>
          <a:p>
            <a:pPr algn="just"/>
            <a:r>
              <a:rPr lang="ru-RU" sz="1600">
                <a:solidFill>
                  <a:srgbClr val="FFFFFF"/>
                </a:solidFill>
              </a:rPr>
              <a:t>Литература Древней Греции и Древнего Рима. Тесная связь с мифами, магией, ритуалами. Наивысший расцвет античной литературы приходится на докнижную эпоху.  Главные имена: Гомер, Плутарх, Цицерон, Гораций, Вергилий, Овидий. </a:t>
            </a:r>
          </a:p>
          <a:p>
            <a:endParaRPr lang="ru-RU" sz="1600" b="1" i="0" u="none" strike="noStrike">
              <a:solidFill>
                <a:srgbClr val="FFFFFF"/>
              </a:solidFill>
              <a:effectLst/>
            </a:endParaRPr>
          </a:p>
          <a:p>
            <a:endParaRPr lang="ru-RU" sz="1600" b="1">
              <a:solidFill>
                <a:srgbClr val="FFFFFF"/>
              </a:solidFill>
            </a:endParaRPr>
          </a:p>
          <a:p>
            <a:endParaRPr lang="ru-RU" sz="1600" b="1" i="0" u="none" strike="noStrike">
              <a:solidFill>
                <a:srgbClr val="FFFFFF"/>
              </a:solidFill>
              <a:effectLst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D763B006-2D01-5843-815F-0C237C5CC7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80" b="-1"/>
          <a:stretch>
            <a:fillRect/>
          </a:stretch>
        </p:blipFill>
        <p:spPr>
          <a:xfrm>
            <a:off x="3778897" y="758952"/>
            <a:ext cx="7772401" cy="533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344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3577A01-3DD8-4E33-BEE1-3065F7E6F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9599"/>
            <a:ext cx="7052486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B5C35B-63CD-734E-883F-E26B5789E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6451110" cy="1255469"/>
          </a:xfrm>
        </p:spPr>
        <p:txBody>
          <a:bodyPr>
            <a:normAutofit/>
          </a:bodyPr>
          <a:lstStyle/>
          <a:p>
            <a:r>
              <a:rPr lang="ru-RU"/>
              <a:t>Этапы мирового литературного процесса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888A67-0ADA-E745-A978-3193F4AE4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6451109" cy="3274586"/>
          </a:xfrm>
        </p:spPr>
        <p:txBody>
          <a:bodyPr anchor="t">
            <a:normAutofit lnSpcReduction="10000"/>
          </a:bodyPr>
          <a:lstStyle/>
          <a:p>
            <a:r>
              <a:rPr lang="ru-RU" b="1" i="0" u="none" strike="noStrike">
                <a:solidFill>
                  <a:srgbClr val="FFFFFF"/>
                </a:solidFill>
                <a:effectLst/>
              </a:rPr>
              <a:t>Этап 3. Литература Средневековья (</a:t>
            </a:r>
            <a:r>
              <a:rPr lang="en-GB" b="1" i="0" u="none" strike="noStrike">
                <a:solidFill>
                  <a:srgbClr val="FFFFFF"/>
                </a:solidFill>
                <a:effectLst/>
              </a:rPr>
              <a:t>V–XV </a:t>
            </a:r>
            <a:r>
              <a:rPr lang="ru-RU" b="1" i="0" u="none" strike="noStrike" err="1">
                <a:solidFill>
                  <a:srgbClr val="FFFFFF"/>
                </a:solidFill>
                <a:effectLst/>
              </a:rPr>
              <a:t>вв.)</a:t>
            </a:r>
          </a:p>
          <a:p>
            <a:pPr algn="just"/>
            <a:r>
              <a:rPr lang="ru-RU">
                <a:solidFill>
                  <a:srgbClr val="FFFFFF"/>
                </a:solidFill>
              </a:rPr>
              <a:t>Зарождение и развитие литературы Средневековья определяется тремя основными факторами: традициями народного творчества, культурным влиянием античного мира и христианством. </a:t>
            </a:r>
          </a:p>
          <a:p>
            <a:r>
              <a:rPr lang="ru-RU">
                <a:solidFill>
                  <a:srgbClr val="FFFFFF"/>
                </a:solidFill>
              </a:rPr>
              <a:t>Некоторые произведения : </a:t>
            </a:r>
          </a:p>
          <a:p>
            <a:r>
              <a:rPr lang="ru-RU">
                <a:solidFill>
                  <a:srgbClr val="FFFFFF"/>
                </a:solidFill>
              </a:rPr>
              <a:t>- «Песнь о Роланде» </a:t>
            </a:r>
          </a:p>
          <a:p>
            <a:r>
              <a:rPr lang="ru-RU">
                <a:solidFill>
                  <a:srgbClr val="FFFFFF"/>
                </a:solidFill>
              </a:rPr>
              <a:t>- «Смерть Артура» </a:t>
            </a:r>
          </a:p>
          <a:p>
            <a:r>
              <a:rPr lang="ru-RU">
                <a:solidFill>
                  <a:srgbClr val="FFFFFF"/>
                </a:solidFill>
              </a:rPr>
              <a:t>- «Беовульф»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549B91A-9D5B-2847-B655-D5A034B7A3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853" r="14270" b="3"/>
          <a:stretch>
            <a:fillRect/>
          </a:stretch>
        </p:blipFill>
        <p:spPr>
          <a:xfrm>
            <a:off x="7545032" y="759599"/>
            <a:ext cx="3778286" cy="533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71366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2627E0-7350-F249-85D5-E1561F865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283461"/>
          </a:xfrm>
        </p:spPr>
        <p:txBody>
          <a:bodyPr anchor="b">
            <a:noAutofit/>
          </a:bodyPr>
          <a:lstStyle/>
          <a:p>
            <a:r>
              <a:rPr lang="ru-RU" sz="2200"/>
              <a:t>Этапы мирового литературного процесса </a:t>
            </a:r>
            <a:br>
              <a:rPr lang="ru-RU" sz="2200"/>
            </a:br>
            <a:endParaRPr lang="ru-RU" sz="2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04ABD7-7C11-6A49-8BDC-C9C9C738D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407298"/>
            <a:ext cx="2947482" cy="3498980"/>
          </a:xfrm>
        </p:spPr>
        <p:txBody>
          <a:bodyPr anchor="t">
            <a:normAutofit/>
          </a:bodyPr>
          <a:lstStyle/>
          <a:p>
            <a:r>
              <a:rPr lang="ru-RU" sz="1600" b="1" i="0" u="none" strike="noStrike">
                <a:solidFill>
                  <a:srgbClr val="FFFFFF"/>
                </a:solidFill>
                <a:effectLst/>
              </a:rPr>
              <a:t>Этап 4. Эпоха Возрождения (</a:t>
            </a:r>
            <a:r>
              <a:rPr lang="en-GB" sz="1600" b="1" i="0" u="none" strike="noStrike">
                <a:solidFill>
                  <a:srgbClr val="FFFFFF"/>
                </a:solidFill>
                <a:effectLst/>
              </a:rPr>
              <a:t>XV–XVI </a:t>
            </a:r>
            <a:r>
              <a:rPr lang="ru-RU" sz="1600" b="1" i="0" u="none" strike="noStrike" err="1">
                <a:solidFill>
                  <a:srgbClr val="FFFFFF"/>
                </a:solidFill>
                <a:effectLst/>
              </a:rPr>
              <a:t>вв.)</a:t>
            </a:r>
          </a:p>
          <a:p>
            <a:r>
              <a:rPr lang="ru-RU" sz="1600" i="0" u="none" strike="noStrike">
                <a:solidFill>
                  <a:srgbClr val="FFFFFF"/>
                </a:solidFill>
                <a:effectLst/>
              </a:rPr>
              <a:t>Ос</a:t>
            </a:r>
            <a:r>
              <a:rPr lang="ru-RU" sz="1600">
                <a:solidFill>
                  <a:srgbClr val="FFFFFF"/>
                </a:solidFill>
              </a:rPr>
              <a:t>обенность литературы Ренессанса  - глубочайший интерес к личности и ее переживаниям, проблеме личности и общества, прославление красоты человека, обостренное восприятие поэзии земного мира. </a:t>
            </a:r>
            <a:endParaRPr lang="ru-RU" sz="1600" i="0" u="none" strike="noStrike">
              <a:solidFill>
                <a:srgbClr val="FFFFFF"/>
              </a:solidFill>
              <a:effectLst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21528DF-AB77-C04A-82C5-8C5F9A2BD7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549"/>
          <a:stretch>
            <a:fillRect/>
          </a:stretch>
        </p:blipFill>
        <p:spPr>
          <a:xfrm>
            <a:off x="3778897" y="758952"/>
            <a:ext cx="7772401" cy="533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0352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A35CBD63-8F8F-47DC-9CE7-159E6161D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0E3486-FD49-4921-B4F4-E5BB5C88A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758953"/>
            <a:ext cx="3577575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781AC-4214-BA47-BB11-C30AC59A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453886"/>
          </a:xfrm>
        </p:spPr>
        <p:txBody>
          <a:bodyPr anchor="b">
            <a:noAutofit/>
          </a:bodyPr>
          <a:lstStyle/>
          <a:p>
            <a:r>
              <a:rPr lang="ru-RU" sz="2200"/>
              <a:t>Этапы мирового литературного процесса </a:t>
            </a:r>
            <a:br>
              <a:rPr lang="ru-RU" sz="2200"/>
            </a:br>
            <a:br>
              <a:rPr lang="ru-RU" sz="2200"/>
            </a:br>
            <a:endParaRPr lang="ru-RU" sz="22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922552-D08B-C744-98B5-FD1FF448D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20" y="2162014"/>
            <a:ext cx="2947482" cy="3744264"/>
          </a:xfrm>
        </p:spPr>
        <p:txBody>
          <a:bodyPr anchor="t">
            <a:normAutofit/>
          </a:bodyPr>
          <a:lstStyle/>
          <a:p>
            <a:r>
              <a:rPr lang="ru-RU" sz="1600" b="1">
                <a:solidFill>
                  <a:srgbClr val="FFFFFF"/>
                </a:solidFill>
              </a:rPr>
              <a:t>Этап 5. Классицизм (</a:t>
            </a:r>
            <a:r>
              <a:rPr lang="en-GB" sz="1600" b="1">
                <a:solidFill>
                  <a:srgbClr val="FFFFFF"/>
                </a:solidFill>
              </a:rPr>
              <a:t>XVII </a:t>
            </a:r>
            <a:r>
              <a:rPr lang="ru-RU" sz="1600" b="1">
                <a:solidFill>
                  <a:srgbClr val="FFFFFF"/>
                </a:solidFill>
              </a:rPr>
              <a:t>век)</a:t>
            </a:r>
          </a:p>
          <a:p>
            <a:pPr algn="just"/>
            <a:r>
              <a:rPr lang="ru-RU" sz="1600">
                <a:solidFill>
                  <a:srgbClr val="FFFFFF"/>
                </a:solidFill>
              </a:rPr>
              <a:t>- это художественное  направление европейской литературы, в основе которого признание античного искусства высшим образцом, идеалом, а произведений античности – художественной нормой. Основателем поэтики классицизма считается француз Франсуа Малерб. 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86C420F-D3EF-8C4B-A7AE-7EBEDD933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9935" y="1322936"/>
            <a:ext cx="7491363" cy="419516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3B4A72C-2924-4CE2-8674-7E02E182E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14991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696A55C8-89F1-439D-863D-E208C0AC8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B194ADE-C2EF-4241-A99B-9210D0710F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91" r="-1" b="12157"/>
          <a:stretch>
            <a:fillRect/>
          </a:stretch>
        </p:blipFill>
        <p:spPr>
          <a:xfrm>
            <a:off x="20" y="1"/>
            <a:ext cx="12188932" cy="6858000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E4A1FD7E-EAEC-40B9-B75B-432F9DA75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599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69CE3-ABF1-2E4C-8F51-F98B2EBB5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35" y="1254925"/>
            <a:ext cx="5218209" cy="2174075"/>
          </a:xfrm>
        </p:spPr>
        <p:txBody>
          <a:bodyPr>
            <a:noAutofit/>
          </a:bodyPr>
          <a:lstStyle/>
          <a:p>
            <a:r>
              <a:rPr lang="ru-RU" sz="2900"/>
              <a:t>Этапы мирового литературного процесса </a:t>
            </a:r>
            <a:br>
              <a:rPr lang="ru-RU" sz="2900"/>
            </a:br>
            <a:br>
              <a:rPr lang="ru-RU" sz="2900"/>
            </a:br>
            <a:br>
              <a:rPr lang="ru-RU" sz="2900"/>
            </a:br>
            <a:endParaRPr lang="ru-RU" sz="29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407136-81E0-1B40-A9A2-700983E92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8" y="2510395"/>
            <a:ext cx="5218209" cy="3274586"/>
          </a:xfrm>
        </p:spPr>
        <p:txBody>
          <a:bodyPr anchor="t">
            <a:normAutofit/>
          </a:bodyPr>
          <a:lstStyle/>
          <a:p>
            <a:r>
              <a:rPr lang="ru-RU" b="1">
                <a:solidFill>
                  <a:srgbClr val="FFFFFF"/>
                </a:solidFill>
              </a:rPr>
              <a:t>Этап 6. Эпоха Просвещения (</a:t>
            </a:r>
            <a:r>
              <a:rPr lang="en-GB" b="1">
                <a:solidFill>
                  <a:srgbClr val="FFFFFF"/>
                </a:solidFill>
              </a:rPr>
              <a:t>XVIII </a:t>
            </a:r>
            <a:r>
              <a:rPr lang="ru-RU" b="1">
                <a:solidFill>
                  <a:srgbClr val="FFFFFF"/>
                </a:solidFill>
              </a:rPr>
              <a:t>век) </a:t>
            </a:r>
          </a:p>
          <a:p>
            <a:r>
              <a:rPr lang="ru-RU">
                <a:solidFill>
                  <a:srgbClr val="FFFFFF"/>
                </a:solidFill>
              </a:rPr>
              <a:t>Просветители были проникнуты идеей, что человеческое общество можно изменить путём просвещения людей, возлагали надежды на человеческий разум и творческое начало в людях. </a:t>
            </a:r>
          </a:p>
          <a:p>
            <a:r>
              <a:rPr lang="ru-RU">
                <a:solidFill>
                  <a:srgbClr val="FFFFFF"/>
                </a:solidFill>
              </a:rPr>
              <a:t>Основные имена: Дени Дидро, Жан-Жак Руссо, Вольтер (Франция), Гёте, Шиллер, Кант (Германия), Уатт, Филдинг (Англия), Михаил Ломоносов, Александр Радищев. 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C88629E-396B-4C99-B284-F30AABDF2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08866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120" y="757325"/>
            <a:ext cx="434188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87179-9266-6141-94F5-D3443C8C9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1390" y="1079769"/>
            <a:ext cx="3654857" cy="2893695"/>
          </a:xfrm>
        </p:spPr>
        <p:txBody>
          <a:bodyPr>
            <a:noAutofit/>
          </a:bodyPr>
          <a:lstStyle/>
          <a:p>
            <a:r>
              <a:rPr lang="ru-RU" sz="3000"/>
              <a:t>Этапы мирового литературного процесса </a:t>
            </a:r>
            <a:br>
              <a:rPr lang="ru-RU" sz="3000"/>
            </a:br>
            <a:br>
              <a:rPr lang="ru-RU" sz="3000"/>
            </a:br>
            <a:br>
              <a:rPr lang="ru-RU" sz="3000"/>
            </a:br>
            <a:br>
              <a:rPr lang="ru-RU" sz="3000"/>
            </a:br>
            <a:endParaRPr lang="ru-RU" sz="3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D6E8B87-1416-3A47-B8D7-F3FE49FCA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515" y="984122"/>
            <a:ext cx="6500974" cy="487573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6442A662-E785-6F45-A938-636C11A1B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1390" y="2607014"/>
            <a:ext cx="3654857" cy="3157903"/>
          </a:xfrm>
        </p:spPr>
        <p:txBody>
          <a:bodyPr anchor="t">
            <a:normAutofit/>
          </a:bodyPr>
          <a:lstStyle/>
          <a:p>
            <a:r>
              <a:rPr lang="ru-RU" sz="2900">
                <a:solidFill>
                  <a:srgbClr val="FFFFFF"/>
                </a:solidFill>
              </a:rPr>
              <a:t>Этап 7. Литература нового времени (</a:t>
            </a:r>
            <a:r>
              <a:rPr lang="en-GB" sz="2900">
                <a:solidFill>
                  <a:srgbClr val="FFFFFF"/>
                </a:solidFill>
              </a:rPr>
              <a:t>XIX </a:t>
            </a:r>
            <a:r>
              <a:rPr lang="ru-RU" sz="2900">
                <a:solidFill>
                  <a:srgbClr val="FFFFFF"/>
                </a:solidFill>
              </a:rPr>
              <a:t>век)</a:t>
            </a:r>
          </a:p>
          <a:p>
            <a:endParaRPr lang="ru-RU" sz="1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1383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Arial"/>
        <a:cs typeface="Arial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Arial"/>
        <a:cs typeface="Arial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933</Words>
  <Application>Microsoft Office PowerPoint</Application>
  <PresentationFormat>Широкоэкранный</PresentationFormat>
  <Paragraphs>69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Corbel</vt:lpstr>
      <vt:lpstr>Helvetica</vt:lpstr>
      <vt:lpstr>Wingdings 2</vt:lpstr>
      <vt:lpstr>Рамка</vt:lpstr>
      <vt:lpstr>Русская литература и история </vt:lpstr>
      <vt:lpstr>Понятие литературного процесса </vt:lpstr>
      <vt:lpstr>Этапы мирового литературного процесса </vt:lpstr>
      <vt:lpstr>Этапы мирового литературного процесса  </vt:lpstr>
      <vt:lpstr>Этапы мирового литературного процесса </vt:lpstr>
      <vt:lpstr>Этапы мирового литературного процесса  </vt:lpstr>
      <vt:lpstr>Этапы мирового литературного процесса   </vt:lpstr>
      <vt:lpstr>Этапы мирового литературного процесса    </vt:lpstr>
      <vt:lpstr>Этапы мирового литературного процесса     </vt:lpstr>
      <vt:lpstr>Этапы мирового литературного процесса      </vt:lpstr>
      <vt:lpstr>Периоды развития русской литературы </vt:lpstr>
      <vt:lpstr>Периоды развития русской литературы  </vt:lpstr>
      <vt:lpstr>Связь литературы и истории </vt:lpstr>
      <vt:lpstr>Связь литературы и истории </vt:lpstr>
      <vt:lpstr>Историзм  литературы </vt:lpstr>
      <vt:lpstr>Историзм творчества русских классиков </vt:lpstr>
      <vt:lpstr>Домашняя работа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литература и история </dc:title>
  <dc:creator>anna.pechenegova@yandex.ru</dc:creator>
  <cp:lastModifiedBy>ЦРО</cp:lastModifiedBy>
  <cp:revision>4</cp:revision>
  <dcterms:created xsi:type="dcterms:W3CDTF">2021-07-28T14:25:10Z</dcterms:created>
  <dcterms:modified xsi:type="dcterms:W3CDTF">2026-03-26T09:37:00Z</dcterms:modified>
</cp:coreProperties>
</file>