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2301648"/>
            <a:ext cx="9144000" cy="238759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7200">
                <a:latin typeface="Times New Roman"/>
                <a:cs typeface="Times New Roman"/>
              </a:rPr>
              <a:t>Типы и правила решения заданий 12-16 ОГЭ по физике</a:t>
            </a:r>
            <a:endParaRPr sz="72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6846091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325329" y="423832"/>
            <a:ext cx="11933207" cy="4351338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Учитель на уроке, используя две одинаковые палочки и кусок ткани, последовательно провел опыты по электризации. Описание действий учителя представлено в таблице.</a:t>
            </a:r>
            <a:endParaRPr sz="3400">
              <a:latin typeface="Times New Roman"/>
              <a:cs typeface="Times New Roman"/>
            </a:endParaRPr>
          </a:p>
        </p:txBody>
      </p:sp>
      <p:pic>
        <p:nvPicPr>
          <p:cNvPr id="841622067" name=""/>
          <p:cNvPicPr>
            <a:picLocks noChangeAspect="1"/>
          </p:cNvPicPr>
          <p:nvPr/>
        </p:nvPicPr>
        <p:blipFill>
          <a:blip r:embed="rId2"/>
          <a:srcRect l="36742" t="31219" r="25972" b="42280"/>
          <a:stretch/>
        </p:blipFill>
        <p:spPr bwMode="auto">
          <a:xfrm flipH="0" flipV="0">
            <a:off x="1271637" y="2419784"/>
            <a:ext cx="10040591" cy="4014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6727430" name=""/>
          <p:cNvPicPr>
            <a:picLocks noChangeAspect="1"/>
          </p:cNvPicPr>
          <p:nvPr/>
        </p:nvPicPr>
        <p:blipFill>
          <a:blip r:embed="rId2"/>
          <a:srcRect l="38833" t="31219" r="30599" b="51890"/>
          <a:stretch/>
        </p:blipFill>
        <p:spPr bwMode="auto">
          <a:xfrm flipH="0" flipV="0">
            <a:off x="7951710" y="5535282"/>
            <a:ext cx="4163051" cy="1293962"/>
          </a:xfrm>
          <a:prstGeom prst="rect">
            <a:avLst/>
          </a:prstGeom>
        </p:spPr>
      </p:pic>
      <p:sp>
        <p:nvSpPr>
          <p:cNvPr id="6988835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325329" y="323490"/>
            <a:ext cx="11789433" cy="643386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Какие утверждения </a:t>
            </a:r>
            <a:r>
              <a:rPr sz="3400" b="0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соответствуют результатам проведенных экспериментальных наблюдений</a:t>
            </a: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Из предложенного перечня утверждений выберите </a:t>
            </a:r>
            <a:r>
              <a:rPr sz="3400" b="1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два</a:t>
            </a:r>
            <a:r>
              <a:rPr sz="3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правильных. Укажите их номера.</a:t>
            </a:r>
            <a:endParaRPr sz="3400"/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1)  И палочка, и ткань электризуются при трении.</a:t>
            </a:r>
            <a:endParaRPr sz="3400"/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2)  При трении палочка и ткань приобретают равные по величине заряды.</a:t>
            </a:r>
            <a:endParaRPr sz="3400"/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3)  При трении палочка и ткань приобретают разные по знаку заряды.</a:t>
            </a:r>
            <a:endParaRPr sz="3400"/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4)  Палочка приобретает отрицательный заряд.</a:t>
            </a:r>
            <a:endParaRPr sz="3400"/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5)  Электризация связана с перемещением электронов с одного тела на другое.</a:t>
            </a:r>
            <a:endParaRPr sz="3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219302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>
                <a:latin typeface="Times New Roman"/>
                <a:cs typeface="Times New Roman"/>
              </a:rPr>
              <a:t>№14 и 16  «... Выберите из предложенного перечня </a:t>
            </a:r>
            <a:r>
              <a:rPr b="1">
                <a:latin typeface="Times New Roman"/>
                <a:cs typeface="Times New Roman"/>
              </a:rPr>
              <a:t>два </a:t>
            </a:r>
            <a:r>
              <a:rPr>
                <a:latin typeface="Times New Roman"/>
                <a:cs typeface="Times New Roman"/>
              </a:rPr>
              <a:t>верных утверждения»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09816168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81556" y="1825624"/>
            <a:ext cx="11825377" cy="496767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!!! В заданиях такого типа ТОЛЬКО ДВА правильных ответа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!!! Анализируем всегда ВСЕ утверждения для во избежания ошибок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!!! В бланке должна появиться последовательность из ДВУХ чисел БЕЗ пробелов/запятых/тире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!!! В 16-м задании выбираем только те утверждения, которые можно сделать ТОЛЬКО исходя из описанного опыта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0947530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2162022"/>
            <a:ext cx="10515600" cy="2431521"/>
          </a:xfrm>
        </p:spPr>
        <p:txBody>
          <a:bodyPr/>
          <a:lstStyle/>
          <a:p>
            <a:pPr algn="ctr">
              <a:defRPr/>
            </a:pPr>
            <a:r>
              <a:rPr sz="8000">
                <a:latin typeface="Times New Roman"/>
                <a:cs typeface="Times New Roman"/>
              </a:rPr>
              <a:t>Задание №15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8974880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361273" y="395377"/>
            <a:ext cx="6937075" cy="630806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Цена деления и предел измерения динамометра (см. рис.) равны соответственно</a:t>
            </a:r>
            <a:endParaRPr sz="34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34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1)  1 Н, 4 Н</a:t>
            </a:r>
            <a:endParaRPr sz="34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2)  4 Н, 1 Н</a:t>
            </a:r>
            <a:endParaRPr sz="34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3)  0,5 Н, 4 Н</a:t>
            </a:r>
            <a:endParaRPr sz="34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4)  0,5 Н, 5 Н</a:t>
            </a:r>
            <a:endParaRPr sz="3400">
              <a:latin typeface="Times New Roman"/>
              <a:cs typeface="Times New Roman"/>
            </a:endParaRPr>
          </a:p>
        </p:txBody>
      </p:sp>
      <p:pic>
        <p:nvPicPr>
          <p:cNvPr id="1558548366" name=""/>
          <p:cNvPicPr>
            <a:picLocks noChangeAspect="1"/>
          </p:cNvPicPr>
          <p:nvPr/>
        </p:nvPicPr>
        <p:blipFill>
          <a:blip r:embed="rId2"/>
          <a:srcRect l="44824" t="42023" r="48341" b="28373"/>
          <a:stretch/>
        </p:blipFill>
        <p:spPr bwMode="auto">
          <a:xfrm flipH="0" flipV="0">
            <a:off x="7298347" y="47571"/>
            <a:ext cx="2731698" cy="665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472573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81556" y="287547"/>
            <a:ext cx="11681603" cy="643386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Необходимо экспериментально проверить, зависит ли выталкивающая сила от плотности погружаемого в воду тела. Какие из указанных тел можно использовать для такой проверки?</a:t>
            </a:r>
            <a:endParaRPr sz="3400"/>
          </a:p>
          <a:p>
            <a:pPr marL="0" indent="0">
              <a:buFont typeface="Arial"/>
              <a:buNone/>
              <a:defRPr/>
            </a:pPr>
            <a:endParaRPr sz="3400"/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1)  А и Г</a:t>
            </a:r>
            <a:endParaRPr sz="3400"/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2)  Б и В</a:t>
            </a:r>
            <a:endParaRPr sz="3400"/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3)  А и Б</a:t>
            </a:r>
            <a:endParaRPr sz="3400"/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4)  В и Г</a:t>
            </a:r>
            <a:endParaRPr sz="3400"/>
          </a:p>
        </p:txBody>
      </p:sp>
      <p:pic>
        <p:nvPicPr>
          <p:cNvPr id="748429738" name=""/>
          <p:cNvPicPr>
            <a:picLocks noChangeAspect="1"/>
          </p:cNvPicPr>
          <p:nvPr/>
        </p:nvPicPr>
        <p:blipFill>
          <a:blip r:embed="rId2"/>
          <a:srcRect l="35246" t="47077" r="38080" b="33022"/>
          <a:stretch/>
        </p:blipFill>
        <p:spPr bwMode="auto">
          <a:xfrm flipH="0" flipV="0">
            <a:off x="3632122" y="2587924"/>
            <a:ext cx="6980666" cy="2929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378721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55753" y="197688"/>
            <a:ext cx="12076980" cy="654169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таблице приведены результаты измерений силы трения и силы нормального давления при исследовании зависимости между этими величинами.</a:t>
            </a:r>
            <a:endParaRPr sz="3400"/>
          </a:p>
          <a:p>
            <a:pPr marL="0" indent="0">
              <a:buFont typeface="Arial"/>
              <a:buNone/>
              <a:defRPr/>
            </a:pPr>
            <a:endParaRPr sz="3400"/>
          </a:p>
          <a:p>
            <a:pPr marL="0" indent="0">
              <a:buFont typeface="Arial"/>
              <a:buNone/>
              <a:defRPr/>
            </a:pPr>
            <a:endParaRPr sz="3400"/>
          </a:p>
          <a:p>
            <a:pPr marL="0" indent="0">
              <a:buFont typeface="Arial"/>
              <a:buNone/>
              <a:defRPr/>
            </a:pPr>
            <a:endParaRPr sz="3400"/>
          </a:p>
          <a:p>
            <a:pPr marL="0" indent="0">
              <a:buFont typeface="Arial"/>
              <a:buNone/>
              <a:defRPr/>
            </a:pPr>
            <a:r>
              <a:rPr lang="ru-RU" sz="3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Закономерность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800" i="1" u="none" strike="noStrike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2800" u="none" strike="noStrike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i"/>
                                </m:rPr>
                                <a:rPr sz="2800" u="none" strike="noStrike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тр</m:t>
                              </m:r>
                            </m:sub>
                          </m:sSub>
                        </m:num>
                        <m:den>
                          <m:r>
                            <m:rPr/>
                            <a:rPr lang="en-US">
                              <a:latin typeface="Cambria Math"/>
                              <a:ea typeface="Cambria Math"/>
                              <a:cs typeface="Cambria Math"/>
                            </a:rPr>
                            <m:t>N</m:t>
                          </m:r>
                        </m:den>
                      </m:f>
                      <m:r>
                        <m:rPr/>
                        <a:rPr lang="en-US">
                          <a:latin typeface="Cambria Math"/>
                          <a:ea typeface="Cambria Math"/>
                          <a:cs typeface="Cambria Math"/>
                        </a:rPr>
                        <m:t>=const</m:t>
                      </m:r>
                    </m:oMath>
                  </m:oMathPara>
                </a14:m>
              </mc:Choice>
              <mc:Fallback/>
            </mc:AlternateContent>
            <a:r>
              <a:rPr lang="ru-RU" sz="3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выполняется </a:t>
            </a:r>
            <a:r>
              <a:rPr lang="ru-RU" sz="3400" b="0" i="0" u="sng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значений силы нормального давления</a:t>
            </a:r>
            <a:endParaRPr sz="3400"/>
          </a:p>
          <a:p>
            <a:pPr marL="0" indent="0">
              <a:buFont typeface="Arial"/>
              <a:buNone/>
              <a:defRPr/>
            </a:pPr>
            <a:r>
              <a:rPr lang="ru-RU" sz="3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1)  от 0,5 Н до 4,5 Н</a:t>
            </a:r>
            <a:endParaRPr sz="3400"/>
          </a:p>
          <a:p>
            <a:pPr marL="0" indent="0">
              <a:buFont typeface="Arial"/>
              <a:buNone/>
              <a:defRPr/>
            </a:pPr>
            <a:r>
              <a:rPr lang="ru-RU" sz="3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2)  только от 2,7 Н до 4,5 Н</a:t>
            </a:r>
            <a:endParaRPr sz="3400"/>
          </a:p>
          <a:p>
            <a:pPr marL="0" indent="0">
              <a:buFont typeface="Arial"/>
              <a:buNone/>
              <a:defRPr/>
            </a:pPr>
            <a:r>
              <a:rPr lang="ru-RU" sz="3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3)  только от 0,5 Н до 3 Н</a:t>
            </a:r>
            <a:endParaRPr sz="3400"/>
          </a:p>
          <a:p>
            <a:pPr marL="0" indent="0">
              <a:buFont typeface="Arial"/>
              <a:buNone/>
              <a:defRPr/>
            </a:pPr>
            <a:r>
              <a:rPr lang="ru-RU" sz="3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4)  только от 0,5 Н до 2,5 Н</a:t>
            </a:r>
            <a:endParaRPr sz="3400"/>
          </a:p>
        </p:txBody>
      </p:sp>
      <p:pic>
        <p:nvPicPr>
          <p:cNvPr id="215221660" name=""/>
          <p:cNvPicPr>
            <a:picLocks noChangeAspect="1"/>
          </p:cNvPicPr>
          <p:nvPr/>
        </p:nvPicPr>
        <p:blipFill>
          <a:blip r:embed="rId2"/>
          <a:srcRect l="43232" t="36425" r="32423" b="55366"/>
          <a:stretch/>
        </p:blipFill>
        <p:spPr bwMode="auto">
          <a:xfrm flipH="0" flipV="0">
            <a:off x="1924811" y="1581509"/>
            <a:ext cx="8338867" cy="1581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61156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>
                <a:latin typeface="Times New Roman"/>
                <a:cs typeface="Times New Roman"/>
              </a:rPr>
              <a:t>№15  «Прямые измерения физических величин</a:t>
            </a:r>
            <a:r>
              <a:rPr>
                <a:latin typeface="Times New Roman"/>
                <a:cs typeface="Times New Roman"/>
              </a:rPr>
              <a:t>»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18815128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81555" y="1825624"/>
            <a:ext cx="11825377" cy="496767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!!! Если необходимо опытным путем проверить зависимость величин, то меняться должны ТОЛЬКО эти величины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!!! При определении цены деления не забываем про формулу:</a:t>
            </a:r>
            <a:endParaRPr sz="3600"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ЦД=</m:t>
                      </m:r>
                      <m:f>
                        <m:fPr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>
                              <m:sty m:val="i"/>
                            </m:rPr>
                            <a:rPr lang="ru-RU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Разность двух ближайших значений</m:t>
                          </m:r>
                        </m:num>
                        <m:den>
                          <m:r>
                            <m:rPr>
                              <m:sty m:val="i"/>
                            </m:rPr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Количество делений между этими значениями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!!! Внимательно читаем, что принимается за погрешность (цена деления или половина от нее)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2464735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2162023"/>
            <a:ext cx="10515600" cy="2431521"/>
          </a:xfrm>
        </p:spPr>
        <p:txBody>
          <a:bodyPr/>
          <a:lstStyle/>
          <a:p>
            <a:pPr algn="ctr">
              <a:defRPr/>
            </a:pPr>
            <a:r>
              <a:rPr sz="8000">
                <a:latin typeface="Times New Roman"/>
                <a:cs typeface="Times New Roman"/>
              </a:rPr>
              <a:t>Задания №12 и 13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044937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379245" y="253243"/>
            <a:ext cx="11645660" cy="592902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lnSpc>
                <a:spcPct val="100000"/>
              </a:lnSpc>
              <a:buFont typeface="Arial"/>
              <a:buNone/>
              <a:defRPr/>
            </a:pPr>
            <a:r>
              <a:rPr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Газ нагревают в закрытом сосуде. Как в процессе нагревания изменяются объем газа и давление газа? Для каждой величины определите </a:t>
            </a:r>
            <a:r>
              <a:rPr sz="3600" b="0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соответствующ</a:t>
            </a:r>
            <a:r>
              <a:rPr sz="3600" b="0" i="0" u="sng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ий</a:t>
            </a:r>
            <a:r>
              <a:rPr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характер изменения:  </a:t>
            </a:r>
            <a:endParaRPr sz="3600" b="0" i="0" u="none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ctr">
              <a:lnSpc>
                <a:spcPct val="100000"/>
              </a:lnSpc>
              <a:buFont typeface="Arial"/>
              <a:buNone/>
              <a:defRPr/>
            </a:pPr>
            <a:r>
              <a:rPr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1)  увеличивается</a:t>
            </a:r>
            <a:endParaRPr sz="13000">
              <a:latin typeface="Times New Roman"/>
              <a:cs typeface="Times New Roman"/>
            </a:endParaRPr>
          </a:p>
          <a:p>
            <a:pPr marL="0" indent="0" algn="ctr">
              <a:lnSpc>
                <a:spcPct val="100000"/>
              </a:lnSpc>
              <a:buFont typeface="Arial"/>
              <a:buNone/>
              <a:defRPr/>
            </a:pPr>
            <a:r>
              <a:rPr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2)  уменьшается</a:t>
            </a:r>
            <a:endParaRPr sz="13000">
              <a:latin typeface="Times New Roman"/>
              <a:cs typeface="Times New Roman"/>
            </a:endParaRPr>
          </a:p>
          <a:p>
            <a:pPr marL="0" indent="0" algn="ctr">
              <a:lnSpc>
                <a:spcPct val="100000"/>
              </a:lnSpc>
              <a:buFont typeface="Arial"/>
              <a:buNone/>
              <a:defRPr/>
            </a:pPr>
            <a:r>
              <a:rPr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3)  не изменяется</a:t>
            </a:r>
            <a:endParaRPr sz="3600" b="0" i="0" u="none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Font typeface="Arial"/>
              <a:buNone/>
              <a:defRPr/>
            </a:pPr>
            <a:r>
              <a:rPr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Запишите в таблицу выбранные цифры для каждой физической величины. </a:t>
            </a:r>
            <a:r>
              <a:rPr sz="3600" b="0" i="0" u="sng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Цифры в ответе могут повторяться.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2079617414" name=""/>
          <p:cNvPicPr>
            <a:picLocks noChangeAspect="1"/>
          </p:cNvPicPr>
          <p:nvPr/>
        </p:nvPicPr>
        <p:blipFill>
          <a:blip r:embed="rId2"/>
          <a:srcRect l="38456" t="37784" r="27626" b="52986"/>
          <a:stretch/>
        </p:blipFill>
        <p:spPr bwMode="auto">
          <a:xfrm flipH="0" flipV="0">
            <a:off x="742273" y="5211792"/>
            <a:ext cx="10919603" cy="1671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0843263" name=""/>
          <p:cNvPicPr>
            <a:picLocks noChangeAspect="1"/>
          </p:cNvPicPr>
          <p:nvPr/>
        </p:nvPicPr>
        <p:blipFill>
          <a:blip r:embed="rId2"/>
          <a:srcRect l="45552" t="35745" r="34829" b="54501"/>
          <a:stretch/>
        </p:blipFill>
        <p:spPr bwMode="auto">
          <a:xfrm flipH="0" flipV="0">
            <a:off x="3137900" y="5103961"/>
            <a:ext cx="5921674" cy="1656061"/>
          </a:xfrm>
          <a:prstGeom prst="rect">
            <a:avLst/>
          </a:prstGeom>
        </p:spPr>
      </p:pic>
      <p:sp>
        <p:nvSpPr>
          <p:cNvPr id="870123592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27641" y="413348"/>
            <a:ext cx="11843348" cy="576361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Космический корабль, движущийся по круговой орбите вокруг Земли, сместился на другую круговую орбиту, меньшего радиуса. Как при этом изменились модуль скорости корабля и период обращения корабля вокруг Земли?</a:t>
            </a:r>
            <a:endParaRPr sz="3400"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1)  увеличится</a:t>
            </a:r>
            <a:endParaRPr sz="3400"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2)  уменьшится</a:t>
            </a:r>
            <a:endParaRPr sz="3400"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3)  не изменится</a:t>
            </a:r>
            <a:endParaRPr sz="34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Запишите в таблицу выбранные цифры для каждой физической величины. </a:t>
            </a:r>
            <a:r>
              <a:rPr sz="3400" b="0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Цифры в ответе могут повторяться.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08171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45613" y="251603"/>
            <a:ext cx="11861320" cy="556592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рисунке изображена электрическая цепь, состоящая из источника тока, резистора и реостата. Как изменяются при передвижении ползунка реостата влево его сопротивление и сила тока в цепи? Для каждой величины определите </a:t>
            </a:r>
            <a:r>
              <a:rPr sz="3200" b="0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соответствующ</a:t>
            </a:r>
            <a:r>
              <a:rPr sz="3200" b="0" i="0" u="sng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ий</a:t>
            </a:r>
            <a:r>
              <a:rPr sz="3200" b="0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 характер</a:t>
            </a:r>
            <a:r>
              <a:rPr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изменения:</a:t>
            </a:r>
            <a:endParaRPr sz="3200"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r>
              <a:rPr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1)  увеличивается</a:t>
            </a:r>
            <a:endParaRPr sz="3200"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r>
              <a:rPr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2)  уменьшается</a:t>
            </a:r>
            <a:endParaRPr sz="3200"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r>
              <a:rPr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3)  не изменяется </a:t>
            </a:r>
            <a:endParaRPr sz="32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Запишите в таблицу выбранные цифры для каждой физической величины.</a:t>
            </a:r>
            <a:r>
              <a:rPr sz="3200" b="0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 Цифры в ответе могут повторяться.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878657724" name=""/>
          <p:cNvPicPr>
            <a:picLocks noChangeAspect="1"/>
          </p:cNvPicPr>
          <p:nvPr/>
        </p:nvPicPr>
        <p:blipFill>
          <a:blip r:embed="rId2"/>
          <a:srcRect l="75255" t="36764" r="16043" b="51825"/>
          <a:stretch/>
        </p:blipFill>
        <p:spPr bwMode="auto">
          <a:xfrm flipH="0" flipV="0">
            <a:off x="8017216" y="2120660"/>
            <a:ext cx="2850311" cy="2102688"/>
          </a:xfrm>
          <a:prstGeom prst="rect">
            <a:avLst/>
          </a:prstGeom>
        </p:spPr>
      </p:pic>
      <p:pic>
        <p:nvPicPr>
          <p:cNvPr id="1857884542" name=""/>
          <p:cNvPicPr>
            <a:picLocks noChangeAspect="1"/>
          </p:cNvPicPr>
          <p:nvPr/>
        </p:nvPicPr>
        <p:blipFill>
          <a:blip r:embed="rId2"/>
          <a:srcRect l="38826" t="57067" r="27896" b="33752"/>
          <a:stretch/>
        </p:blipFill>
        <p:spPr bwMode="auto">
          <a:xfrm flipH="0" flipV="0">
            <a:off x="1960754" y="5409480"/>
            <a:ext cx="8107232" cy="1258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331746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>
                <a:latin typeface="Times New Roman"/>
                <a:cs typeface="Times New Roman"/>
              </a:rPr>
              <a:t>№12-13  «... Определить характер изменения»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31315910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!!! Каждой характеристике соответствует только одно изменение: ИЛИ увеличивается, ИЛИ уменьшается, ИЛИ не изменяется. Величина не может делать сразу несколько изменений!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!!! Цифры в ответе МОГУТ повторяться! 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!!! В бланке должна появиться последовательность чисел БЕЗ пробелов/запятых/тире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2416384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2162022"/>
            <a:ext cx="10515600" cy="2431521"/>
          </a:xfrm>
        </p:spPr>
        <p:txBody>
          <a:bodyPr/>
          <a:lstStyle/>
          <a:p>
            <a:pPr algn="ctr">
              <a:defRPr/>
            </a:pPr>
            <a:r>
              <a:rPr sz="8000">
                <a:latin typeface="Times New Roman"/>
                <a:cs typeface="Times New Roman"/>
              </a:rPr>
              <a:t>Задания №14 и 16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2567689" name=""/>
          <p:cNvSpPr/>
          <p:nvPr/>
        </p:nvSpPr>
        <p:spPr bwMode="auto">
          <a:xfrm flipH="0" flipV="0">
            <a:off x="91697" y="429881"/>
            <a:ext cx="11862004" cy="2164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algn="just"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рисунке представлен график зависимости координаты </a:t>
            </a:r>
            <a:r>
              <a:rPr sz="3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</a:t>
            </a: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от времени </a:t>
            </a:r>
            <a:r>
              <a:rPr sz="3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для тела, движущегося вдоль оси </a:t>
            </a:r>
            <a:r>
              <a:rPr sz="3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</a:t>
            </a: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.</a:t>
            </a:r>
            <a:endParaRPr sz="3400"/>
          </a:p>
          <a:p>
            <a:pPr algn="just"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Используя данные графика, выберите из предложенного перечня </a:t>
            </a:r>
            <a:r>
              <a:rPr sz="3400" b="1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два</a:t>
            </a:r>
            <a:r>
              <a:rPr sz="3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верных утверждения. Укажите их номера.</a:t>
            </a:r>
            <a:endParaRPr sz="3400"/>
          </a:p>
        </p:txBody>
      </p:sp>
      <p:pic>
        <p:nvPicPr>
          <p:cNvPr id="1604589185" name=""/>
          <p:cNvPicPr>
            <a:picLocks noChangeAspect="1"/>
          </p:cNvPicPr>
          <p:nvPr/>
        </p:nvPicPr>
        <p:blipFill>
          <a:blip r:embed="rId2"/>
          <a:srcRect l="46454" t="35553" r="35452" b="47349"/>
          <a:stretch/>
        </p:blipFill>
        <p:spPr bwMode="auto">
          <a:xfrm flipH="0" flipV="0">
            <a:off x="2769481" y="2965330"/>
            <a:ext cx="6356498" cy="3378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4404088" name=""/>
          <p:cNvSpPr/>
          <p:nvPr/>
        </p:nvSpPr>
        <p:spPr bwMode="auto">
          <a:xfrm flipH="0" flipV="0">
            <a:off x="91697" y="3125637"/>
            <a:ext cx="11861680" cy="371859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3400"/>
          </a:p>
          <a:p>
            <a:pPr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1)  Модуль перемещения тела за время от 0 до </a:t>
            </a:r>
            <a:r>
              <a:rPr sz="3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sz="3400" b="0" i="0" u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равен нулю.</a:t>
            </a:r>
            <a:endParaRPr sz="3400"/>
          </a:p>
          <a:p>
            <a:pPr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2)  В момент времени </a:t>
            </a:r>
            <a:r>
              <a:rPr sz="3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sz="3400" b="0" i="0" u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тело имело максимальное ускорение.</a:t>
            </a:r>
            <a:endParaRPr sz="3400"/>
          </a:p>
          <a:p>
            <a:pPr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3)  В момент времени </a:t>
            </a:r>
            <a:r>
              <a:rPr sz="3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sz="3400" b="0" i="0" u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тело имело максимальную по модулю скорость.</a:t>
            </a:r>
            <a:endParaRPr sz="3400"/>
          </a:p>
          <a:p>
            <a:pPr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4)  Момент времени </a:t>
            </a:r>
            <a:r>
              <a:rPr sz="3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sz="3400" b="0" i="0" u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соответствует остановке тел</a:t>
            </a: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а.</a:t>
            </a:r>
            <a:endParaRPr sz="3400"/>
          </a:p>
          <a:p>
            <a:pPr>
              <a:defRPr/>
            </a:pP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5)  На участке </a:t>
            </a:r>
            <a:r>
              <a:rPr sz="3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</a:t>
            </a:r>
            <a:r>
              <a:rPr sz="3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тело двигалось равномерно.</a:t>
            </a:r>
            <a:endParaRPr sz="3400"/>
          </a:p>
        </p:txBody>
      </p:sp>
      <p:pic>
        <p:nvPicPr>
          <p:cNvPr id="777071047" name=""/>
          <p:cNvPicPr>
            <a:picLocks noChangeAspect="1"/>
          </p:cNvPicPr>
          <p:nvPr/>
        </p:nvPicPr>
        <p:blipFill>
          <a:blip r:embed="rId2"/>
          <a:srcRect l="46454" t="35552" r="35452" b="47349"/>
          <a:stretch/>
        </p:blipFill>
        <p:spPr bwMode="auto">
          <a:xfrm flipH="0" flipV="0">
            <a:off x="3059949" y="215660"/>
            <a:ext cx="6356497" cy="3378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Р7-Офис/7.2.2.36</Application>
  <DocSecurity>0</DocSecurity>
  <PresentationFormat>Widescreen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7</cp:revision>
  <dcterms:created xsi:type="dcterms:W3CDTF">2012-12-03T06:56:55Z</dcterms:created>
  <dcterms:modified xsi:type="dcterms:W3CDTF">2026-01-17T04:03:46Z</dcterms:modified>
  <cp:category/>
  <cp:contentStatus/>
  <cp:version/>
</cp:coreProperties>
</file>