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66" r:id="rId4"/>
    <p:sldId id="267" r:id="rId5"/>
    <p:sldId id="271" r:id="rId6"/>
    <p:sldId id="274" r:id="rId7"/>
    <p:sldId id="276" r:id="rId8"/>
    <p:sldId id="275" r:id="rId9"/>
    <p:sldId id="270" r:id="rId10"/>
    <p:sldId id="279" r:id="rId11"/>
    <p:sldId id="273" r:id="rId12"/>
    <p:sldId id="268" r:id="rId13"/>
    <p:sldId id="277" r:id="rId14"/>
    <p:sldId id="269" r:id="rId15"/>
    <p:sldId id="272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56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BF6D-87A6-4DD3-A50A-626670DF8BB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5923-BFAC-4B7C-8FBB-7A0EB5862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8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BF6D-87A6-4DD3-A50A-626670DF8BB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5923-BFAC-4B7C-8FBB-7A0EB5862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10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BF6D-87A6-4DD3-A50A-626670DF8BB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5923-BFAC-4B7C-8FBB-7A0EB5862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9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BF6D-87A6-4DD3-A50A-626670DF8BB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5923-BFAC-4B7C-8FBB-7A0EB5862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86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BF6D-87A6-4DD3-A50A-626670DF8BB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5923-BFAC-4B7C-8FBB-7A0EB5862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56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BF6D-87A6-4DD3-A50A-626670DF8BB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5923-BFAC-4B7C-8FBB-7A0EB5862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7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BF6D-87A6-4DD3-A50A-626670DF8BB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5923-BFAC-4B7C-8FBB-7A0EB5862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5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BF6D-87A6-4DD3-A50A-626670DF8BB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5923-BFAC-4B7C-8FBB-7A0EB5862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83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BF6D-87A6-4DD3-A50A-626670DF8BB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5923-BFAC-4B7C-8FBB-7A0EB5862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5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BF6D-87A6-4DD3-A50A-626670DF8BB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5923-BFAC-4B7C-8FBB-7A0EB5862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067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BF6D-87A6-4DD3-A50A-626670DF8BB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5923-BFAC-4B7C-8FBB-7A0EB5862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37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FBF6D-87A6-4DD3-A50A-626670DF8BB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F5923-BFAC-4B7C-8FBB-7A0EB5862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7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836" y="73892"/>
            <a:ext cx="10515600" cy="66594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подходы к преподаванию истории и обществознания в 2025/2026 учебном году, использование игровых форм в образовательном процессе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onstantia"/>
                <a:ea typeface="+mn-ea"/>
                <a:cs typeface="+mn-cs"/>
              </a:rPr>
              <a:t>Разработал учитель истории и обществознания  МБОУ </a:t>
            </a:r>
            <a:r>
              <a:rPr lang="ru-RU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nstantia"/>
                <a:ea typeface="+mn-ea"/>
                <a:cs typeface="+mn-cs"/>
              </a:rPr>
              <a:t> гимназия «Аврора» </a:t>
            </a:r>
            <a:r>
              <a:rPr lang="ru-RU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onstantia"/>
                <a:ea typeface="+mn-ea"/>
                <a:cs typeface="+mn-cs"/>
              </a:rPr>
              <a:t>им.И.И.Ладутько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Анапа 2025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832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20992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Снежный </a:t>
            </a:r>
            <a:r>
              <a:rPr lang="ru-RU" sz="4800" b="1" dirty="0" smtClean="0">
                <a:solidFill>
                  <a:srgbClr val="C00000"/>
                </a:solidFill>
              </a:rPr>
              <a:t>ком</a:t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>
                <a:solidFill>
                  <a:srgbClr val="C00000"/>
                </a:solidFill>
              </a:rPr>
              <a:t/>
            </a:r>
            <a:br>
              <a:rPr lang="ru-RU" sz="4800" b="1" dirty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Греция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325" b="8489"/>
          <a:stretch/>
        </p:blipFill>
        <p:spPr>
          <a:xfrm>
            <a:off x="198262" y="2724728"/>
            <a:ext cx="6249667" cy="38053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929" y="2724728"/>
            <a:ext cx="5570211" cy="404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8148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0563" y="179964"/>
            <a:ext cx="10515600" cy="956109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Словесно-логические </a:t>
            </a:r>
            <a:r>
              <a:rPr lang="ru-RU" b="1" dirty="0" smtClean="0">
                <a:solidFill>
                  <a:srgbClr val="C00000"/>
                </a:solidFill>
              </a:rPr>
              <a:t>игры: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63" y="1275953"/>
            <a:ext cx="3629409" cy="272205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8"/>
          <a:stretch/>
        </p:blipFill>
        <p:spPr>
          <a:xfrm>
            <a:off x="4068618" y="4137891"/>
            <a:ext cx="4168679" cy="27201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170" y="1505527"/>
            <a:ext cx="3833091" cy="28748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54702" y="1029348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Исторический снежный ком;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героя «Кто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 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Сказка;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Экскурсионный тур;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 термин;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 рассказ;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Аукцион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279350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9608" y="188640"/>
            <a:ext cx="7498080" cy="115212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Игра «Ассоциация»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7-конечная звезда 3"/>
          <p:cNvSpPr/>
          <p:nvPr/>
        </p:nvSpPr>
        <p:spPr>
          <a:xfrm>
            <a:off x="5519936" y="2780928"/>
            <a:ext cx="2520280" cy="2016224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ПЕТР </a:t>
            </a:r>
            <a:r>
              <a:rPr lang="uk-UA" sz="2800" dirty="0"/>
              <a:t>  І</a:t>
            </a:r>
            <a:endParaRPr lang="ru-RU" sz="2800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7824192" y="2780928"/>
            <a:ext cx="720080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4511824" y="4509120"/>
            <a:ext cx="936104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7608168" y="4437112"/>
            <a:ext cx="72008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 flipV="1">
            <a:off x="4799856" y="2780928"/>
            <a:ext cx="864096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9" name="Пятно 1 28"/>
          <p:cNvSpPr/>
          <p:nvPr/>
        </p:nvSpPr>
        <p:spPr>
          <a:xfrm>
            <a:off x="8040216" y="1196752"/>
            <a:ext cx="2627784" cy="1562472"/>
          </a:xfrm>
          <a:prstGeom prst="irregularSeal1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err="1"/>
              <a:t>Меньшиков</a:t>
            </a:r>
            <a:endParaRPr lang="ru-RU" dirty="0"/>
          </a:p>
        </p:txBody>
      </p:sp>
      <p:sp>
        <p:nvSpPr>
          <p:cNvPr id="30" name="Пятно 1 29"/>
          <p:cNvSpPr/>
          <p:nvPr/>
        </p:nvSpPr>
        <p:spPr>
          <a:xfrm>
            <a:off x="8472264" y="4221088"/>
            <a:ext cx="2195736" cy="1922512"/>
          </a:xfrm>
          <a:prstGeom prst="irregularSeal1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Петербург</a:t>
            </a:r>
            <a:endParaRPr lang="ru-RU" dirty="0"/>
          </a:p>
        </p:txBody>
      </p:sp>
      <p:sp>
        <p:nvSpPr>
          <p:cNvPr id="31" name="Пятно 1 30"/>
          <p:cNvSpPr/>
          <p:nvPr/>
        </p:nvSpPr>
        <p:spPr>
          <a:xfrm>
            <a:off x="1991544" y="4581128"/>
            <a:ext cx="2592288" cy="2016224"/>
          </a:xfrm>
          <a:prstGeom prst="irregularSeal1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Реформ</a:t>
            </a:r>
            <a:r>
              <a:rPr lang="ru-RU" dirty="0" err="1"/>
              <a:t>ы</a:t>
            </a:r>
            <a:endParaRPr lang="ru-RU" dirty="0"/>
          </a:p>
        </p:txBody>
      </p:sp>
      <p:sp>
        <p:nvSpPr>
          <p:cNvPr id="32" name="Пятно 1 31"/>
          <p:cNvSpPr/>
          <p:nvPr/>
        </p:nvSpPr>
        <p:spPr>
          <a:xfrm>
            <a:off x="3143672" y="1196752"/>
            <a:ext cx="2448272" cy="1800200"/>
          </a:xfrm>
          <a:prstGeom prst="irregularSeal1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err="1"/>
              <a:t>Российский</a:t>
            </a:r>
            <a:r>
              <a:rPr lang="uk-UA" dirty="0"/>
              <a:t> флот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44652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Игра «Найди </a:t>
            </a:r>
            <a:r>
              <a:rPr lang="ru-RU" b="1" dirty="0" smtClean="0">
                <a:solidFill>
                  <a:srgbClr val="C00000"/>
                </a:solidFill>
              </a:rPr>
              <a:t>ошибки», «Реставрация».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«Р.: нет границы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Дальн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Востоке. 1849 – 55 – уточнены карты р-на Амура и Уссури &gt; встал ? о Р.-кит. Границе. 1858 г.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Айгунь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заключ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дог-р о Р.-кит. границе /  по р. Амур до впадения р. Уссури / . 1860 – Пекин 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заключ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дог-р: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Уссур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Край (Приморье) за Р.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06. 1860 – бухта Золотой Рог 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г. Владивосток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«За долгое время существования России, даже к середине XIX века официальной границы на Дальнем Востоке между Россией и Китаем не существовало».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67319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073" y="378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Игры созданные </a:t>
            </a:r>
            <a:r>
              <a:rPr lang="ru-RU" sz="4000" b="1" dirty="0">
                <a:solidFill>
                  <a:srgbClr val="C00000"/>
                </a:solidFill>
              </a:rPr>
              <a:t>с использованием информационных </a:t>
            </a:r>
            <a:r>
              <a:rPr lang="ru-RU" sz="4000" b="1" dirty="0" smtClean="0">
                <a:solidFill>
                  <a:srgbClr val="C00000"/>
                </a:solidFill>
              </a:rPr>
              <a:t>технологий.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6925" y="1920967"/>
            <a:ext cx="4298571" cy="40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47752"/>
      </p:ext>
    </p:ext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аключение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WINDOWS\Temp\Rar$DI19.920\Рисунок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3438" y="1545782"/>
            <a:ext cx="4309774" cy="438943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38200" y="1928803"/>
            <a:ext cx="56863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роведение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уроков истории и обществознания в 2025/2026 учебном году с использованием игровых форм может значительно повысить качество образования. Игровые методики способствуют активному вовлечению учащихся, развитию критического мышления и углубленному пониманию предмета.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08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0837" y="135370"/>
            <a:ext cx="12201236" cy="4351338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 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258" y="2706398"/>
            <a:ext cx="8227724" cy="378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36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946" y="1801217"/>
            <a:ext cx="1045556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91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89527" y="19469"/>
            <a:ext cx="11000509" cy="115409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Значение игры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0" y="1561494"/>
            <a:ext cx="8201891" cy="4629873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Игра – это естественная для ребёнка форма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обучения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Она органично объединяет эмоциональный и рациональный виды познавательной деятельности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WINDOWS\Temp\Rar$DI72.376\Рисунок6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4597" y="3114755"/>
            <a:ext cx="5143536" cy="3214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42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Значение игры</a:t>
            </a:r>
            <a:endParaRPr lang="ru-RU" dirty="0"/>
          </a:p>
        </p:txBody>
      </p:sp>
      <p:pic>
        <p:nvPicPr>
          <p:cNvPr id="4" name="Рисунок 3" descr="image_2971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80217" y="2761812"/>
            <a:ext cx="3279756" cy="3624993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04801" y="750458"/>
            <a:ext cx="8386618" cy="5811838"/>
          </a:xfrm>
        </p:spPr>
        <p:txBody>
          <a:bodyPr anchor="ctr">
            <a:normAutofit/>
          </a:bodyPr>
          <a:lstStyle/>
          <a:p>
            <a:r>
              <a:rPr lang="ru-RU" dirty="0"/>
              <a:t>Вот </a:t>
            </a:r>
            <a:r>
              <a:rPr lang="ru-RU" dirty="0" err="1" smtClean="0"/>
              <a:t>несколь</a:t>
            </a:r>
            <a:r>
              <a:rPr lang="ru-RU" dirty="0" smtClean="0"/>
              <a:t>-ко </a:t>
            </a:r>
            <a:r>
              <a:rPr lang="ru-RU" dirty="0"/>
              <a:t>причин, почему дидактические игры </a:t>
            </a:r>
            <a:r>
              <a:rPr lang="ru-RU" dirty="0" smtClean="0"/>
              <a:t>необходимы</a:t>
            </a:r>
            <a:endParaRPr lang="ru-RU" dirty="0"/>
          </a:p>
          <a:p>
            <a:pPr marL="457200" lvl="1" indent="0">
              <a:buNone/>
            </a:pPr>
            <a:r>
              <a:rPr lang="ru-RU" dirty="0"/>
              <a:t>1 Активизация познавательной деятельности. </a:t>
            </a:r>
            <a:endParaRPr lang="ru-RU" dirty="0" smtClean="0"/>
          </a:p>
          <a:p>
            <a:pPr marL="457200" lvl="1" indent="0">
              <a:buNone/>
            </a:pPr>
            <a:r>
              <a:rPr lang="ru-RU" dirty="0" smtClean="0"/>
              <a:t>2 </a:t>
            </a:r>
            <a:r>
              <a:rPr lang="ru-RU" dirty="0"/>
              <a:t>Развитие критического мышления. </a:t>
            </a:r>
            <a:endParaRPr lang="ru-RU" dirty="0" smtClean="0"/>
          </a:p>
          <a:p>
            <a:pPr marL="457200" lvl="1" indent="0">
              <a:buNone/>
            </a:pPr>
            <a:r>
              <a:rPr lang="ru-RU" dirty="0" smtClean="0"/>
              <a:t>3 </a:t>
            </a:r>
            <a:r>
              <a:rPr lang="ru-RU" dirty="0"/>
              <a:t>Формирование социальных навыков. </a:t>
            </a:r>
            <a:endParaRPr lang="ru-RU" dirty="0" smtClean="0"/>
          </a:p>
          <a:p>
            <a:pPr marL="457200" lvl="1" indent="0">
              <a:buNone/>
            </a:pPr>
            <a:r>
              <a:rPr lang="ru-RU" dirty="0" smtClean="0"/>
              <a:t>4 </a:t>
            </a:r>
            <a:r>
              <a:rPr lang="ru-RU" dirty="0"/>
              <a:t>Стимулирование интереса к изучению истории. </a:t>
            </a:r>
            <a:endParaRPr lang="ru-RU" dirty="0" smtClean="0"/>
          </a:p>
          <a:p>
            <a:pPr marL="457200" lvl="1" indent="0">
              <a:buNone/>
            </a:pPr>
            <a:r>
              <a:rPr lang="ru-RU" dirty="0" smtClean="0"/>
              <a:t>5 </a:t>
            </a:r>
            <a:r>
              <a:rPr lang="ru-RU" dirty="0"/>
              <a:t>Закрепление полученных знаний. </a:t>
            </a:r>
            <a:endParaRPr lang="ru-RU" dirty="0" smtClean="0"/>
          </a:p>
          <a:p>
            <a:pPr marL="457200" lvl="1" indent="0">
              <a:buNone/>
            </a:pPr>
            <a:r>
              <a:rPr lang="ru-RU" dirty="0" smtClean="0"/>
              <a:t>6 </a:t>
            </a:r>
            <a:r>
              <a:rPr lang="ru-RU" dirty="0"/>
              <a:t>Индивидуализация обучения</a:t>
            </a:r>
            <a:r>
              <a:rPr lang="ru-RU" dirty="0" smtClean="0"/>
              <a:t>.</a:t>
            </a:r>
            <a:endParaRPr lang="ru-RU" dirty="0"/>
          </a:p>
          <a:p>
            <a:pPr marL="457200" lvl="1" indent="0">
              <a:buNone/>
            </a:pPr>
            <a:r>
              <a:rPr lang="ru-RU" dirty="0"/>
              <a:t>7 Интеграция с другими </a:t>
            </a:r>
            <a:r>
              <a:rPr lang="ru-RU" dirty="0" smtClean="0"/>
              <a:t>дисциплинами.</a:t>
            </a:r>
            <a:endParaRPr lang="ru-RU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35996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704088"/>
            <a:ext cx="8229600" cy="510334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2582" y="1030693"/>
            <a:ext cx="5430982" cy="564056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     Классификации по </a:t>
            </a:r>
            <a:r>
              <a:rPr lang="ru-RU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межпредметным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связям: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историко-литературные;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историко-филологические;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историко-географические;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историко-математические и т.п.</a:t>
            </a:r>
          </a:p>
          <a:p>
            <a:pPr>
              <a:buFont typeface="Wingdings" pitchFamily="2" charset="2"/>
              <a:buChar char="§"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13064" y="848419"/>
            <a:ext cx="5778935" cy="57120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По структурным элементам урока, в зависимости от дидактических целей игры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для изучения нового материала;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для закрепления;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для проверки знаний;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обобщающие игры;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релаксационные игры-паузы.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736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2364"/>
            <a:ext cx="10515600" cy="111089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В</a:t>
            </a:r>
            <a:r>
              <a:rPr lang="ru-RU" b="1" dirty="0" smtClean="0">
                <a:solidFill>
                  <a:srgbClr val="C00000"/>
                </a:solidFill>
              </a:rPr>
              <a:t>икторины </a:t>
            </a:r>
            <a:r>
              <a:rPr lang="ru-RU" b="1" dirty="0">
                <a:solidFill>
                  <a:srgbClr val="C00000"/>
                </a:solidFill>
              </a:rPr>
              <a:t>и </a:t>
            </a:r>
            <a:r>
              <a:rPr lang="ru-RU" b="1" dirty="0" err="1" smtClean="0">
                <a:solidFill>
                  <a:srgbClr val="C00000"/>
                </a:solidFill>
              </a:rPr>
              <a:t>квесты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34"/>
          <a:stretch/>
        </p:blipFill>
        <p:spPr>
          <a:xfrm>
            <a:off x="5042525" y="1203253"/>
            <a:ext cx="2613891" cy="288867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6" y="1203253"/>
            <a:ext cx="3917566" cy="293817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970" y="4267200"/>
            <a:ext cx="3454400" cy="2590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561" y="4003964"/>
            <a:ext cx="3805381" cy="28540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260" y="1203253"/>
            <a:ext cx="3020003" cy="226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3774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8034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Ролевые </a:t>
            </a:r>
            <a:r>
              <a:rPr lang="ru-RU" b="1" dirty="0" smtClean="0">
                <a:solidFill>
                  <a:srgbClr val="C00000"/>
                </a:solidFill>
              </a:rPr>
              <a:t>игры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5" t="23422" r="13402"/>
          <a:stretch/>
        </p:blipFill>
        <p:spPr>
          <a:xfrm>
            <a:off x="0" y="1286311"/>
            <a:ext cx="5578764" cy="333216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602" y="3113563"/>
            <a:ext cx="5350792" cy="30098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1" r="5152"/>
          <a:stretch/>
        </p:blipFill>
        <p:spPr>
          <a:xfrm>
            <a:off x="7573232" y="3814618"/>
            <a:ext cx="4618767" cy="313574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800436" y="1191322"/>
            <a:ext cx="64989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Ролевая игра—это форма организации учебной деятельности, при которой каждый ученик выступает в роли участника событий прошлого.</a:t>
            </a:r>
          </a:p>
        </p:txBody>
      </p:sp>
    </p:spTree>
    <p:extLst>
      <p:ext uri="{BB962C8B-B14F-4D97-AF65-F5344CB8AC3E}">
        <p14:creationId xmlns:p14="http://schemas.microsoft.com/office/powerpoint/2010/main" val="1795862795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727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К</a:t>
            </a:r>
            <a:r>
              <a:rPr lang="ru-RU" b="1" dirty="0" smtClean="0">
                <a:solidFill>
                  <a:srgbClr val="C00000"/>
                </a:solidFill>
              </a:rPr>
              <a:t>ороткометражные фильмы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VID-20241113-WA000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1630" y="1691121"/>
            <a:ext cx="2381250" cy="4351338"/>
          </a:xfrm>
        </p:spPr>
      </p:pic>
    </p:spTree>
    <p:extLst>
      <p:ext uri="{BB962C8B-B14F-4D97-AF65-F5344CB8AC3E}">
        <p14:creationId xmlns:p14="http://schemas.microsoft.com/office/powerpoint/2010/main" val="312504014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Снежный ком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8527" y="1423977"/>
            <a:ext cx="5414818" cy="435133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Мячик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катится по ряду, и каждый ученик называет слово, относящееся к проверяемой теме урока, добавляя его к названным прежде. Игра тренирует память и позволяет повторить материал</a:t>
            </a:r>
            <a:endParaRPr lang="ru-RU" dirty="0"/>
          </a:p>
        </p:txBody>
      </p:sp>
      <p:pic>
        <p:nvPicPr>
          <p:cNvPr id="4" name="Рисунок 3" descr="debt-snowball-2.jpg"/>
          <p:cNvPicPr>
            <a:picLocks noChangeAspect="1"/>
          </p:cNvPicPr>
          <p:nvPr/>
        </p:nvPicPr>
        <p:blipFill>
          <a:blip r:embed="rId2" cstate="print"/>
          <a:srcRect l="44243" t="33327" r="9704"/>
          <a:stretch>
            <a:fillRect/>
          </a:stretch>
        </p:blipFill>
        <p:spPr>
          <a:xfrm>
            <a:off x="6253019" y="1690688"/>
            <a:ext cx="5938982" cy="381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0238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382</Words>
  <Application>Microsoft Office PowerPoint</Application>
  <PresentationFormat>Широкоэкранный</PresentationFormat>
  <Paragraphs>55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Constantia</vt:lpstr>
      <vt:lpstr>Times New Roman</vt:lpstr>
      <vt:lpstr>Wingdings</vt:lpstr>
      <vt:lpstr>Тема Office</vt:lpstr>
      <vt:lpstr>      Современные подходы к преподаванию истории и обществознания в 2025/2026 учебном году, использование игровых форм в образовательном процессе.    Разработал учитель истории и обществознания  МБОУ  гимназия «Аврора» им.И.И.Ладутько Анапа 2025    </vt:lpstr>
      <vt:lpstr>Презентация PowerPoint</vt:lpstr>
      <vt:lpstr>Значение игры</vt:lpstr>
      <vt:lpstr>Значение игры</vt:lpstr>
      <vt:lpstr> </vt:lpstr>
      <vt:lpstr>Викторины и квесты</vt:lpstr>
      <vt:lpstr>Ролевые игры</vt:lpstr>
      <vt:lpstr>Короткометражные фильмы</vt:lpstr>
      <vt:lpstr>Снежный ком</vt:lpstr>
      <vt:lpstr>Снежный ком  Греция</vt:lpstr>
      <vt:lpstr>Словесно-логические игры:</vt:lpstr>
      <vt:lpstr>Игра «Ассоциация»</vt:lpstr>
      <vt:lpstr>Игра «Найди ошибки», «Реставрация».</vt:lpstr>
      <vt:lpstr>Игры созданные с использованием информационных технологий.</vt:lpstr>
      <vt:lpstr>Заключение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Современные подходы к преподаванию истории и обществознания в 2025/2026 учебном году, использование игровых форм в образовательном процессе.    Разработал учитель истории и обществознания  МБОУ  гимназия «Аврора» им.И.И.Ладутько Анапа 2025    </dc:title>
  <dc:creator>Admin</dc:creator>
  <cp:lastModifiedBy>Admin</cp:lastModifiedBy>
  <cp:revision>18</cp:revision>
  <dcterms:created xsi:type="dcterms:W3CDTF">2025-08-27T12:20:59Z</dcterms:created>
  <dcterms:modified xsi:type="dcterms:W3CDTF">2025-08-27T14:55:22Z</dcterms:modified>
</cp:coreProperties>
</file>