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60" r:id="rId6"/>
    <p:sldId id="261" r:id="rId7"/>
    <p:sldId id="271" r:id="rId8"/>
    <p:sldId id="272" r:id="rId9"/>
    <p:sldId id="273" r:id="rId10"/>
    <p:sldId id="274" r:id="rId11"/>
    <p:sldId id="277" r:id="rId12"/>
    <p:sldId id="275" r:id="rId13"/>
    <p:sldId id="279" r:id="rId14"/>
    <p:sldId id="284" r:id="rId15"/>
    <p:sldId id="278" r:id="rId16"/>
    <p:sldId id="281" r:id="rId17"/>
    <p:sldId id="282" r:id="rId18"/>
    <p:sldId id="283" r:id="rId19"/>
    <p:sldId id="288" r:id="rId20"/>
    <p:sldId id="286" r:id="rId21"/>
    <p:sldId id="262" r:id="rId22"/>
    <p:sldId id="266" r:id="rId23"/>
    <p:sldId id="268" r:id="rId24"/>
    <p:sldId id="269" r:id="rId25"/>
    <p:sldId id="270" r:id="rId26"/>
    <p:sldId id="280" r:id="rId27"/>
    <p:sldId id="287" r:id="rId28"/>
    <p:sldId id="265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e Vietnam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023"/>
    <a:srgbClr val="E7DFD9"/>
    <a:srgbClr val="5E5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946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2CC3-87F9-4DE2-B134-844351B80D5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1F059-E88A-4E79-8138-5B18DC91E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5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1F059-E88A-4E79-8138-5B18DC91EC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7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3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0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8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0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3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6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1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53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19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4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6C632-A528-4DB6-A20C-B063B39A87F1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AA57-E405-40C4-9152-66B7895A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1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10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0.sv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0.sv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svg"/><Relationship Id="rId4" Type="http://schemas.openxmlformats.org/officeDocument/2006/relationships/image" Target="../media/image3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12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t="7859" b="7859"/>
          <a:stretch>
            <a:fillRect/>
          </a:stretch>
        </p:blipFill>
        <p:spPr>
          <a:xfrm>
            <a:off x="9149080" y="0"/>
            <a:ext cx="913892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5000"/>
          </a:blip>
          <a:srcRect t="7906" b="7906"/>
          <a:stretch>
            <a:fillRect/>
          </a:stretch>
        </p:blipFill>
        <p:spPr>
          <a:xfrm>
            <a:off x="0" y="0"/>
            <a:ext cx="914908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996219" y="306794"/>
            <a:ext cx="12284833" cy="7565720"/>
            <a:chOff x="0" y="0"/>
            <a:chExt cx="2678768" cy="1649742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2574628" cy="1530362"/>
            </a:xfrm>
            <a:custGeom>
              <a:avLst/>
              <a:gdLst/>
              <a:ahLst/>
              <a:cxnLst/>
              <a:rect l="l" t="t" r="r" b="b"/>
              <a:pathLst>
                <a:path w="2574628" h="1530362">
                  <a:moveTo>
                    <a:pt x="2547958" y="1341132"/>
                  </a:moveTo>
                  <a:cubicBezTo>
                    <a:pt x="2547958" y="1428762"/>
                    <a:pt x="2471758" y="1499882"/>
                    <a:pt x="2390478" y="1499882"/>
                  </a:cubicBezTo>
                  <a:lnTo>
                    <a:pt x="66040" y="1499882"/>
                  </a:lnTo>
                  <a:cubicBezTo>
                    <a:pt x="43180" y="1499882"/>
                    <a:pt x="20320" y="1494802"/>
                    <a:pt x="0" y="1485912"/>
                  </a:cubicBezTo>
                  <a:cubicBezTo>
                    <a:pt x="26670" y="1513852"/>
                    <a:pt x="63500" y="1530362"/>
                    <a:pt x="110537" y="1530362"/>
                  </a:cubicBezTo>
                  <a:lnTo>
                    <a:pt x="2428578" y="1530362"/>
                  </a:lnTo>
                  <a:cubicBezTo>
                    <a:pt x="2508588" y="1530362"/>
                    <a:pt x="2574628" y="1464322"/>
                    <a:pt x="2574628" y="1384312"/>
                  </a:cubicBezTo>
                  <a:lnTo>
                    <a:pt x="2574628" y="95250"/>
                  </a:lnTo>
                  <a:cubicBezTo>
                    <a:pt x="2574628" y="58420"/>
                    <a:pt x="2560658" y="25400"/>
                    <a:pt x="2539068" y="0"/>
                  </a:cubicBezTo>
                  <a:cubicBezTo>
                    <a:pt x="2545418" y="16510"/>
                    <a:pt x="2547958" y="34290"/>
                    <a:pt x="2547958" y="52070"/>
                  </a:cubicBezTo>
                  <a:lnTo>
                    <a:pt x="2547958" y="1341132"/>
                  </a:lnTo>
                  <a:lnTo>
                    <a:pt x="2547958" y="1341132"/>
                  </a:lnTo>
                  <a:close/>
                </a:path>
              </a:pathLst>
            </a:custGeom>
            <a:solidFill>
              <a:srgbClr val="E7DFD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2613998" cy="1581162"/>
            </a:xfrm>
            <a:custGeom>
              <a:avLst/>
              <a:gdLst/>
              <a:ahLst/>
              <a:cxnLst/>
              <a:rect l="l" t="t" r="r" b="b"/>
              <a:pathLst>
                <a:path w="2613998" h="1581162">
                  <a:moveTo>
                    <a:pt x="146050" y="1581162"/>
                  </a:moveTo>
                  <a:lnTo>
                    <a:pt x="2467948" y="1581162"/>
                  </a:lnTo>
                  <a:cubicBezTo>
                    <a:pt x="2547958" y="1581162"/>
                    <a:pt x="2613998" y="1515122"/>
                    <a:pt x="2613998" y="1435112"/>
                  </a:cubicBezTo>
                  <a:lnTo>
                    <a:pt x="2613998" y="146050"/>
                  </a:lnTo>
                  <a:cubicBezTo>
                    <a:pt x="2613998" y="66040"/>
                    <a:pt x="2547958" y="0"/>
                    <a:pt x="246794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35112"/>
                  </a:lnTo>
                  <a:cubicBezTo>
                    <a:pt x="0" y="1516392"/>
                    <a:pt x="66040" y="1581162"/>
                    <a:pt x="146050" y="1581162"/>
                  </a:cubicBezTo>
                  <a:close/>
                </a:path>
              </a:pathLst>
            </a:custGeom>
            <a:solidFill>
              <a:srgbClr val="F8F6F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678768" cy="1649742"/>
            </a:xfrm>
            <a:custGeom>
              <a:avLst/>
              <a:gdLst/>
              <a:ahLst/>
              <a:cxnLst/>
              <a:rect l="l" t="t" r="r" b="b"/>
              <a:pathLst>
                <a:path w="2678768" h="1649742">
                  <a:moveTo>
                    <a:pt x="2615268" y="74930"/>
                  </a:moveTo>
                  <a:cubicBezTo>
                    <a:pt x="2587328" y="30480"/>
                    <a:pt x="2537798" y="0"/>
                    <a:pt x="248064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47812"/>
                  </a:lnTo>
                  <a:cubicBezTo>
                    <a:pt x="0" y="1499882"/>
                    <a:pt x="25400" y="1545602"/>
                    <a:pt x="63500" y="1574812"/>
                  </a:cubicBezTo>
                  <a:cubicBezTo>
                    <a:pt x="91440" y="1619262"/>
                    <a:pt x="140970" y="1649742"/>
                    <a:pt x="205515" y="1649742"/>
                  </a:cubicBezTo>
                  <a:lnTo>
                    <a:pt x="2520018" y="1649742"/>
                  </a:lnTo>
                  <a:cubicBezTo>
                    <a:pt x="2607648" y="1649742"/>
                    <a:pt x="2678768" y="1578622"/>
                    <a:pt x="2678768" y="1490992"/>
                  </a:cubicBezTo>
                  <a:lnTo>
                    <a:pt x="2678768" y="201930"/>
                  </a:lnTo>
                  <a:cubicBezTo>
                    <a:pt x="2678768" y="149860"/>
                    <a:pt x="2653368" y="104140"/>
                    <a:pt x="2615268" y="74930"/>
                  </a:cubicBezTo>
                  <a:close/>
                  <a:moveTo>
                    <a:pt x="12700" y="144781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480648" y="12700"/>
                  </a:lnTo>
                  <a:cubicBezTo>
                    <a:pt x="2560658" y="12700"/>
                    <a:pt x="2626698" y="78740"/>
                    <a:pt x="2626698" y="158750"/>
                  </a:cubicBezTo>
                  <a:lnTo>
                    <a:pt x="2626698" y="1447812"/>
                  </a:lnTo>
                  <a:cubicBezTo>
                    <a:pt x="2626698" y="1527822"/>
                    <a:pt x="2560658" y="1593862"/>
                    <a:pt x="2480648" y="1593862"/>
                  </a:cubicBezTo>
                  <a:lnTo>
                    <a:pt x="158750" y="1593862"/>
                  </a:lnTo>
                  <a:cubicBezTo>
                    <a:pt x="78740" y="1593862"/>
                    <a:pt x="12700" y="1529092"/>
                    <a:pt x="12700" y="1447812"/>
                  </a:cubicBezTo>
                  <a:close/>
                  <a:moveTo>
                    <a:pt x="2667338" y="1490992"/>
                  </a:moveTo>
                  <a:cubicBezTo>
                    <a:pt x="2667338" y="1571002"/>
                    <a:pt x="2600028" y="1637042"/>
                    <a:pt x="2520018" y="1637042"/>
                  </a:cubicBezTo>
                  <a:lnTo>
                    <a:pt x="205515" y="1637042"/>
                  </a:lnTo>
                  <a:cubicBezTo>
                    <a:pt x="157480" y="1637042"/>
                    <a:pt x="120650" y="1620532"/>
                    <a:pt x="93980" y="1592592"/>
                  </a:cubicBezTo>
                  <a:cubicBezTo>
                    <a:pt x="114300" y="1601482"/>
                    <a:pt x="135890" y="1606562"/>
                    <a:pt x="160020" y="1606562"/>
                  </a:cubicBezTo>
                  <a:lnTo>
                    <a:pt x="2481918" y="1606562"/>
                  </a:lnTo>
                  <a:cubicBezTo>
                    <a:pt x="2569548" y="1606562"/>
                    <a:pt x="2640668" y="1535442"/>
                    <a:pt x="2640668" y="1447812"/>
                  </a:cubicBezTo>
                  <a:lnTo>
                    <a:pt x="2640668" y="158750"/>
                  </a:lnTo>
                  <a:cubicBezTo>
                    <a:pt x="2640668" y="140970"/>
                    <a:pt x="2636858" y="123190"/>
                    <a:pt x="2631778" y="106680"/>
                  </a:cubicBezTo>
                  <a:cubicBezTo>
                    <a:pt x="2653368" y="132080"/>
                    <a:pt x="2667338" y="165100"/>
                    <a:pt x="2667338" y="201930"/>
                  </a:cubicBezTo>
                  <a:lnTo>
                    <a:pt x="2667338" y="1490992"/>
                  </a:lnTo>
                  <a:cubicBezTo>
                    <a:pt x="2667338" y="1490992"/>
                    <a:pt x="2667338" y="1490992"/>
                    <a:pt x="2667338" y="1490992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76802" y="5592859"/>
            <a:ext cx="13123669" cy="497727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64904" y="865202"/>
            <a:ext cx="11801425" cy="2240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ru-RU" sz="6000" b="1" dirty="0">
                <a:solidFill>
                  <a:srgbClr val="5E3023"/>
                </a:solidFill>
                <a:latin typeface="Gotham Office" panose="02000000000000000000" pitchFamily="50" charset="0"/>
              </a:rPr>
              <a:t>Виды контроля знаний, умений и навыков на уроках русского языка</a:t>
            </a:r>
            <a:endParaRPr lang="en-US" sz="6000" b="1" dirty="0">
              <a:solidFill>
                <a:srgbClr val="5E3023"/>
              </a:solidFill>
              <a:latin typeface="Gotham Office" panose="02000000000000000000" pitchFamily="50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21345" y="4311255"/>
            <a:ext cx="10434579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ru-RU" sz="3200" b="1" dirty="0" err="1" smtClean="0">
                <a:solidFill>
                  <a:srgbClr val="5E3023">
                    <a:alpha val="81961"/>
                  </a:srgbClr>
                </a:solidFill>
                <a:latin typeface="Be Vietnam"/>
              </a:rPr>
              <a:t>Особова</a:t>
            </a:r>
            <a:r>
              <a:rPr lang="ru-RU" sz="3200" b="1" dirty="0" smtClean="0">
                <a:solidFill>
                  <a:srgbClr val="5E3023">
                    <a:alpha val="81961"/>
                  </a:srgbClr>
                </a:solidFill>
                <a:latin typeface="Be Vietnam"/>
              </a:rPr>
              <a:t> О.Н.,</a:t>
            </a:r>
            <a:endParaRPr lang="ru-RU" sz="3200" b="1" dirty="0">
              <a:solidFill>
                <a:srgbClr val="5E3023">
                  <a:alpha val="81961"/>
                </a:srgbClr>
              </a:solidFill>
              <a:latin typeface="Be Vietnam"/>
            </a:endParaRPr>
          </a:p>
          <a:p>
            <a:pPr algn="r">
              <a:lnSpc>
                <a:spcPts val="3840"/>
              </a:lnSpc>
            </a:pPr>
            <a:r>
              <a:rPr lang="ru-RU" sz="3200" dirty="0">
                <a:solidFill>
                  <a:srgbClr val="5E3023">
                    <a:alpha val="81961"/>
                  </a:srgbClr>
                </a:solidFill>
                <a:latin typeface="Be Vietnam"/>
              </a:rPr>
              <a:t>у</a:t>
            </a:r>
            <a:r>
              <a:rPr lang="ru-RU" sz="3200" dirty="0" smtClean="0">
                <a:solidFill>
                  <a:srgbClr val="5E3023">
                    <a:alpha val="81961"/>
                  </a:srgbClr>
                </a:solidFill>
                <a:latin typeface="Be Vietnam"/>
              </a:rPr>
              <a:t>читель </a:t>
            </a:r>
            <a:r>
              <a:rPr lang="ru-RU" sz="3200" dirty="0">
                <a:solidFill>
                  <a:srgbClr val="5E3023">
                    <a:alpha val="81961"/>
                  </a:srgbClr>
                </a:solidFill>
                <a:latin typeface="Be Vietnam"/>
              </a:rPr>
              <a:t>русского языка и </a:t>
            </a:r>
            <a:r>
              <a:rPr lang="ru-RU" sz="3200" dirty="0" smtClean="0">
                <a:solidFill>
                  <a:srgbClr val="5E3023">
                    <a:alpha val="81961"/>
                  </a:srgbClr>
                </a:solidFill>
                <a:latin typeface="Be Vietnam"/>
              </a:rPr>
              <a:t>литературы МБОУ СОШ 2 им. В. Каширина</a:t>
            </a:r>
            <a:endParaRPr lang="ru-RU" sz="3200" dirty="0">
              <a:solidFill>
                <a:srgbClr val="5E3023">
                  <a:alpha val="81961"/>
                </a:srgbClr>
              </a:solidFill>
              <a:latin typeface="Be Vietnam"/>
            </a:endParaRPr>
          </a:p>
          <a:p>
            <a:pPr algn="ctr">
              <a:lnSpc>
                <a:spcPts val="3840"/>
              </a:lnSpc>
            </a:pPr>
            <a:endParaRPr lang="ru-RU" sz="2400" dirty="0">
              <a:solidFill>
                <a:srgbClr val="5E3023">
                  <a:alpha val="81961"/>
                </a:srgbClr>
              </a:solidFill>
              <a:latin typeface="Be Vietnam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52246">
            <a:off x="620566" y="2076772"/>
            <a:ext cx="1376956" cy="17861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5762">
            <a:off x="16366440" y="5994565"/>
            <a:ext cx="1213200" cy="157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6515" b="9242"/>
          <a:stretch/>
        </p:blipFill>
        <p:spPr bwMode="auto">
          <a:xfrm>
            <a:off x="457200" y="1562100"/>
            <a:ext cx="124968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571161" y="8621277"/>
            <a:ext cx="1030238" cy="1336394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72848" y="2496877"/>
            <a:ext cx="6215152" cy="5598045"/>
          </a:xfrm>
          <a:prstGeom prst="rect">
            <a:avLst/>
          </a:prstGeom>
        </p:spPr>
      </p:pic>
      <p:pic>
        <p:nvPicPr>
          <p:cNvPr id="5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5929" y="-36256"/>
            <a:ext cx="1355615" cy="1758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571500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Терминологический диктант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4412000" y="1948589"/>
            <a:ext cx="1030238" cy="1336394"/>
          </a:xfrm>
          <a:prstGeom prst="rect">
            <a:avLst/>
          </a:prstGeom>
        </p:spPr>
      </p:pic>
      <p:pic>
        <p:nvPicPr>
          <p:cNvPr id="8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6714163" y="491279"/>
            <a:ext cx="1030238" cy="13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20690" r="6322" b="7280"/>
          <a:stretch/>
        </p:blipFill>
        <p:spPr bwMode="auto">
          <a:xfrm>
            <a:off x="3886200" y="2171700"/>
            <a:ext cx="10439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8001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Фразеология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895428"/>
            <a:ext cx="7578970" cy="37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131" y="-1181100"/>
            <a:ext cx="9551024" cy="970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58" y="7962900"/>
            <a:ext cx="131159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57" y="8519160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6" y="5600699"/>
            <a:ext cx="2258854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592" y="8481060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754" y="730597"/>
            <a:ext cx="1669519" cy="17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304" y="1547664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2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21799" r="13065" b="19378"/>
          <a:stretch/>
        </p:blipFill>
        <p:spPr bwMode="auto">
          <a:xfrm>
            <a:off x="3429000" y="1866900"/>
            <a:ext cx="11506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8763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42899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440" y="7238999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5874" r="2976" b="13492"/>
          <a:stretch/>
        </p:blipFill>
        <p:spPr bwMode="auto">
          <a:xfrm>
            <a:off x="3657600" y="2476500"/>
            <a:ext cx="10896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11049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«Синонимы»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733449" y="151966"/>
            <a:ext cx="2462861" cy="3194749"/>
          </a:xfrm>
          <a:prstGeom prst="rect">
            <a:avLst/>
          </a:prstGeom>
        </p:spPr>
      </p:pic>
      <p:pic>
        <p:nvPicPr>
          <p:cNvPr id="7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617708" y="6557987"/>
            <a:ext cx="3494256" cy="45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49799" r="3011" b="8434"/>
          <a:stretch/>
        </p:blipFill>
        <p:spPr bwMode="auto">
          <a:xfrm>
            <a:off x="3200400" y="3543300"/>
            <a:ext cx="1181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125730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Фразеология.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к фразеологизмам антонимы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1181100"/>
            <a:ext cx="6047898" cy="63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7261859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9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9380" b="5427"/>
          <a:stretch/>
        </p:blipFill>
        <p:spPr bwMode="auto">
          <a:xfrm>
            <a:off x="914400" y="2171700"/>
            <a:ext cx="10820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7239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72848" y="3619500"/>
            <a:ext cx="6215152" cy="55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1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t="17155" r="2924" b="5653"/>
          <a:stretch/>
        </p:blipFill>
        <p:spPr bwMode="auto">
          <a:xfrm>
            <a:off x="3505200" y="1866900"/>
            <a:ext cx="11049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0" y="9525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тестов: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771900"/>
            <a:ext cx="9254012" cy="967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940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1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22556" r="6735" b="4136"/>
          <a:stretch/>
        </p:blipFill>
        <p:spPr bwMode="auto">
          <a:xfrm>
            <a:off x="3276600" y="1866900"/>
            <a:ext cx="11963400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8001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тестовых заданий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45540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146" y="8877300"/>
            <a:ext cx="2258854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3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797" b="8475"/>
          <a:stretch/>
        </p:blipFill>
        <p:spPr bwMode="auto">
          <a:xfrm>
            <a:off x="0" y="0"/>
            <a:ext cx="18288000" cy="10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77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4754"/>
            <a:ext cx="9598854" cy="1006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42899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70" y="4762500"/>
            <a:ext cx="1384459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639300"/>
            <a:ext cx="838200" cy="8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331936"/>
            <a:ext cx="1314450" cy="13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605" y="6667500"/>
            <a:ext cx="233172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1409700"/>
            <a:ext cx="2914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t="7859" b="7859"/>
          <a:stretch>
            <a:fillRect/>
          </a:stretch>
        </p:blipFill>
        <p:spPr>
          <a:xfrm>
            <a:off x="9149080" y="0"/>
            <a:ext cx="913892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H="1">
            <a:off x="8599773" y="3286285"/>
            <a:ext cx="8142263" cy="10438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65000"/>
          </a:blip>
          <a:srcRect t="7906" b="7906"/>
          <a:stretch>
            <a:fillRect/>
          </a:stretch>
        </p:blipFill>
        <p:spPr>
          <a:xfrm>
            <a:off x="0" y="0"/>
            <a:ext cx="914908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22539" y="653788"/>
            <a:ext cx="11728439" cy="8979424"/>
            <a:chOff x="0" y="0"/>
            <a:chExt cx="2202006" cy="1705246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2097866" cy="1585866"/>
            </a:xfrm>
            <a:custGeom>
              <a:avLst/>
              <a:gdLst/>
              <a:ahLst/>
              <a:cxnLst/>
              <a:rect l="l" t="t" r="r" b="b"/>
              <a:pathLst>
                <a:path w="2097866" h="1585866">
                  <a:moveTo>
                    <a:pt x="2071196" y="1396636"/>
                  </a:moveTo>
                  <a:cubicBezTo>
                    <a:pt x="2071196" y="1484266"/>
                    <a:pt x="1994996" y="1555386"/>
                    <a:pt x="1913716" y="1555386"/>
                  </a:cubicBezTo>
                  <a:lnTo>
                    <a:pt x="66040" y="1555386"/>
                  </a:lnTo>
                  <a:cubicBezTo>
                    <a:pt x="43180" y="1555386"/>
                    <a:pt x="20320" y="1550306"/>
                    <a:pt x="0" y="1541416"/>
                  </a:cubicBezTo>
                  <a:cubicBezTo>
                    <a:pt x="26670" y="1569356"/>
                    <a:pt x="63500" y="1585866"/>
                    <a:pt x="107498" y="1585866"/>
                  </a:cubicBezTo>
                  <a:lnTo>
                    <a:pt x="1951816" y="1585866"/>
                  </a:lnTo>
                  <a:cubicBezTo>
                    <a:pt x="2031826" y="1585866"/>
                    <a:pt x="2097866" y="1519826"/>
                    <a:pt x="2097866" y="1439816"/>
                  </a:cubicBezTo>
                  <a:lnTo>
                    <a:pt x="2097866" y="95250"/>
                  </a:lnTo>
                  <a:cubicBezTo>
                    <a:pt x="2097866" y="58420"/>
                    <a:pt x="2083896" y="25400"/>
                    <a:pt x="2062306" y="0"/>
                  </a:cubicBezTo>
                  <a:cubicBezTo>
                    <a:pt x="2068656" y="16510"/>
                    <a:pt x="2071196" y="34290"/>
                    <a:pt x="2071196" y="52070"/>
                  </a:cubicBezTo>
                  <a:lnTo>
                    <a:pt x="2071196" y="1396636"/>
                  </a:lnTo>
                  <a:lnTo>
                    <a:pt x="2071196" y="1396636"/>
                  </a:lnTo>
                  <a:close/>
                </a:path>
              </a:pathLst>
            </a:custGeom>
            <a:solidFill>
              <a:srgbClr val="E7DFD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137237" cy="1636666"/>
            </a:xfrm>
            <a:custGeom>
              <a:avLst/>
              <a:gdLst/>
              <a:ahLst/>
              <a:cxnLst/>
              <a:rect l="l" t="t" r="r" b="b"/>
              <a:pathLst>
                <a:path w="2137237" h="1636666">
                  <a:moveTo>
                    <a:pt x="146050" y="1636666"/>
                  </a:moveTo>
                  <a:lnTo>
                    <a:pt x="1991187" y="1636666"/>
                  </a:lnTo>
                  <a:cubicBezTo>
                    <a:pt x="2071196" y="1636666"/>
                    <a:pt x="2137237" y="1570626"/>
                    <a:pt x="2137237" y="1490616"/>
                  </a:cubicBezTo>
                  <a:lnTo>
                    <a:pt x="2137237" y="146050"/>
                  </a:lnTo>
                  <a:cubicBezTo>
                    <a:pt x="2137237" y="66040"/>
                    <a:pt x="2071196" y="0"/>
                    <a:pt x="199118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90616"/>
                  </a:lnTo>
                  <a:cubicBezTo>
                    <a:pt x="0" y="1571896"/>
                    <a:pt x="66040" y="1636666"/>
                    <a:pt x="146050" y="1636666"/>
                  </a:cubicBezTo>
                  <a:close/>
                </a:path>
              </a:pathLst>
            </a:custGeom>
            <a:solidFill>
              <a:srgbClr val="F8F6F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202006" cy="1705246"/>
            </a:xfrm>
            <a:custGeom>
              <a:avLst/>
              <a:gdLst/>
              <a:ahLst/>
              <a:cxnLst/>
              <a:rect l="l" t="t" r="r" b="b"/>
              <a:pathLst>
                <a:path w="2202006" h="1705246">
                  <a:moveTo>
                    <a:pt x="2138506" y="74930"/>
                  </a:moveTo>
                  <a:cubicBezTo>
                    <a:pt x="2110567" y="30480"/>
                    <a:pt x="2061037" y="0"/>
                    <a:pt x="200388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03316"/>
                  </a:lnTo>
                  <a:cubicBezTo>
                    <a:pt x="0" y="1555386"/>
                    <a:pt x="25400" y="1601106"/>
                    <a:pt x="63500" y="1630316"/>
                  </a:cubicBezTo>
                  <a:cubicBezTo>
                    <a:pt x="91440" y="1674766"/>
                    <a:pt x="140970" y="1705246"/>
                    <a:pt x="202002" y="1705246"/>
                  </a:cubicBezTo>
                  <a:lnTo>
                    <a:pt x="2043256" y="1705246"/>
                  </a:lnTo>
                  <a:cubicBezTo>
                    <a:pt x="2130887" y="1705246"/>
                    <a:pt x="2202006" y="1634126"/>
                    <a:pt x="2202006" y="1546496"/>
                  </a:cubicBezTo>
                  <a:lnTo>
                    <a:pt x="2202006" y="201930"/>
                  </a:lnTo>
                  <a:cubicBezTo>
                    <a:pt x="2202006" y="149860"/>
                    <a:pt x="2176606" y="104140"/>
                    <a:pt x="2138506" y="74930"/>
                  </a:cubicBezTo>
                  <a:close/>
                  <a:moveTo>
                    <a:pt x="12700" y="150331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003887" y="12700"/>
                  </a:lnTo>
                  <a:cubicBezTo>
                    <a:pt x="2083896" y="12700"/>
                    <a:pt x="2149937" y="78740"/>
                    <a:pt x="2149937" y="158750"/>
                  </a:cubicBezTo>
                  <a:lnTo>
                    <a:pt x="2149937" y="1503316"/>
                  </a:lnTo>
                  <a:cubicBezTo>
                    <a:pt x="2149937" y="1583326"/>
                    <a:pt x="2083896" y="1649366"/>
                    <a:pt x="2003887" y="1649366"/>
                  </a:cubicBezTo>
                  <a:lnTo>
                    <a:pt x="158750" y="1649366"/>
                  </a:lnTo>
                  <a:cubicBezTo>
                    <a:pt x="78740" y="1649366"/>
                    <a:pt x="12700" y="1584596"/>
                    <a:pt x="12700" y="1503316"/>
                  </a:cubicBezTo>
                  <a:close/>
                  <a:moveTo>
                    <a:pt x="2190577" y="1546496"/>
                  </a:moveTo>
                  <a:cubicBezTo>
                    <a:pt x="2190577" y="1626506"/>
                    <a:pt x="2123267" y="1692546"/>
                    <a:pt x="2043256" y="1692546"/>
                  </a:cubicBezTo>
                  <a:lnTo>
                    <a:pt x="202002" y="1692546"/>
                  </a:lnTo>
                  <a:cubicBezTo>
                    <a:pt x="157480" y="1692546"/>
                    <a:pt x="120650" y="1676036"/>
                    <a:pt x="93980" y="1648096"/>
                  </a:cubicBezTo>
                  <a:cubicBezTo>
                    <a:pt x="114300" y="1656986"/>
                    <a:pt x="135890" y="1662066"/>
                    <a:pt x="160020" y="1662066"/>
                  </a:cubicBezTo>
                  <a:lnTo>
                    <a:pt x="2005156" y="1662066"/>
                  </a:lnTo>
                  <a:cubicBezTo>
                    <a:pt x="2092787" y="1662066"/>
                    <a:pt x="2163906" y="1590946"/>
                    <a:pt x="2163906" y="1503316"/>
                  </a:cubicBezTo>
                  <a:lnTo>
                    <a:pt x="2163906" y="158750"/>
                  </a:lnTo>
                  <a:cubicBezTo>
                    <a:pt x="2163906" y="140970"/>
                    <a:pt x="2160096" y="123190"/>
                    <a:pt x="2155017" y="106680"/>
                  </a:cubicBezTo>
                  <a:cubicBezTo>
                    <a:pt x="2176606" y="132080"/>
                    <a:pt x="2190577" y="165100"/>
                    <a:pt x="2190577" y="201930"/>
                  </a:cubicBezTo>
                  <a:lnTo>
                    <a:pt x="2190577" y="1546496"/>
                  </a:lnTo>
                  <a:cubicBezTo>
                    <a:pt x="2190577" y="1546496"/>
                    <a:pt x="2190577" y="1546496"/>
                    <a:pt x="2190577" y="1546496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59824" y="1586838"/>
            <a:ext cx="7445656" cy="113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endParaRPr lang="en-US" sz="7200" dirty="0">
              <a:solidFill>
                <a:srgbClr val="5E3023"/>
              </a:solidFill>
              <a:latin typeface="Hertical Smooth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27243" y="3612512"/>
            <a:ext cx="6215152" cy="55980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1952">
            <a:off x="14217087" y="2182886"/>
            <a:ext cx="1267232" cy="16438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9222">
            <a:off x="4466667" y="8673264"/>
            <a:ext cx="1376956" cy="17861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5200" y="1193032"/>
            <a:ext cx="725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E3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КОНТРОЛЯ</a:t>
            </a:r>
            <a:endParaRPr lang="ru-RU" sz="3600" dirty="0">
              <a:solidFill>
                <a:srgbClr val="5E3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6127" y="2143648"/>
            <a:ext cx="97414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Тестовый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t="7906" b="7906"/>
          <a:stretch>
            <a:fillRect/>
          </a:stretch>
        </p:blipFill>
        <p:spPr>
          <a:xfrm>
            <a:off x="-4339863" y="419100"/>
            <a:ext cx="914908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 flipH="1">
            <a:off x="-63000" y="3245726"/>
            <a:ext cx="8142263" cy="1043879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55398">
            <a:off x="1377531" y="915081"/>
            <a:ext cx="1355615" cy="175846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61952">
            <a:off x="16744181" y="8590103"/>
            <a:ext cx="1030238" cy="133639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2356098" y="190500"/>
            <a:ext cx="12667479" cy="1600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диктант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 </a:t>
            </a:r>
            <a:r>
              <a:rPr lang="uk-UA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73467"/>
              </p:ext>
            </p:extLst>
          </p:nvPr>
        </p:nvGraphicFramePr>
        <p:xfrm>
          <a:off x="380999" y="1409704"/>
          <a:ext cx="16535402" cy="8641773"/>
        </p:xfrm>
        <a:graphic>
          <a:graphicData uri="http://schemas.openxmlformats.org/drawingml/2006/table">
            <a:tbl>
              <a:tblPr firstRow="1" firstCol="1" bandRow="1"/>
              <a:tblGrid>
                <a:gridCol w="2361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1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1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1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329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62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280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Контрольный диктант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Словарный диктант</a:t>
                      </a:r>
                      <a:endParaRPr lang="ru-RU" sz="3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слов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(самостоятельных и служебных)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орфограмм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2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пунктограмм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слов с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непроверяемыми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орфограммами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слов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Объяснение лексического значения слова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90-100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2-3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15-20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uk-UA" sz="3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3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100-110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20-25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слова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VII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110-120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4-5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25-30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слова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VIII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120-150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30-35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слова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IX</a:t>
                      </a:r>
                      <a:endParaRPr lang="ru-RU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150-170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35-40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слова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07" marR="60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028700"/>
            <a:ext cx="12268200" cy="1943100"/>
          </a:xfrm>
        </p:spPr>
        <p:txBody>
          <a:bodyPr>
            <a:normAutofit fontScale="90000"/>
          </a:bodyPr>
          <a:lstStyle/>
          <a:p>
            <a:pPr marL="514350" indent="-514350">
              <a:spcBef>
                <a:spcPct val="20000"/>
              </a:spcBef>
            </a:pPr>
            <a:r>
              <a:rPr lang="ru-RU" sz="6700" b="1" dirty="0">
                <a:solidFill>
                  <a:prstClr val="black"/>
                </a:solidFill>
                <a:ea typeface="+mn-ea"/>
                <a:cs typeface="+mn-cs"/>
              </a:rPr>
              <a:t>Оформление контрольного диктанта</a:t>
            </a:r>
            <a:r>
              <a:rPr lang="ru-RU" sz="4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2705100"/>
            <a:ext cx="16916400" cy="7353300"/>
          </a:xfrm>
        </p:spPr>
        <p:txBody>
          <a:bodyPr>
            <a:noAutofit/>
          </a:bodyPr>
          <a:lstStyle/>
          <a:p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                      </a:t>
            </a:r>
            <a:r>
              <a:rPr lang="ru-RU" sz="5400" i="1" dirty="0" smtClean="0"/>
              <a:t>Четырнадцатое января</a:t>
            </a:r>
          </a:p>
          <a:p>
            <a:pPr marL="0" indent="0">
              <a:buNone/>
            </a:pPr>
            <a:r>
              <a:rPr lang="ru-RU" sz="5400" i="1" dirty="0" smtClean="0"/>
              <a:t>                        Контрольный диктант</a:t>
            </a:r>
          </a:p>
          <a:p>
            <a:pPr marL="0" indent="0">
              <a:buNone/>
            </a:pPr>
            <a:r>
              <a:rPr lang="ru-RU" sz="5400" i="1" dirty="0" smtClean="0"/>
              <a:t>                               Русская зима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sz="4800" dirty="0"/>
              <a:t>(между диктантом и грамматическим заданием необходимо пропустить две строки)</a:t>
            </a:r>
          </a:p>
        </p:txBody>
      </p:sp>
    </p:spTree>
    <p:extLst>
      <p:ext uri="{BB962C8B-B14F-4D97-AF65-F5344CB8AC3E}">
        <p14:creationId xmlns:p14="http://schemas.microsoft.com/office/powerpoint/2010/main" val="165907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399" y="800100"/>
            <a:ext cx="16459200" cy="17145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5E3023"/>
                </a:solidFill>
              </a:rPr>
              <a:t>Показатели для оценки </a:t>
            </a:r>
            <a:r>
              <a:rPr lang="ru-RU" sz="5400" b="1" dirty="0" smtClean="0">
                <a:solidFill>
                  <a:srgbClr val="5E3023"/>
                </a:solidFill>
              </a:rPr>
              <a:t>грамматического задания </a:t>
            </a:r>
            <a:r>
              <a:rPr lang="ru-RU" sz="5400" b="1" dirty="0">
                <a:solidFill>
                  <a:srgbClr val="5E3023"/>
                </a:solidFill>
              </a:rPr>
              <a:t>к диктанту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623190"/>
              </p:ext>
            </p:extLst>
          </p:nvPr>
        </p:nvGraphicFramePr>
        <p:xfrm>
          <a:off x="1638300" y="3467100"/>
          <a:ext cx="15011399" cy="6191678"/>
        </p:xfrm>
        <a:graphic>
          <a:graphicData uri="http://schemas.openxmlformats.org/drawingml/2006/table">
            <a:tbl>
              <a:tblPr firstRow="1" firstCol="1" bandRow="1"/>
              <a:tblGrid>
                <a:gridCol w="3751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3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53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53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33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Оценка «5»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Оценка «4»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Оценка «3»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Оценка «2»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8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 задания выполнены верно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Правильно выполнены не менее 3/4 всех заданий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Правильно выполнены не менее 1/2 заданий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выполнено более половины заданий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2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114300"/>
            <a:ext cx="16459200" cy="1714500"/>
          </a:xfrm>
        </p:spPr>
        <p:txBody>
          <a:bodyPr/>
          <a:lstStyle/>
          <a:p>
            <a:r>
              <a:rPr lang="ru-RU" b="1" dirty="0" smtClean="0">
                <a:solidFill>
                  <a:srgbClr val="5E3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ошибками</a:t>
            </a:r>
            <a:endParaRPr lang="ru-RU" b="1" dirty="0">
              <a:solidFill>
                <a:srgbClr val="5E3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6912"/>
            <a:ext cx="13433413" cy="90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0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197" y="-419100"/>
            <a:ext cx="15621000" cy="4253880"/>
          </a:xfrm>
        </p:spPr>
        <p:txBody>
          <a:bodyPr>
            <a:normAutofit/>
          </a:bodyPr>
          <a:lstStyle/>
          <a:p>
            <a:r>
              <a:rPr lang="ru-RU" sz="4200" b="1" dirty="0">
                <a:solidFill>
                  <a:srgbClr val="5E3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словарный диктант </a:t>
            </a:r>
            <a:br>
              <a:rPr lang="ru-RU" sz="4200" b="1" dirty="0">
                <a:solidFill>
                  <a:srgbClr val="5E3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>
                <a:solidFill>
                  <a:srgbClr val="5E3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контрольного словарного диктанта рекомендуется руководствоваться следующим: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18405"/>
              </p:ext>
            </p:extLst>
          </p:nvPr>
        </p:nvGraphicFramePr>
        <p:xfrm>
          <a:off x="2650569" y="3467101"/>
          <a:ext cx="13934256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460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6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ошибок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ошибки отсутствуют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1-2 ошибки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 ошибки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5-6 ошибок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4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«1»</a:t>
                      </a:r>
                      <a:endParaRPr lang="ru-RU" sz="48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6 ошибок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3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"/>
            <a:ext cx="17373600" cy="98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3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342900"/>
            <a:ext cx="16459200" cy="17145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тестовых заданий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3619500"/>
            <a:ext cx="8991600" cy="739854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тестовых заданий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90-100%  -«5»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75-90% -  «4»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60-75% -  «3»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45-60% -  «2»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26880" y="3619500"/>
            <a:ext cx="8077200" cy="67889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тестовых заданий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100% –«5»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75%  - «4»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60% - «3»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45% - «2»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93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t="7906" b="7906"/>
          <a:stretch>
            <a:fillRect/>
          </a:stretch>
        </p:blipFill>
        <p:spPr>
          <a:xfrm>
            <a:off x="0" y="0"/>
            <a:ext cx="914908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5000"/>
          </a:blip>
          <a:srcRect t="7859" b="7859"/>
          <a:stretch>
            <a:fillRect/>
          </a:stretch>
        </p:blipFill>
        <p:spPr>
          <a:xfrm>
            <a:off x="9149080" y="0"/>
            <a:ext cx="913892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60793" y="1719069"/>
            <a:ext cx="11120476" cy="6039614"/>
            <a:chOff x="0" y="0"/>
            <a:chExt cx="10262791" cy="5573799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10277122" cy="5605852"/>
            </a:xfrm>
            <a:custGeom>
              <a:avLst/>
              <a:gdLst/>
              <a:ahLst/>
              <a:cxnLst/>
              <a:rect l="l" t="t" r="r" b="b"/>
              <a:pathLst>
                <a:path w="10277122" h="5605852">
                  <a:moveTo>
                    <a:pt x="63030" y="5012299"/>
                  </a:moveTo>
                  <a:cubicBezTo>
                    <a:pt x="63030" y="5012299"/>
                    <a:pt x="0" y="47657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84049" y="6965"/>
                  </a:cubicBezTo>
                  <a:lnTo>
                    <a:pt x="9384050" y="6965"/>
                  </a:lnTo>
                  <a:cubicBezTo>
                    <a:pt x="9600797" y="16819"/>
                    <a:pt x="9805112" y="36481"/>
                    <a:pt x="9939300" y="101690"/>
                  </a:cubicBezTo>
                  <a:cubicBezTo>
                    <a:pt x="10195346" y="226120"/>
                    <a:pt x="10277122" y="459160"/>
                    <a:pt x="10271634" y="704684"/>
                  </a:cubicBezTo>
                  <a:cubicBezTo>
                    <a:pt x="10271634" y="704684"/>
                    <a:pt x="10228346" y="1013073"/>
                    <a:pt x="10235779" y="1248607"/>
                  </a:cubicBezTo>
                  <a:cubicBezTo>
                    <a:pt x="10242903" y="4754100"/>
                    <a:pt x="10250059" y="4949703"/>
                    <a:pt x="10250059" y="4949703"/>
                  </a:cubicBezTo>
                  <a:cubicBezTo>
                    <a:pt x="10233378" y="5165436"/>
                    <a:pt x="10118734" y="5376047"/>
                    <a:pt x="9921864" y="5487671"/>
                  </a:cubicBezTo>
                  <a:cubicBezTo>
                    <a:pt x="9771513" y="5572920"/>
                    <a:pt x="9573482" y="5588018"/>
                    <a:pt x="7612271" y="5577276"/>
                  </a:cubicBezTo>
                  <a:lnTo>
                    <a:pt x="7612161" y="5577276"/>
                  </a:lnTo>
                  <a:cubicBezTo>
                    <a:pt x="645952" y="5572000"/>
                    <a:pt x="384604" y="5605852"/>
                    <a:pt x="254278" y="5496695"/>
                  </a:cubicBezTo>
                  <a:cubicBezTo>
                    <a:pt x="145767" y="5405810"/>
                    <a:pt x="81795" y="5212498"/>
                    <a:pt x="63030" y="5012299"/>
                  </a:cubicBezTo>
                  <a:close/>
                </a:path>
              </a:pathLst>
            </a:custGeom>
            <a:solidFill>
              <a:srgbClr val="F8F6F4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44597" y="5170876"/>
            <a:ext cx="7798805" cy="40874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4432">
            <a:off x="1087471" y="1119233"/>
            <a:ext cx="1483455" cy="19242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11195">
            <a:off x="15654924" y="7393633"/>
            <a:ext cx="1528941" cy="19832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44060" y="3588178"/>
            <a:ext cx="9555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5E3023"/>
                </a:solidFill>
              </a:rPr>
              <a:t>СПАСИБО ЗА ВНИМАНИЕ!</a:t>
            </a:r>
            <a:endParaRPr lang="ru-RU" sz="6600" b="1" dirty="0">
              <a:solidFill>
                <a:srgbClr val="5E302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t="7859" b="7859"/>
          <a:stretch>
            <a:fillRect/>
          </a:stretch>
        </p:blipFill>
        <p:spPr>
          <a:xfrm>
            <a:off x="9115113" y="419100"/>
            <a:ext cx="913892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5000"/>
          </a:blip>
          <a:srcRect t="7906" b="7906"/>
          <a:stretch>
            <a:fillRect/>
          </a:stretch>
        </p:blipFill>
        <p:spPr>
          <a:xfrm>
            <a:off x="224250" y="30053"/>
            <a:ext cx="9149080" cy="10287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7148" y="1349414"/>
            <a:ext cx="1376956" cy="178614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61952">
            <a:off x="16586793" y="7719564"/>
            <a:ext cx="1267232" cy="164381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562600" y="193332"/>
            <a:ext cx="58820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5E3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6000" b="1" dirty="0" smtClean="0">
                <a:solidFill>
                  <a:srgbClr val="5E3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endParaRPr lang="ru-RU" sz="6000" b="1" dirty="0">
              <a:solidFill>
                <a:srgbClr val="5E3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56561"/>
              </p:ext>
            </p:extLst>
          </p:nvPr>
        </p:nvGraphicFramePr>
        <p:xfrm>
          <a:off x="2590800" y="1208992"/>
          <a:ext cx="13411200" cy="881130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70400"/>
                <a:gridCol w="4470400"/>
                <a:gridCol w="4470400"/>
              </a:tblGrid>
              <a:tr h="75338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контроля</a:t>
                      </a:r>
                      <a:endParaRPr lang="ru-RU" sz="4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4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endParaRPr lang="ru-RU" sz="4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6708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Вводный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знаний, общая эрудиция.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Тестирование, </a:t>
                      </a:r>
                      <a:r>
                        <a:rPr lang="ru-RU" sz="3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беседа,анкетирование,наблюдение</a:t>
                      </a:r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668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учебного материала по теме, учебной единице.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задания: опросы, практические</a:t>
                      </a:r>
                      <a:r>
                        <a:rPr lang="ru-RU" sz="3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работы, тесты.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6708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Коррекция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пробелов.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тесты, индивидуальные консультации.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6708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выполнения поставленных задач.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</a:t>
                      </a:r>
                      <a:r>
                        <a:rPr lang="ru-RU" sz="3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продукта на разных уровнях</a:t>
                      </a:r>
                      <a:endParaRPr lang="ru-RU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t="7859" b="7859"/>
          <a:stretch>
            <a:fillRect/>
          </a:stretch>
        </p:blipFill>
        <p:spPr>
          <a:xfrm>
            <a:off x="9149080" y="-109182"/>
            <a:ext cx="9138920" cy="10287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1952">
            <a:off x="16903800" y="8721036"/>
            <a:ext cx="1030238" cy="133639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3509" y="1028700"/>
            <a:ext cx="1376956" cy="1786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795587"/>
            <a:ext cx="1211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 в соответствии с формами обучения</a:t>
            </a:r>
          </a:p>
          <a:p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97649" y="1478535"/>
            <a:ext cx="6215152" cy="55980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30465" y="5340623"/>
            <a:ext cx="13123669" cy="49772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72200" y="2279403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38048">
            <a:off x="578446" y="4672426"/>
            <a:ext cx="1030238" cy="1336394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38048">
            <a:off x="3327016" y="3409539"/>
            <a:ext cx="1030238" cy="1336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000"/>
          </a:blip>
          <a:srcRect t="7906" b="7906"/>
          <a:stretch>
            <a:fillRect/>
          </a:stretch>
        </p:blipFill>
        <p:spPr>
          <a:xfrm>
            <a:off x="-206971" y="362332"/>
            <a:ext cx="9149080" cy="102870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112011" y="4438951"/>
            <a:ext cx="5438837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20"/>
              </a:lnSpc>
              <a:spcBef>
                <a:spcPct val="0"/>
              </a:spcBef>
            </a:pPr>
            <a:r>
              <a:rPr lang="en-US" sz="2400">
                <a:solidFill>
                  <a:srgbClr val="5E3023"/>
                </a:solidFill>
                <a:latin typeface="Hertical Smooth"/>
              </a:rPr>
              <a:t>Result 02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770924" y="8969307"/>
            <a:ext cx="1355615" cy="175846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61952">
            <a:off x="17109481" y="313459"/>
            <a:ext cx="1030238" cy="133639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/>
          <a:srcRect l="12183" t="22420" r="11393" b="16034"/>
          <a:stretch/>
        </p:blipFill>
        <p:spPr>
          <a:xfrm>
            <a:off x="4092406" y="2976181"/>
            <a:ext cx="10591801" cy="6400800"/>
          </a:xfrm>
          <a:prstGeom prst="rect">
            <a:avLst/>
          </a:prstGeom>
        </p:spPr>
      </p:pic>
      <p:pic>
        <p:nvPicPr>
          <p:cNvPr id="22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870953" y="5936166"/>
            <a:ext cx="1355615" cy="1758463"/>
          </a:xfrm>
          <a:prstGeom prst="rect">
            <a:avLst/>
          </a:prstGeom>
        </p:spPr>
      </p:pic>
      <p:pic>
        <p:nvPicPr>
          <p:cNvPr id="23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-797312" y="5710944"/>
            <a:ext cx="1355615" cy="1758463"/>
          </a:xfrm>
          <a:prstGeom prst="rect">
            <a:avLst/>
          </a:prstGeom>
        </p:spPr>
      </p:pic>
      <p:pic>
        <p:nvPicPr>
          <p:cNvPr id="33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693002" y="3286044"/>
            <a:ext cx="1355615" cy="1758463"/>
          </a:xfrm>
          <a:prstGeom prst="rect">
            <a:avLst/>
          </a:prstGeom>
        </p:spPr>
      </p:pic>
      <p:pic>
        <p:nvPicPr>
          <p:cNvPr id="3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262673" y="233232"/>
            <a:ext cx="1355615" cy="1758463"/>
          </a:xfrm>
          <a:prstGeom prst="rect">
            <a:avLst/>
          </a:prstGeom>
        </p:spPr>
      </p:pic>
      <p:pic>
        <p:nvPicPr>
          <p:cNvPr id="36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7316261" y="9180340"/>
            <a:ext cx="1030238" cy="1336394"/>
          </a:xfrm>
          <a:prstGeom prst="rect">
            <a:avLst/>
          </a:prstGeom>
        </p:spPr>
      </p:pic>
      <p:pic>
        <p:nvPicPr>
          <p:cNvPr id="37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7735922" y="4235573"/>
            <a:ext cx="1030238" cy="1336394"/>
          </a:xfrm>
          <a:prstGeom prst="rect">
            <a:avLst/>
          </a:prstGeom>
        </p:spPr>
      </p:pic>
      <p:pic>
        <p:nvPicPr>
          <p:cNvPr id="38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6035729" y="5179091"/>
            <a:ext cx="1030238" cy="1336394"/>
          </a:xfrm>
          <a:prstGeom prst="rect">
            <a:avLst/>
          </a:prstGeom>
        </p:spPr>
      </p:pic>
      <p:pic>
        <p:nvPicPr>
          <p:cNvPr id="39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469877" y="2597360"/>
            <a:ext cx="1030238" cy="1336394"/>
          </a:xfrm>
          <a:prstGeom prst="rect">
            <a:avLst/>
          </a:prstGeom>
        </p:spPr>
      </p:pic>
      <p:pic>
        <p:nvPicPr>
          <p:cNvPr id="40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4555898" y="124977"/>
            <a:ext cx="1030238" cy="1336394"/>
          </a:xfrm>
          <a:prstGeom prst="rect">
            <a:avLst/>
          </a:prstGeom>
        </p:spPr>
      </p:pic>
      <p:pic>
        <p:nvPicPr>
          <p:cNvPr id="4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3211490" y="4925284"/>
            <a:ext cx="1030238" cy="1336394"/>
          </a:xfrm>
          <a:prstGeom prst="rect">
            <a:avLst/>
          </a:prstGeom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183601" y="8387165"/>
            <a:ext cx="1030238" cy="1336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8951" y="981657"/>
            <a:ext cx="1096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контроля за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сформированностью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обучающихся: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"/>
            <a:ext cx="13258800" cy="994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615529" y="954344"/>
            <a:ext cx="1355615" cy="1758463"/>
          </a:xfrm>
          <a:prstGeom prst="rect">
            <a:avLst/>
          </a:prstGeom>
        </p:spPr>
      </p:pic>
      <p:pic>
        <p:nvPicPr>
          <p:cNvPr id="4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960491" y="4100439"/>
            <a:ext cx="1355615" cy="1758463"/>
          </a:xfrm>
          <a:prstGeom prst="rect">
            <a:avLst/>
          </a:prstGeom>
        </p:spPr>
      </p:pic>
      <p:pic>
        <p:nvPicPr>
          <p:cNvPr id="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960491" y="7736144"/>
            <a:ext cx="1355615" cy="1758463"/>
          </a:xfrm>
          <a:prstGeom prst="rect">
            <a:avLst/>
          </a:prstGeom>
        </p:spPr>
      </p:pic>
      <p:pic>
        <p:nvPicPr>
          <p:cNvPr id="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6288438" y="6630598"/>
            <a:ext cx="1355615" cy="1758463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6318919" y="2478345"/>
            <a:ext cx="1355615" cy="17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111" r="6771" b="13889"/>
          <a:stretch/>
        </p:blipFill>
        <p:spPr bwMode="auto">
          <a:xfrm>
            <a:off x="2286000" y="1028700"/>
            <a:ext cx="131826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447157" y="6974144"/>
            <a:ext cx="1355615" cy="1758463"/>
          </a:xfrm>
          <a:prstGeom prst="rect">
            <a:avLst/>
          </a:prstGeom>
        </p:spPr>
      </p:pic>
      <p:pic>
        <p:nvPicPr>
          <p:cNvPr id="4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350858" y="3634330"/>
            <a:ext cx="1355615" cy="1758463"/>
          </a:xfrm>
          <a:prstGeom prst="rect">
            <a:avLst/>
          </a:prstGeom>
        </p:spPr>
      </p:pic>
      <p:pic>
        <p:nvPicPr>
          <p:cNvPr id="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406295" y="582841"/>
            <a:ext cx="1355615" cy="1758463"/>
          </a:xfrm>
          <a:prstGeom prst="rect">
            <a:avLst/>
          </a:prstGeom>
        </p:spPr>
      </p:pic>
      <p:pic>
        <p:nvPicPr>
          <p:cNvPr id="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6048126" y="7269393"/>
            <a:ext cx="1355615" cy="1758463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6048126" y="3634330"/>
            <a:ext cx="1355615" cy="1758463"/>
          </a:xfrm>
          <a:prstGeom prst="rect">
            <a:avLst/>
          </a:prstGeom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5951827" y="582841"/>
            <a:ext cx="1355615" cy="17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461" r="1563" b="23442"/>
          <a:stretch/>
        </p:blipFill>
        <p:spPr bwMode="auto">
          <a:xfrm>
            <a:off x="2362200" y="1104900"/>
            <a:ext cx="13639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6458871" y="7964744"/>
            <a:ext cx="1355615" cy="1758463"/>
          </a:xfrm>
          <a:prstGeom prst="rect">
            <a:avLst/>
          </a:prstGeom>
        </p:spPr>
      </p:pic>
      <p:pic>
        <p:nvPicPr>
          <p:cNvPr id="4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6388929" y="4181092"/>
            <a:ext cx="1355615" cy="1758463"/>
          </a:xfrm>
          <a:prstGeom prst="rect">
            <a:avLst/>
          </a:prstGeom>
        </p:spPr>
      </p:pic>
      <p:pic>
        <p:nvPicPr>
          <p:cNvPr id="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16458870" y="878143"/>
            <a:ext cx="1355615" cy="1758463"/>
          </a:xfrm>
          <a:prstGeom prst="rect">
            <a:avLst/>
          </a:prstGeom>
        </p:spPr>
      </p:pic>
      <p:pic>
        <p:nvPicPr>
          <p:cNvPr id="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460962" y="7702496"/>
            <a:ext cx="1355615" cy="1758463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365432" y="4181091"/>
            <a:ext cx="1355615" cy="1758463"/>
          </a:xfrm>
          <a:prstGeom prst="rect">
            <a:avLst/>
          </a:prstGeom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55398">
            <a:off x="460962" y="659687"/>
            <a:ext cx="1355615" cy="17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5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7625" b="1149"/>
          <a:stretch/>
        </p:blipFill>
        <p:spPr bwMode="auto">
          <a:xfrm>
            <a:off x="3049640" y="1575890"/>
            <a:ext cx="11734800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7239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словообразование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6858146" y="1934262"/>
            <a:ext cx="1030238" cy="1336394"/>
          </a:xfrm>
          <a:prstGeom prst="rect">
            <a:avLst/>
          </a:prstGeom>
        </p:spPr>
      </p:pic>
      <p:pic>
        <p:nvPicPr>
          <p:cNvPr id="5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319621" y="3364108"/>
            <a:ext cx="1030238" cy="1336394"/>
          </a:xfrm>
          <a:prstGeom prst="rect">
            <a:avLst/>
          </a:prstGeom>
        </p:spPr>
      </p:pic>
      <p:pic>
        <p:nvPicPr>
          <p:cNvPr id="6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999029" y="635243"/>
            <a:ext cx="1030238" cy="1336394"/>
          </a:xfrm>
          <a:prstGeom prst="rect">
            <a:avLst/>
          </a:prstGeom>
        </p:spPr>
      </p:pic>
      <p:pic>
        <p:nvPicPr>
          <p:cNvPr id="7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113963" y="957807"/>
            <a:ext cx="1030238" cy="1336394"/>
          </a:xfrm>
          <a:prstGeom prst="rect">
            <a:avLst/>
          </a:prstGeom>
        </p:spPr>
      </p:pic>
      <p:pic>
        <p:nvPicPr>
          <p:cNvPr id="8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3101900" y="157705"/>
            <a:ext cx="1030238" cy="1336394"/>
          </a:xfrm>
          <a:prstGeom prst="rect">
            <a:avLst/>
          </a:prstGeom>
        </p:spPr>
      </p:pic>
      <p:pic>
        <p:nvPicPr>
          <p:cNvPr id="9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3369780" y="409645"/>
            <a:ext cx="1030238" cy="1336394"/>
          </a:xfrm>
          <a:prstGeom prst="rect">
            <a:avLst/>
          </a:prstGeom>
        </p:spPr>
      </p:pic>
      <p:pic>
        <p:nvPicPr>
          <p:cNvPr id="10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470384" y="5821664"/>
            <a:ext cx="1030238" cy="1336394"/>
          </a:xfrm>
          <a:prstGeom prst="rect">
            <a:avLst/>
          </a:prstGeom>
        </p:spPr>
      </p:pic>
      <p:pic>
        <p:nvPicPr>
          <p:cNvPr id="11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3140263" y="8872492"/>
            <a:ext cx="1030238" cy="1336394"/>
          </a:xfrm>
          <a:prstGeom prst="rect">
            <a:avLst/>
          </a:prstGeom>
        </p:spPr>
      </p:pic>
      <p:pic>
        <p:nvPicPr>
          <p:cNvPr id="1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5258539" y="8621277"/>
            <a:ext cx="1030238" cy="1336394"/>
          </a:xfrm>
          <a:prstGeom prst="rect">
            <a:avLst/>
          </a:prstGeom>
        </p:spPr>
      </p:pic>
      <p:pic>
        <p:nvPicPr>
          <p:cNvPr id="13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6916865" y="8191718"/>
            <a:ext cx="1030238" cy="1336394"/>
          </a:xfrm>
          <a:prstGeom prst="rect">
            <a:avLst/>
          </a:prstGeom>
        </p:spPr>
      </p:pic>
      <p:pic>
        <p:nvPicPr>
          <p:cNvPr id="14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7078999" y="4946294"/>
            <a:ext cx="1030238" cy="1336394"/>
          </a:xfrm>
          <a:prstGeom prst="rect">
            <a:avLst/>
          </a:prstGeom>
        </p:spPr>
      </p:pic>
      <p:pic>
        <p:nvPicPr>
          <p:cNvPr id="15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274665" y="8621278"/>
            <a:ext cx="1030238" cy="1336394"/>
          </a:xfrm>
          <a:prstGeom prst="rect">
            <a:avLst/>
          </a:prstGeom>
        </p:spPr>
      </p:pic>
      <p:pic>
        <p:nvPicPr>
          <p:cNvPr id="16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853201" y="8105058"/>
            <a:ext cx="1030238" cy="1336394"/>
          </a:xfrm>
          <a:prstGeom prst="rect">
            <a:avLst/>
          </a:prstGeom>
        </p:spPr>
      </p:pic>
      <p:pic>
        <p:nvPicPr>
          <p:cNvPr id="17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418724" y="5821664"/>
            <a:ext cx="1030238" cy="1336394"/>
          </a:xfrm>
          <a:prstGeom prst="rect">
            <a:avLst/>
          </a:prstGeom>
        </p:spPr>
      </p:pic>
      <p:pic>
        <p:nvPicPr>
          <p:cNvPr id="18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1853201" y="4137879"/>
            <a:ext cx="1030238" cy="1336394"/>
          </a:xfrm>
          <a:prstGeom prst="rect">
            <a:avLst/>
          </a:prstGeom>
        </p:spPr>
      </p:pic>
      <p:pic>
        <p:nvPicPr>
          <p:cNvPr id="19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538048">
            <a:off x="305147" y="2742678"/>
            <a:ext cx="1030238" cy="13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376</Words>
  <Application>Microsoft Office PowerPoint</Application>
  <PresentationFormat>Произвольный</PresentationFormat>
  <Paragraphs>148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Calibri</vt:lpstr>
      <vt:lpstr>Hertical Smooth</vt:lpstr>
      <vt:lpstr>Times New Roman</vt:lpstr>
      <vt:lpstr>Gotham Office</vt:lpstr>
      <vt:lpstr>Arial</vt:lpstr>
      <vt:lpstr>Be Vietnam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контрольного диктанта </vt:lpstr>
      <vt:lpstr>Показатели для оценки грамматического задания к диктанту</vt:lpstr>
      <vt:lpstr>Работа над ошибками</vt:lpstr>
      <vt:lpstr>Контрольный словарный диктант  При оценке контрольного словарного диктанта рекомендуется руководствоваться следующим:</vt:lpstr>
      <vt:lpstr>Презентация PowerPoint</vt:lpstr>
      <vt:lpstr>Оценивание тестовых заданий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Illustration Group Project Presentation</dc:title>
  <dc:creator>Anna</dc:creator>
  <cp:lastModifiedBy>1</cp:lastModifiedBy>
  <cp:revision>22</cp:revision>
  <dcterms:created xsi:type="dcterms:W3CDTF">2006-08-16T00:00:00Z</dcterms:created>
  <dcterms:modified xsi:type="dcterms:W3CDTF">2025-09-26T20:20:45Z</dcterms:modified>
  <dc:identifier>DAFYabEgXDI</dc:identifier>
</cp:coreProperties>
</file>